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58" r:id="rId6"/>
    <p:sldId id="259" r:id="rId7"/>
    <p:sldId id="260" r:id="rId8"/>
    <p:sldId id="277" r:id="rId9"/>
    <p:sldId id="261" r:id="rId10"/>
    <p:sldId id="266" r:id="rId11"/>
    <p:sldId id="267" r:id="rId12"/>
    <p:sldId id="268" r:id="rId13"/>
    <p:sldId id="273" r:id="rId14"/>
    <p:sldId id="274" r:id="rId15"/>
    <p:sldId id="276" r:id="rId16"/>
    <p:sldId id="275" r:id="rId17"/>
    <p:sldId id="265" r:id="rId18"/>
    <p:sldId id="264"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layout/>
    </c:title>
    <c:plotArea>
      <c:layout/>
      <c:lineChart>
        <c:grouping val="standard"/>
        <c:ser>
          <c:idx val="1"/>
          <c:order val="0"/>
          <c:tx>
            <c:strRef>
              <c:f>Sheet1!$B$1</c:f>
              <c:strCache>
                <c:ptCount val="1"/>
                <c:pt idx="0">
                  <c:v>国民年金の積立金</c:v>
                </c:pt>
              </c:strCache>
            </c:strRef>
          </c:tx>
          <c:spPr>
            <a:ln w="47625">
              <a:tailEnd type="none"/>
            </a:ln>
          </c:spPr>
          <c:marker>
            <c:symbol val="none"/>
          </c:marker>
          <c:cat>
            <c:numRef>
              <c:f>Sheet1!$A$2:$A$7</c:f>
              <c:numCache>
                <c:formatCode>General</c:formatCode>
                <c:ptCount val="6"/>
                <c:pt idx="0">
                  <c:v>2005</c:v>
                </c:pt>
                <c:pt idx="1">
                  <c:v>2025</c:v>
                </c:pt>
                <c:pt idx="2">
                  <c:v>2045</c:v>
                </c:pt>
                <c:pt idx="3">
                  <c:v>2065</c:v>
                </c:pt>
                <c:pt idx="4">
                  <c:v>2085</c:v>
                </c:pt>
                <c:pt idx="5">
                  <c:v>2105</c:v>
                </c:pt>
              </c:numCache>
            </c:numRef>
          </c:cat>
          <c:val>
            <c:numRef>
              <c:f>Sheet1!$B$2:$B$7</c:f>
              <c:numCache>
                <c:formatCode>General</c:formatCode>
                <c:ptCount val="6"/>
                <c:pt idx="0">
                  <c:v>10</c:v>
                </c:pt>
                <c:pt idx="1">
                  <c:v>11</c:v>
                </c:pt>
                <c:pt idx="2">
                  <c:v>15</c:v>
                </c:pt>
                <c:pt idx="3">
                  <c:v>12</c:v>
                </c:pt>
                <c:pt idx="4">
                  <c:v>6</c:v>
                </c:pt>
                <c:pt idx="5">
                  <c:v>2</c:v>
                </c:pt>
              </c:numCache>
            </c:numRef>
          </c:val>
          <c:smooth val="1"/>
        </c:ser>
        <c:marker val="1"/>
        <c:axId val="182350208"/>
        <c:axId val="182351744"/>
      </c:lineChart>
      <c:catAx>
        <c:axId val="182350208"/>
        <c:scaling>
          <c:orientation val="minMax"/>
        </c:scaling>
        <c:axPos val="b"/>
        <c:numFmt formatCode="General" sourceLinked="1"/>
        <c:tickLblPos val="nextTo"/>
        <c:crossAx val="182351744"/>
        <c:crosses val="autoZero"/>
        <c:auto val="1"/>
        <c:lblAlgn val="ctr"/>
        <c:lblOffset val="100"/>
      </c:catAx>
      <c:valAx>
        <c:axId val="182351744"/>
        <c:scaling>
          <c:orientation val="minMax"/>
        </c:scaling>
        <c:axPos val="l"/>
        <c:majorGridlines/>
        <c:numFmt formatCode="General" sourceLinked="1"/>
        <c:tickLblPos val="nextTo"/>
        <c:crossAx val="182350208"/>
        <c:crosses val="autoZero"/>
        <c:crossBetween val="between"/>
      </c:valAx>
    </c:plotArea>
    <c:plotVisOnly val="1"/>
  </c:chart>
  <c:txPr>
    <a:bodyPr/>
    <a:lstStyle/>
    <a:p>
      <a:pPr>
        <a:defRPr sz="1800"/>
      </a:pPr>
      <a:endParaRPr lang="ja-JP"/>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ADC0ED-FB94-4B4F-8283-9FD60C8AAEC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kumimoji="1" lang="ja-JP" altLang="en-US"/>
        </a:p>
      </dgm:t>
    </dgm:pt>
    <dgm:pt modelId="{7E8D05F5-3882-4CC6-8279-3DAEBAEBC45A}">
      <dgm:prSet phldrT="[テキスト]"/>
      <dgm:spPr/>
      <dgm:t>
        <a:bodyPr/>
        <a:lstStyle/>
        <a:p>
          <a:r>
            <a:rPr kumimoji="1" lang="ja-JP" altLang="en-US" dirty="0" smtClean="0"/>
            <a:t>少子高齢化は不可避</a:t>
          </a:r>
          <a:endParaRPr kumimoji="1" lang="en-US" altLang="ja-JP" dirty="0" smtClean="0"/>
        </a:p>
        <a:p>
          <a:r>
            <a:rPr kumimoji="1" lang="ja-JP" altLang="en-US" dirty="0" smtClean="0"/>
            <a:t>年金財源の確保は必須</a:t>
          </a:r>
          <a:endParaRPr kumimoji="1" lang="ja-JP" altLang="en-US" dirty="0"/>
        </a:p>
      </dgm:t>
    </dgm:pt>
    <dgm:pt modelId="{F5431C1F-33EE-4155-85D4-C75074137E7C}" type="parTrans" cxnId="{8C513DCE-D966-46CE-B705-28B5B90F38D4}">
      <dgm:prSet/>
      <dgm:spPr/>
      <dgm:t>
        <a:bodyPr/>
        <a:lstStyle/>
        <a:p>
          <a:endParaRPr kumimoji="1" lang="ja-JP" altLang="en-US"/>
        </a:p>
      </dgm:t>
    </dgm:pt>
    <dgm:pt modelId="{F1A1A9C1-97E7-4E16-BCA9-AD528C5C6673}" type="sibTrans" cxnId="{8C513DCE-D966-46CE-B705-28B5B90F38D4}">
      <dgm:prSet/>
      <dgm:spPr/>
      <dgm:t>
        <a:bodyPr/>
        <a:lstStyle/>
        <a:p>
          <a:endParaRPr kumimoji="1" lang="ja-JP" altLang="en-US"/>
        </a:p>
      </dgm:t>
    </dgm:pt>
    <dgm:pt modelId="{B6A0EB7F-C190-4F82-841D-F97A1B3ED172}">
      <dgm:prSet phldrT="[テキスト]"/>
      <dgm:spPr/>
      <dgm:t>
        <a:bodyPr/>
        <a:lstStyle/>
        <a:p>
          <a:r>
            <a:rPr kumimoji="1" lang="ja-JP" altLang="en-US" dirty="0" smtClean="0"/>
            <a:t>積立金は枯渇させては</a:t>
          </a:r>
          <a:r>
            <a:rPr kumimoji="1" lang="ja-JP" altLang="en-US" dirty="0" smtClean="0"/>
            <a:t>ならない</a:t>
          </a:r>
          <a:endParaRPr kumimoji="1" lang="en-US" altLang="ja-JP" dirty="0" smtClean="0"/>
        </a:p>
        <a:p>
          <a:r>
            <a:rPr kumimoji="1" lang="ja-JP" altLang="en-US" dirty="0" smtClean="0"/>
            <a:t>⇒枯渇</a:t>
          </a:r>
          <a:r>
            <a:rPr kumimoji="1" lang="en-US" altLang="ja-JP" dirty="0" smtClean="0"/>
            <a:t>=</a:t>
          </a:r>
          <a:r>
            <a:rPr kumimoji="1" lang="ja-JP" altLang="en-US" dirty="0" smtClean="0"/>
            <a:t>制度破綻</a:t>
          </a:r>
          <a:endParaRPr kumimoji="1" lang="ja-JP" altLang="en-US" dirty="0"/>
        </a:p>
      </dgm:t>
    </dgm:pt>
    <dgm:pt modelId="{25C4D15D-EAA9-4056-B866-36CD43431C85}" type="parTrans" cxnId="{6698ACBD-7E1F-4399-B653-8AB67D68E8A8}">
      <dgm:prSet/>
      <dgm:spPr/>
      <dgm:t>
        <a:bodyPr/>
        <a:lstStyle/>
        <a:p>
          <a:endParaRPr kumimoji="1" lang="ja-JP" altLang="en-US"/>
        </a:p>
      </dgm:t>
    </dgm:pt>
    <dgm:pt modelId="{BDF64F95-8B99-480E-8678-33DDB6493EDA}" type="sibTrans" cxnId="{6698ACBD-7E1F-4399-B653-8AB67D68E8A8}">
      <dgm:prSet/>
      <dgm:spPr/>
      <dgm:t>
        <a:bodyPr/>
        <a:lstStyle/>
        <a:p>
          <a:endParaRPr kumimoji="1" lang="ja-JP" altLang="en-US"/>
        </a:p>
      </dgm:t>
    </dgm:pt>
    <dgm:pt modelId="{BA43E999-18A0-4111-9A18-8954EFE850BA}">
      <dgm:prSet phldrT="[テキスト]"/>
      <dgm:spPr/>
      <dgm:t>
        <a:bodyPr/>
        <a:lstStyle/>
        <a:p>
          <a:r>
            <a:rPr kumimoji="1" lang="ja-JP" altLang="en-US" dirty="0" smtClean="0"/>
            <a:t>給付開始年齢の引き上げを！</a:t>
          </a:r>
          <a:endParaRPr kumimoji="1" lang="ja-JP" altLang="en-US" dirty="0"/>
        </a:p>
      </dgm:t>
    </dgm:pt>
    <dgm:pt modelId="{E0044972-6B9A-490C-8512-C67D418F9645}" type="parTrans" cxnId="{DA5E877E-A598-4084-8279-732E8CC6C5C3}">
      <dgm:prSet/>
      <dgm:spPr/>
      <dgm:t>
        <a:bodyPr/>
        <a:lstStyle/>
        <a:p>
          <a:endParaRPr kumimoji="1" lang="ja-JP" altLang="en-US"/>
        </a:p>
      </dgm:t>
    </dgm:pt>
    <dgm:pt modelId="{3EB37D0A-ADF4-426F-9BBA-EFC2A0F2A08F}" type="sibTrans" cxnId="{DA5E877E-A598-4084-8279-732E8CC6C5C3}">
      <dgm:prSet/>
      <dgm:spPr/>
      <dgm:t>
        <a:bodyPr/>
        <a:lstStyle/>
        <a:p>
          <a:endParaRPr kumimoji="1" lang="ja-JP" altLang="en-US"/>
        </a:p>
      </dgm:t>
    </dgm:pt>
    <dgm:pt modelId="{115DA51B-EB4A-498C-9DB8-DC092E73F95C}" type="pres">
      <dgm:prSet presAssocID="{FDADC0ED-FB94-4B4F-8283-9FD60C8AAEC4}" presName="outerComposite" presStyleCnt="0">
        <dgm:presLayoutVars>
          <dgm:chMax val="5"/>
          <dgm:dir/>
          <dgm:resizeHandles val="exact"/>
        </dgm:presLayoutVars>
      </dgm:prSet>
      <dgm:spPr/>
      <dgm:t>
        <a:bodyPr/>
        <a:lstStyle/>
        <a:p>
          <a:endParaRPr kumimoji="1" lang="ja-JP" altLang="en-US"/>
        </a:p>
      </dgm:t>
    </dgm:pt>
    <dgm:pt modelId="{D4E8AC82-89E9-4BF0-8009-8ECDC8DD5B5C}" type="pres">
      <dgm:prSet presAssocID="{FDADC0ED-FB94-4B4F-8283-9FD60C8AAEC4}" presName="dummyMaxCanvas" presStyleCnt="0">
        <dgm:presLayoutVars/>
      </dgm:prSet>
      <dgm:spPr/>
    </dgm:pt>
    <dgm:pt modelId="{B3CAFD7C-BEE7-46D9-966D-A3B42A9CE9C2}" type="pres">
      <dgm:prSet presAssocID="{FDADC0ED-FB94-4B4F-8283-9FD60C8AAEC4}" presName="ThreeNodes_1" presStyleLbl="node1" presStyleIdx="0" presStyleCnt="3">
        <dgm:presLayoutVars>
          <dgm:bulletEnabled val="1"/>
        </dgm:presLayoutVars>
      </dgm:prSet>
      <dgm:spPr/>
      <dgm:t>
        <a:bodyPr/>
        <a:lstStyle/>
        <a:p>
          <a:endParaRPr kumimoji="1" lang="ja-JP" altLang="en-US"/>
        </a:p>
      </dgm:t>
    </dgm:pt>
    <dgm:pt modelId="{FDF33624-5743-430A-B1CB-AC30BDF2F5C9}" type="pres">
      <dgm:prSet presAssocID="{FDADC0ED-FB94-4B4F-8283-9FD60C8AAEC4}" presName="ThreeNodes_2" presStyleLbl="node1" presStyleIdx="1" presStyleCnt="3" custLinFactNeighborX="-603">
        <dgm:presLayoutVars>
          <dgm:bulletEnabled val="1"/>
        </dgm:presLayoutVars>
      </dgm:prSet>
      <dgm:spPr/>
      <dgm:t>
        <a:bodyPr/>
        <a:lstStyle/>
        <a:p>
          <a:endParaRPr kumimoji="1" lang="ja-JP" altLang="en-US"/>
        </a:p>
      </dgm:t>
    </dgm:pt>
    <dgm:pt modelId="{137E5C65-618B-4ED3-AB58-1BA06C26DE94}" type="pres">
      <dgm:prSet presAssocID="{FDADC0ED-FB94-4B4F-8283-9FD60C8AAEC4}" presName="ThreeNodes_3" presStyleLbl="node1" presStyleIdx="2" presStyleCnt="3">
        <dgm:presLayoutVars>
          <dgm:bulletEnabled val="1"/>
        </dgm:presLayoutVars>
      </dgm:prSet>
      <dgm:spPr/>
      <dgm:t>
        <a:bodyPr/>
        <a:lstStyle/>
        <a:p>
          <a:endParaRPr kumimoji="1" lang="ja-JP" altLang="en-US"/>
        </a:p>
      </dgm:t>
    </dgm:pt>
    <dgm:pt modelId="{52D7B485-4E55-45C4-A289-11D4C0D375CF}" type="pres">
      <dgm:prSet presAssocID="{FDADC0ED-FB94-4B4F-8283-9FD60C8AAEC4}" presName="ThreeConn_1-2" presStyleLbl="fgAccFollowNode1" presStyleIdx="0" presStyleCnt="2">
        <dgm:presLayoutVars>
          <dgm:bulletEnabled val="1"/>
        </dgm:presLayoutVars>
      </dgm:prSet>
      <dgm:spPr/>
      <dgm:t>
        <a:bodyPr/>
        <a:lstStyle/>
        <a:p>
          <a:endParaRPr kumimoji="1" lang="ja-JP" altLang="en-US"/>
        </a:p>
      </dgm:t>
    </dgm:pt>
    <dgm:pt modelId="{B76F6319-92B9-4DB5-8E30-E1C85B0E7A8D}" type="pres">
      <dgm:prSet presAssocID="{FDADC0ED-FB94-4B4F-8283-9FD60C8AAEC4}" presName="ThreeConn_2-3" presStyleLbl="fgAccFollowNode1" presStyleIdx="1" presStyleCnt="2">
        <dgm:presLayoutVars>
          <dgm:bulletEnabled val="1"/>
        </dgm:presLayoutVars>
      </dgm:prSet>
      <dgm:spPr/>
      <dgm:t>
        <a:bodyPr/>
        <a:lstStyle/>
        <a:p>
          <a:endParaRPr kumimoji="1" lang="ja-JP" altLang="en-US"/>
        </a:p>
      </dgm:t>
    </dgm:pt>
    <dgm:pt modelId="{ACEC03ED-477F-4C22-9F97-A6F71EED8B24}" type="pres">
      <dgm:prSet presAssocID="{FDADC0ED-FB94-4B4F-8283-9FD60C8AAEC4}" presName="ThreeNodes_1_text" presStyleLbl="node1" presStyleIdx="2" presStyleCnt="3">
        <dgm:presLayoutVars>
          <dgm:bulletEnabled val="1"/>
        </dgm:presLayoutVars>
      </dgm:prSet>
      <dgm:spPr/>
      <dgm:t>
        <a:bodyPr/>
        <a:lstStyle/>
        <a:p>
          <a:endParaRPr kumimoji="1" lang="ja-JP" altLang="en-US"/>
        </a:p>
      </dgm:t>
    </dgm:pt>
    <dgm:pt modelId="{00CBF638-4BF8-42CA-B8B6-28CD2114E8AC}" type="pres">
      <dgm:prSet presAssocID="{FDADC0ED-FB94-4B4F-8283-9FD60C8AAEC4}" presName="ThreeNodes_2_text" presStyleLbl="node1" presStyleIdx="2" presStyleCnt="3">
        <dgm:presLayoutVars>
          <dgm:bulletEnabled val="1"/>
        </dgm:presLayoutVars>
      </dgm:prSet>
      <dgm:spPr/>
      <dgm:t>
        <a:bodyPr/>
        <a:lstStyle/>
        <a:p>
          <a:endParaRPr kumimoji="1" lang="ja-JP" altLang="en-US"/>
        </a:p>
      </dgm:t>
    </dgm:pt>
    <dgm:pt modelId="{CEA1E50D-71E0-4842-B01D-CD7827054657}" type="pres">
      <dgm:prSet presAssocID="{FDADC0ED-FB94-4B4F-8283-9FD60C8AAEC4}" presName="ThreeNodes_3_text" presStyleLbl="node1" presStyleIdx="2" presStyleCnt="3">
        <dgm:presLayoutVars>
          <dgm:bulletEnabled val="1"/>
        </dgm:presLayoutVars>
      </dgm:prSet>
      <dgm:spPr/>
      <dgm:t>
        <a:bodyPr/>
        <a:lstStyle/>
        <a:p>
          <a:endParaRPr kumimoji="1" lang="ja-JP" altLang="en-US"/>
        </a:p>
      </dgm:t>
    </dgm:pt>
  </dgm:ptLst>
  <dgm:cxnLst>
    <dgm:cxn modelId="{421E3518-28E9-4741-A155-595CD55EAA59}" type="presOf" srcId="{F1A1A9C1-97E7-4E16-BCA9-AD528C5C6673}" destId="{52D7B485-4E55-45C4-A289-11D4C0D375CF}" srcOrd="0" destOrd="0" presId="urn:microsoft.com/office/officeart/2005/8/layout/vProcess5"/>
    <dgm:cxn modelId="{717F7190-3B43-4C9A-A6FF-6D77E7516AD2}" type="presOf" srcId="{7E8D05F5-3882-4CC6-8279-3DAEBAEBC45A}" destId="{B3CAFD7C-BEE7-46D9-966D-A3B42A9CE9C2}" srcOrd="0" destOrd="0" presId="urn:microsoft.com/office/officeart/2005/8/layout/vProcess5"/>
    <dgm:cxn modelId="{6EDC6CD3-08F2-483A-8597-09B874B3795B}" type="presOf" srcId="{BA43E999-18A0-4111-9A18-8954EFE850BA}" destId="{CEA1E50D-71E0-4842-B01D-CD7827054657}" srcOrd="1" destOrd="0" presId="urn:microsoft.com/office/officeart/2005/8/layout/vProcess5"/>
    <dgm:cxn modelId="{AD28B534-D2D6-47A5-8C43-02D4CC415808}" type="presOf" srcId="{B6A0EB7F-C190-4F82-841D-F97A1B3ED172}" destId="{FDF33624-5743-430A-B1CB-AC30BDF2F5C9}" srcOrd="0" destOrd="0" presId="urn:microsoft.com/office/officeart/2005/8/layout/vProcess5"/>
    <dgm:cxn modelId="{2F950902-BF0C-4CC8-A39F-31F9C27C391A}" type="presOf" srcId="{FDADC0ED-FB94-4B4F-8283-9FD60C8AAEC4}" destId="{115DA51B-EB4A-498C-9DB8-DC092E73F95C}" srcOrd="0" destOrd="0" presId="urn:microsoft.com/office/officeart/2005/8/layout/vProcess5"/>
    <dgm:cxn modelId="{DA5E877E-A598-4084-8279-732E8CC6C5C3}" srcId="{FDADC0ED-FB94-4B4F-8283-9FD60C8AAEC4}" destId="{BA43E999-18A0-4111-9A18-8954EFE850BA}" srcOrd="2" destOrd="0" parTransId="{E0044972-6B9A-490C-8512-C67D418F9645}" sibTransId="{3EB37D0A-ADF4-426F-9BBA-EFC2A0F2A08F}"/>
    <dgm:cxn modelId="{6698ACBD-7E1F-4399-B653-8AB67D68E8A8}" srcId="{FDADC0ED-FB94-4B4F-8283-9FD60C8AAEC4}" destId="{B6A0EB7F-C190-4F82-841D-F97A1B3ED172}" srcOrd="1" destOrd="0" parTransId="{25C4D15D-EAA9-4056-B866-36CD43431C85}" sibTransId="{BDF64F95-8B99-480E-8678-33DDB6493EDA}"/>
    <dgm:cxn modelId="{49691EBC-D536-4016-B6F5-72D86662F87F}" type="presOf" srcId="{B6A0EB7F-C190-4F82-841D-F97A1B3ED172}" destId="{00CBF638-4BF8-42CA-B8B6-28CD2114E8AC}" srcOrd="1" destOrd="0" presId="urn:microsoft.com/office/officeart/2005/8/layout/vProcess5"/>
    <dgm:cxn modelId="{A3E5B1B4-C982-456E-B36D-30D1B4F75A6C}" type="presOf" srcId="{7E8D05F5-3882-4CC6-8279-3DAEBAEBC45A}" destId="{ACEC03ED-477F-4C22-9F97-A6F71EED8B24}" srcOrd="1" destOrd="0" presId="urn:microsoft.com/office/officeart/2005/8/layout/vProcess5"/>
    <dgm:cxn modelId="{C7CC2F4C-8938-4C72-AA00-7CBE39F40421}" type="presOf" srcId="{BA43E999-18A0-4111-9A18-8954EFE850BA}" destId="{137E5C65-618B-4ED3-AB58-1BA06C26DE94}" srcOrd="0" destOrd="0" presId="urn:microsoft.com/office/officeart/2005/8/layout/vProcess5"/>
    <dgm:cxn modelId="{A2905E31-1DB8-4907-B6FA-B933F06AEB30}" type="presOf" srcId="{BDF64F95-8B99-480E-8678-33DDB6493EDA}" destId="{B76F6319-92B9-4DB5-8E30-E1C85B0E7A8D}" srcOrd="0" destOrd="0" presId="urn:microsoft.com/office/officeart/2005/8/layout/vProcess5"/>
    <dgm:cxn modelId="{8C513DCE-D966-46CE-B705-28B5B90F38D4}" srcId="{FDADC0ED-FB94-4B4F-8283-9FD60C8AAEC4}" destId="{7E8D05F5-3882-4CC6-8279-3DAEBAEBC45A}" srcOrd="0" destOrd="0" parTransId="{F5431C1F-33EE-4155-85D4-C75074137E7C}" sibTransId="{F1A1A9C1-97E7-4E16-BCA9-AD528C5C6673}"/>
    <dgm:cxn modelId="{EFE644E5-14E6-4125-8BD9-BCCE1B9C03B3}" type="presParOf" srcId="{115DA51B-EB4A-498C-9DB8-DC092E73F95C}" destId="{D4E8AC82-89E9-4BF0-8009-8ECDC8DD5B5C}" srcOrd="0" destOrd="0" presId="urn:microsoft.com/office/officeart/2005/8/layout/vProcess5"/>
    <dgm:cxn modelId="{0A1CD298-9173-48DB-BD36-F97CB405BCD9}" type="presParOf" srcId="{115DA51B-EB4A-498C-9DB8-DC092E73F95C}" destId="{B3CAFD7C-BEE7-46D9-966D-A3B42A9CE9C2}" srcOrd="1" destOrd="0" presId="urn:microsoft.com/office/officeart/2005/8/layout/vProcess5"/>
    <dgm:cxn modelId="{FC6BFE5E-1843-40F2-85B3-7268386CDDFA}" type="presParOf" srcId="{115DA51B-EB4A-498C-9DB8-DC092E73F95C}" destId="{FDF33624-5743-430A-B1CB-AC30BDF2F5C9}" srcOrd="2" destOrd="0" presId="urn:microsoft.com/office/officeart/2005/8/layout/vProcess5"/>
    <dgm:cxn modelId="{A3840DF9-8F05-41AD-A387-8859D7270F43}" type="presParOf" srcId="{115DA51B-EB4A-498C-9DB8-DC092E73F95C}" destId="{137E5C65-618B-4ED3-AB58-1BA06C26DE94}" srcOrd="3" destOrd="0" presId="urn:microsoft.com/office/officeart/2005/8/layout/vProcess5"/>
    <dgm:cxn modelId="{F6398791-FE9D-4FF0-A318-C95B6B729677}" type="presParOf" srcId="{115DA51B-EB4A-498C-9DB8-DC092E73F95C}" destId="{52D7B485-4E55-45C4-A289-11D4C0D375CF}" srcOrd="4" destOrd="0" presId="urn:microsoft.com/office/officeart/2005/8/layout/vProcess5"/>
    <dgm:cxn modelId="{AC66BCC3-9374-48DD-B036-49C24C823446}" type="presParOf" srcId="{115DA51B-EB4A-498C-9DB8-DC092E73F95C}" destId="{B76F6319-92B9-4DB5-8E30-E1C85B0E7A8D}" srcOrd="5" destOrd="0" presId="urn:microsoft.com/office/officeart/2005/8/layout/vProcess5"/>
    <dgm:cxn modelId="{2F0D4E6B-0699-4E6C-8CDF-E348BCFC1809}" type="presParOf" srcId="{115DA51B-EB4A-498C-9DB8-DC092E73F95C}" destId="{ACEC03ED-477F-4C22-9F97-A6F71EED8B24}" srcOrd="6" destOrd="0" presId="urn:microsoft.com/office/officeart/2005/8/layout/vProcess5"/>
    <dgm:cxn modelId="{87C9A078-11B2-4C37-B3AC-A686AB048538}" type="presParOf" srcId="{115DA51B-EB4A-498C-9DB8-DC092E73F95C}" destId="{00CBF638-4BF8-42CA-B8B6-28CD2114E8AC}" srcOrd="7" destOrd="0" presId="urn:microsoft.com/office/officeart/2005/8/layout/vProcess5"/>
    <dgm:cxn modelId="{967D2BB4-FF63-47D3-A8AE-2FFF4E076E25}" type="presParOf" srcId="{115DA51B-EB4A-498C-9DB8-DC092E73F95C}" destId="{CEA1E50D-71E0-4842-B01D-CD7827054657}"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CAFD7C-BEE7-46D9-966D-A3B42A9CE9C2}">
      <dsp:nvSpPr>
        <dsp:cNvPr id="0" name=""/>
        <dsp:cNvSpPr/>
      </dsp:nvSpPr>
      <dsp:spPr>
        <a:xfrm>
          <a:off x="0" y="0"/>
          <a:ext cx="6995160" cy="14125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少子高齢化は不可避</a:t>
          </a:r>
          <a:endParaRPr kumimoji="1" lang="en-US" altLang="ja-JP" sz="3000" kern="1200" dirty="0" smtClean="0"/>
        </a:p>
        <a:p>
          <a:pPr lvl="0" algn="l" defTabSz="1333500">
            <a:lnSpc>
              <a:spcPct val="90000"/>
            </a:lnSpc>
            <a:spcBef>
              <a:spcPct val="0"/>
            </a:spcBef>
            <a:spcAft>
              <a:spcPct val="35000"/>
            </a:spcAft>
          </a:pPr>
          <a:r>
            <a:rPr kumimoji="1" lang="ja-JP" altLang="en-US" sz="3000" kern="1200" dirty="0" smtClean="0"/>
            <a:t>年金財源の確保は必須</a:t>
          </a:r>
          <a:endParaRPr kumimoji="1" lang="ja-JP" altLang="en-US" sz="3000" kern="1200" dirty="0"/>
        </a:p>
      </dsp:txBody>
      <dsp:txXfrm>
        <a:off x="0" y="0"/>
        <a:ext cx="5553645" cy="1412557"/>
      </dsp:txXfrm>
    </dsp:sp>
    <dsp:sp modelId="{FDF33624-5743-430A-B1CB-AC30BDF2F5C9}">
      <dsp:nvSpPr>
        <dsp:cNvPr id="0" name=""/>
        <dsp:cNvSpPr/>
      </dsp:nvSpPr>
      <dsp:spPr>
        <a:xfrm>
          <a:off x="575039" y="1647983"/>
          <a:ext cx="6995160" cy="14125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積立金は枯渇させては</a:t>
          </a:r>
          <a:r>
            <a:rPr kumimoji="1" lang="ja-JP" altLang="en-US" sz="3000" kern="1200" dirty="0" smtClean="0"/>
            <a:t>ならない</a:t>
          </a:r>
          <a:endParaRPr kumimoji="1" lang="en-US" altLang="ja-JP" sz="3000" kern="1200" dirty="0" smtClean="0"/>
        </a:p>
        <a:p>
          <a:pPr lvl="0" algn="l" defTabSz="1333500">
            <a:lnSpc>
              <a:spcPct val="90000"/>
            </a:lnSpc>
            <a:spcBef>
              <a:spcPct val="0"/>
            </a:spcBef>
            <a:spcAft>
              <a:spcPct val="35000"/>
            </a:spcAft>
          </a:pPr>
          <a:r>
            <a:rPr kumimoji="1" lang="ja-JP" altLang="en-US" sz="3000" kern="1200" dirty="0" smtClean="0"/>
            <a:t>⇒枯渇</a:t>
          </a:r>
          <a:r>
            <a:rPr kumimoji="1" lang="en-US" altLang="ja-JP" sz="3000" kern="1200" dirty="0" smtClean="0"/>
            <a:t>=</a:t>
          </a:r>
          <a:r>
            <a:rPr kumimoji="1" lang="ja-JP" altLang="en-US" sz="3000" kern="1200" dirty="0" smtClean="0"/>
            <a:t>制度破綻</a:t>
          </a:r>
          <a:endParaRPr kumimoji="1" lang="ja-JP" altLang="en-US" sz="3000" kern="1200" dirty="0"/>
        </a:p>
      </dsp:txBody>
      <dsp:txXfrm>
        <a:off x="575039" y="1647983"/>
        <a:ext cx="5459777" cy="1412557"/>
      </dsp:txXfrm>
    </dsp:sp>
    <dsp:sp modelId="{137E5C65-618B-4ED3-AB58-1BA06C26DE94}">
      <dsp:nvSpPr>
        <dsp:cNvPr id="0" name=""/>
        <dsp:cNvSpPr/>
      </dsp:nvSpPr>
      <dsp:spPr>
        <a:xfrm>
          <a:off x="1234439" y="3295967"/>
          <a:ext cx="6995160" cy="141255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給付開始年齢の引き上げを！</a:t>
          </a:r>
          <a:endParaRPr kumimoji="1" lang="ja-JP" altLang="en-US" sz="3000" kern="1200" dirty="0"/>
        </a:p>
      </dsp:txBody>
      <dsp:txXfrm>
        <a:off x="1234439" y="3295967"/>
        <a:ext cx="5459777" cy="1412557"/>
      </dsp:txXfrm>
    </dsp:sp>
    <dsp:sp modelId="{52D7B485-4E55-45C4-A289-11D4C0D375CF}">
      <dsp:nvSpPr>
        <dsp:cNvPr id="0" name=""/>
        <dsp:cNvSpPr/>
      </dsp:nvSpPr>
      <dsp:spPr>
        <a:xfrm>
          <a:off x="6076997" y="1071189"/>
          <a:ext cx="918162" cy="918162"/>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6076997" y="1071189"/>
        <a:ext cx="918162" cy="918162"/>
      </dsp:txXfrm>
    </dsp:sp>
    <dsp:sp modelId="{B76F6319-92B9-4DB5-8E30-E1C85B0E7A8D}">
      <dsp:nvSpPr>
        <dsp:cNvPr id="0" name=""/>
        <dsp:cNvSpPr/>
      </dsp:nvSpPr>
      <dsp:spPr>
        <a:xfrm>
          <a:off x="6694217" y="2709756"/>
          <a:ext cx="918162" cy="9181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6694217" y="2709756"/>
        <a:ext cx="918162" cy="9181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360596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268579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271138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11517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362466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108289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126226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319878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223307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155344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D493F2-2B84-8345-8489-487BF033E800}" type="datetimeFigureOut">
              <a:rPr kumimoji="1" lang="ja-JP" altLang="en-US" smtClean="0"/>
              <a:pPr/>
              <a:t>2012/11/26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401828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493F2-2B84-8345-8489-487BF033E800}" type="datetimeFigureOut">
              <a:rPr kumimoji="1" lang="ja-JP" altLang="en-US" smtClean="0"/>
              <a:pPr/>
              <a:t>2012/11/26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32818-C6A1-9645-9F13-65931984B5B8}" type="slidenum">
              <a:rPr kumimoji="1" lang="ja-JP" altLang="en-US" smtClean="0"/>
              <a:pPr/>
              <a:t>&lt;#&gt;</a:t>
            </a:fld>
            <a:endParaRPr kumimoji="1" lang="ja-JP" altLang="en-US"/>
          </a:p>
        </p:txBody>
      </p:sp>
    </p:spTree>
    <p:extLst>
      <p:ext uri="{BB962C8B-B14F-4D97-AF65-F5344CB8AC3E}">
        <p14:creationId xmlns:p14="http://schemas.microsoft.com/office/powerpoint/2010/main" xmlns="" val="50287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enkin.go.jp/n/www/index.html" TargetMode="External"/><Relationship Id="rId2" Type="http://schemas.openxmlformats.org/officeDocument/2006/relationships/hyperlink" Target="http://www.mhlw.go.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upload.wikimedia.org/wikipedia/commons/a/a4/Flag_of_the_United_States.svg" TargetMode="Externa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hyperlink" Target="//upload.wikimedia.org/wikipedia/commons/b/b9/Flag_of_Australia.svg" TargetMode="External"/><Relationship Id="rId1" Type="http://schemas.openxmlformats.org/officeDocument/2006/relationships/slideLayout" Target="../slideLayouts/slideLayout2.xml"/><Relationship Id="rId6" Type="http://schemas.openxmlformats.org/officeDocument/2006/relationships/hyperlink" Target="//upload.wikimedia.org/wikipedia/commons/b/ba/Flag_of_Germany.svg" TargetMode="External"/><Relationship Id="rId5" Type="http://schemas.openxmlformats.org/officeDocument/2006/relationships/image" Target="../media/image6.png"/><Relationship Id="rId4" Type="http://schemas.openxmlformats.org/officeDocument/2006/relationships/hyperlink" Target="//upload.wikimedia.org/wikipedia/commons/0/03/Flag_of_Italy.svg" TargetMode="Externa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クリックすると新しいウィンドウで開きます"/>
          <p:cNvPicPr>
            <a:picLocks noChangeAspect="1" noChangeArrowheads="1"/>
          </p:cNvPicPr>
          <p:nvPr/>
        </p:nvPicPr>
        <p:blipFill>
          <a:blip r:embed="rId2"/>
          <a:srcRect/>
          <a:stretch>
            <a:fillRect/>
          </a:stretch>
        </p:blipFill>
        <p:spPr bwMode="auto">
          <a:xfrm>
            <a:off x="3423432" y="1583274"/>
            <a:ext cx="5238750" cy="4943476"/>
          </a:xfrm>
          <a:prstGeom prst="rect">
            <a:avLst/>
          </a:prstGeom>
          <a:noFill/>
        </p:spPr>
      </p:pic>
      <p:sp>
        <p:nvSpPr>
          <p:cNvPr id="2" name="タイトル 1"/>
          <p:cNvSpPr>
            <a:spLocks noGrp="1"/>
          </p:cNvSpPr>
          <p:nvPr>
            <p:ph type="ctrTitle"/>
          </p:nvPr>
        </p:nvSpPr>
        <p:spPr>
          <a:xfrm>
            <a:off x="-1733896" y="1567705"/>
            <a:ext cx="7772400" cy="1470025"/>
          </a:xfrm>
        </p:spPr>
        <p:txBody>
          <a:bodyPr>
            <a:normAutofit/>
          </a:bodyPr>
          <a:lstStyle/>
          <a:p>
            <a:r>
              <a:rPr lang="ja-JP" altLang="en-US" sz="7200" dirty="0" smtClean="0">
                <a:latin typeface="HGPｺﾞｼｯｸE" pitchFamily="50" charset="-128"/>
                <a:ea typeface="HGPｺﾞｼｯｸE" pitchFamily="50" charset="-128"/>
              </a:rPr>
              <a:t>年金制度</a:t>
            </a:r>
            <a:endParaRPr kumimoji="1" lang="ja-JP" altLang="en-US" sz="7200" dirty="0">
              <a:latin typeface="HGPｺﾞｼｯｸE" pitchFamily="50" charset="-128"/>
              <a:ea typeface="HGPｺﾞｼｯｸE" pitchFamily="50" charset="-128"/>
            </a:endParaRPr>
          </a:p>
        </p:txBody>
      </p:sp>
      <p:sp>
        <p:nvSpPr>
          <p:cNvPr id="3" name="サブタイトル 2"/>
          <p:cNvSpPr>
            <a:spLocks noGrp="1"/>
          </p:cNvSpPr>
          <p:nvPr>
            <p:ph type="subTitle" idx="1"/>
          </p:nvPr>
        </p:nvSpPr>
        <p:spPr>
          <a:xfrm>
            <a:off x="-1076232" y="2943644"/>
            <a:ext cx="6400800" cy="1752600"/>
          </a:xfrm>
        </p:spPr>
        <p:txBody>
          <a:bodyPr/>
          <a:lstStyle/>
          <a:p>
            <a:r>
              <a:rPr lang="ja-JP" altLang="en-US" dirty="0" smtClean="0"/>
              <a:t>地域文化３回生</a:t>
            </a:r>
            <a:endParaRPr lang="en-US" altLang="ja-JP" dirty="0" smtClean="0"/>
          </a:p>
          <a:p>
            <a:r>
              <a:rPr kumimoji="1" lang="ja-JP" altLang="en-US" dirty="0" smtClean="0"/>
              <a:t>渡邉　裕貴</a:t>
            </a:r>
            <a:endParaRPr kumimoji="1" lang="ja-JP" altLang="en-US" dirty="0"/>
          </a:p>
        </p:txBody>
      </p:sp>
    </p:spTree>
    <p:extLst>
      <p:ext uri="{BB962C8B-B14F-4D97-AF65-F5344CB8AC3E}">
        <p14:creationId xmlns:p14="http://schemas.microsoft.com/office/powerpoint/2010/main" xmlns="" val="2098965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今後の年金制度の理想</a:t>
            </a:r>
            <a:endParaRPr kumimoji="1" lang="ja-JP" altLang="en-US" dirty="0"/>
          </a:p>
        </p:txBody>
      </p:sp>
      <p:sp>
        <p:nvSpPr>
          <p:cNvPr id="3" name="コンテンツ プレースホルダ 2"/>
          <p:cNvSpPr>
            <a:spLocks noGrp="1"/>
          </p:cNvSpPr>
          <p:nvPr>
            <p:ph idx="1"/>
          </p:nvPr>
        </p:nvSpPr>
        <p:spPr>
          <a:xfrm>
            <a:off x="457200" y="1487656"/>
            <a:ext cx="8229600" cy="4525963"/>
          </a:xfrm>
        </p:spPr>
        <p:txBody>
          <a:bodyPr>
            <a:normAutofit fontScale="92500"/>
          </a:bodyPr>
          <a:lstStyle/>
          <a:p>
            <a:pPr>
              <a:buNone/>
            </a:pPr>
            <a:r>
              <a:rPr lang="ja-JP" altLang="en-US" dirty="0" smtClean="0"/>
              <a:t>①</a:t>
            </a:r>
            <a:r>
              <a:rPr lang="ja-JP" altLang="en-US" dirty="0" smtClean="0">
                <a:solidFill>
                  <a:srgbClr val="FF0000"/>
                </a:solidFill>
              </a:rPr>
              <a:t>持続可能性</a:t>
            </a:r>
            <a:endParaRPr lang="en-US" altLang="ja-JP" dirty="0" smtClean="0">
              <a:solidFill>
                <a:srgbClr val="FF0000"/>
              </a:solidFill>
            </a:endParaRPr>
          </a:p>
          <a:p>
            <a:pPr>
              <a:buNone/>
            </a:pPr>
            <a:r>
              <a:rPr kumimoji="1" lang="ja-JP" altLang="en-US" dirty="0" smtClean="0"/>
              <a:t>②それぞれの</a:t>
            </a:r>
            <a:r>
              <a:rPr kumimoji="1" lang="ja-JP" altLang="en-US" dirty="0" smtClean="0">
                <a:solidFill>
                  <a:srgbClr val="FF0000"/>
                </a:solidFill>
              </a:rPr>
              <a:t>世代内</a:t>
            </a:r>
            <a:r>
              <a:rPr kumimoji="1" lang="ja-JP" altLang="en-US" dirty="0" smtClean="0"/>
              <a:t>では</a:t>
            </a:r>
            <a:r>
              <a:rPr kumimoji="1" lang="ja-JP" altLang="en-US" dirty="0" smtClean="0">
                <a:solidFill>
                  <a:srgbClr val="FF0000"/>
                </a:solidFill>
              </a:rPr>
              <a:t>同一拠出に対して同一の給付が対応</a:t>
            </a:r>
            <a:r>
              <a:rPr kumimoji="1" lang="ja-JP" altLang="en-US" dirty="0" smtClean="0"/>
              <a:t>すること。</a:t>
            </a:r>
            <a:endParaRPr kumimoji="1" lang="en-US" altLang="ja-JP" dirty="0" smtClean="0"/>
          </a:p>
          <a:p>
            <a:pPr>
              <a:buNone/>
            </a:pPr>
            <a:r>
              <a:rPr lang="ja-JP" altLang="en-US" dirty="0" smtClean="0"/>
              <a:t>③異なる世代のあいだで、相対的年金水準ができるだけ一定であること。</a:t>
            </a:r>
            <a:endParaRPr lang="en-US" altLang="ja-JP" dirty="0" smtClean="0"/>
          </a:p>
          <a:p>
            <a:pPr>
              <a:buNone/>
            </a:pPr>
            <a:r>
              <a:rPr kumimoji="1" lang="ja-JP" altLang="en-US" dirty="0" smtClean="0"/>
              <a:t>④将来の拠出負担と将来の年金水準とは人口変化と経済変化に左右されるとはいえ、それらの変化に応じてどのように決まるかについて</a:t>
            </a:r>
            <a:r>
              <a:rPr lang="ja-JP" altLang="en-US" dirty="0" smtClean="0"/>
              <a:t>、明確で確実な予想が提示されていること。</a:t>
            </a:r>
            <a:endParaRPr lang="en-US" altLang="ja-JP" dirty="0" smtClean="0"/>
          </a:p>
        </p:txBody>
      </p:sp>
      <p:sp>
        <p:nvSpPr>
          <p:cNvPr id="4" name="テキスト ボックス 3"/>
          <p:cNvSpPr txBox="1"/>
          <p:nvPr/>
        </p:nvSpPr>
        <p:spPr>
          <a:xfrm>
            <a:off x="2391508" y="6150114"/>
            <a:ext cx="7195258" cy="707886"/>
          </a:xfrm>
          <a:prstGeom prst="rect">
            <a:avLst/>
          </a:prstGeom>
          <a:noFill/>
        </p:spPr>
        <p:txBody>
          <a:bodyPr wrap="square" rtlCol="0">
            <a:spAutoFit/>
          </a:bodyPr>
          <a:lstStyle/>
          <a:p>
            <a:r>
              <a:rPr kumimoji="1" lang="ja-JP" altLang="en-US" sz="2000" dirty="0" smtClean="0"/>
              <a:t>出所：</a:t>
            </a:r>
            <a:r>
              <a:rPr lang="ja-JP" altLang="en-US" sz="2000" dirty="0" smtClean="0"/>
              <a:t>盛山和夫　</a:t>
            </a:r>
            <a:r>
              <a:rPr lang="en-US" altLang="ja-JP" sz="2000" dirty="0" smtClean="0"/>
              <a:t>『</a:t>
            </a:r>
            <a:r>
              <a:rPr lang="ja-JP" altLang="en-US" sz="2000" dirty="0" smtClean="0"/>
              <a:t>年金問題の正しい考え方</a:t>
            </a:r>
            <a:r>
              <a:rPr lang="en-US" altLang="ja-JP" sz="2000" dirty="0" smtClean="0"/>
              <a:t>』</a:t>
            </a:r>
            <a:r>
              <a:rPr lang="ja-JP" altLang="en-US" sz="2000" dirty="0" smtClean="0"/>
              <a:t>　中公新書</a:t>
            </a:r>
            <a:r>
              <a:rPr lang="en-US" altLang="ja-JP" sz="2000" dirty="0" smtClean="0"/>
              <a:t>/2007</a:t>
            </a:r>
          </a:p>
          <a:p>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クリックすると新しいウィンドウで開きます"/>
          <p:cNvPicPr>
            <a:picLocks noChangeAspect="1" noChangeArrowheads="1"/>
          </p:cNvPicPr>
          <p:nvPr/>
        </p:nvPicPr>
        <p:blipFill>
          <a:blip r:embed="rId2">
            <a:duotone>
              <a:prstClr val="black"/>
              <a:schemeClr val="bg1">
                <a:tint val="45000"/>
                <a:satMod val="400000"/>
              </a:schemeClr>
            </a:duotone>
          </a:blip>
          <a:srcRect/>
          <a:stretch>
            <a:fillRect/>
          </a:stretch>
        </p:blipFill>
        <p:spPr bwMode="auto">
          <a:xfrm>
            <a:off x="0" y="7346"/>
            <a:ext cx="9144000" cy="6858000"/>
          </a:xfrm>
          <a:prstGeom prst="rect">
            <a:avLst/>
          </a:prstGeom>
          <a:noFill/>
        </p:spPr>
      </p:pic>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正方形/長方形 3"/>
          <p:cNvSpPr/>
          <p:nvPr/>
        </p:nvSpPr>
        <p:spPr>
          <a:xfrm>
            <a:off x="102199" y="2896995"/>
            <a:ext cx="9164689" cy="2400657"/>
          </a:xfrm>
          <a:prstGeom prst="rect">
            <a:avLst/>
          </a:prstGeom>
          <a:noFill/>
        </p:spPr>
        <p:txBody>
          <a:bodyPr wrap="none" lIns="91440" tIns="45720" rIns="91440" bIns="45720">
            <a:spAutoFit/>
          </a:bodyPr>
          <a:lstStyle/>
          <a:p>
            <a:pPr algn="ctr"/>
            <a:r>
              <a:rPr lang="ja-JP" altLang="en-US" sz="15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政策提言</a:t>
            </a:r>
            <a:r>
              <a:rPr lang="en-US" altLang="ja-JP" sz="15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ja-JP" altLang="en-US" sz="15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6000" dirty="0" smtClean="0">
                <a:latin typeface="HG創英角ﾎﾟｯﾌﾟ体" pitchFamily="49" charset="-128"/>
                <a:ea typeface="HG創英角ﾎﾟｯﾌﾟ体" pitchFamily="49" charset="-128"/>
              </a:rPr>
              <a:t>基本方針</a:t>
            </a:r>
            <a:endParaRPr kumimoji="1" lang="ja-JP" altLang="en-US" sz="6000" dirty="0">
              <a:latin typeface="HG創英角ﾎﾟｯﾌﾟ体" pitchFamily="49" charset="-128"/>
              <a:ea typeface="HG創英角ﾎﾟｯﾌﾟ体" pitchFamily="49" charset="-128"/>
            </a:endParaRPr>
          </a:p>
        </p:txBody>
      </p:sp>
      <p:sp>
        <p:nvSpPr>
          <p:cNvPr id="3" name="コンテンツ プレースホルダ 2"/>
          <p:cNvSpPr>
            <a:spLocks noGrp="1"/>
          </p:cNvSpPr>
          <p:nvPr>
            <p:ph idx="1"/>
          </p:nvPr>
        </p:nvSpPr>
        <p:spPr>
          <a:xfrm>
            <a:off x="457200" y="1417316"/>
            <a:ext cx="8229600" cy="4525963"/>
          </a:xfrm>
        </p:spPr>
        <p:txBody>
          <a:bodyPr/>
          <a:lstStyle/>
          <a:p>
            <a:r>
              <a:rPr lang="ja-JP" altLang="en-US" dirty="0" smtClean="0">
                <a:solidFill>
                  <a:srgbClr val="FF0000"/>
                </a:solidFill>
              </a:rPr>
              <a:t>国民年金の受給年齢を</a:t>
            </a:r>
            <a:r>
              <a:rPr lang="en-US" altLang="ja-JP" dirty="0" smtClean="0">
                <a:solidFill>
                  <a:srgbClr val="FF0000"/>
                </a:solidFill>
              </a:rPr>
              <a:t>70</a:t>
            </a:r>
            <a:r>
              <a:rPr lang="ja-JP" altLang="en-US" dirty="0" smtClean="0">
                <a:solidFill>
                  <a:srgbClr val="FF0000"/>
                </a:solidFill>
              </a:rPr>
              <a:t>歳に引き上げる。</a:t>
            </a:r>
            <a:endParaRPr lang="en-US" altLang="ja-JP" dirty="0" smtClean="0">
              <a:solidFill>
                <a:srgbClr val="FF0000"/>
              </a:solidFill>
            </a:endParaRPr>
          </a:p>
          <a:p>
            <a:r>
              <a:rPr lang="en-US" altLang="ja-JP" dirty="0" smtClean="0">
                <a:solidFill>
                  <a:srgbClr val="FF0000"/>
                </a:solidFill>
              </a:rPr>
              <a:t>70</a:t>
            </a:r>
            <a:r>
              <a:rPr lang="ja-JP" altLang="en-US" dirty="0" smtClean="0">
                <a:solidFill>
                  <a:srgbClr val="FF0000"/>
                </a:solidFill>
              </a:rPr>
              <a:t>歳からの受取額を年</a:t>
            </a:r>
            <a:r>
              <a:rPr lang="en-US" altLang="ja-JP" dirty="0" smtClean="0">
                <a:solidFill>
                  <a:srgbClr val="FF0000"/>
                </a:solidFill>
              </a:rPr>
              <a:t>84</a:t>
            </a:r>
            <a:r>
              <a:rPr lang="ja-JP" altLang="en-US" dirty="0" smtClean="0">
                <a:solidFill>
                  <a:srgbClr val="FF0000"/>
                </a:solidFill>
              </a:rPr>
              <a:t>万円にする。（一月当たり</a:t>
            </a:r>
            <a:r>
              <a:rPr lang="en-US" altLang="ja-JP" dirty="0" smtClean="0">
                <a:solidFill>
                  <a:srgbClr val="FF0000"/>
                </a:solidFill>
              </a:rPr>
              <a:t>7</a:t>
            </a:r>
            <a:r>
              <a:rPr lang="ja-JP" altLang="en-US" dirty="0" smtClean="0">
                <a:solidFill>
                  <a:srgbClr val="FF0000"/>
                </a:solidFill>
              </a:rPr>
              <a:t>万円）</a:t>
            </a:r>
            <a:endParaRPr lang="en-US" altLang="ja-JP" dirty="0" smtClean="0">
              <a:solidFill>
                <a:srgbClr val="FF0000"/>
              </a:solidFill>
            </a:endParaRPr>
          </a:p>
          <a:p>
            <a:r>
              <a:rPr kumimoji="1" lang="ja-JP" altLang="en-US" dirty="0" smtClean="0">
                <a:solidFill>
                  <a:srgbClr val="FF0000"/>
                </a:solidFill>
              </a:rPr>
              <a:t>繰り上げ給付</a:t>
            </a:r>
            <a:r>
              <a:rPr kumimoji="1" lang="ja-JP" altLang="en-US" dirty="0" smtClean="0"/>
              <a:t>の割合を変化させる。</a:t>
            </a:r>
            <a:r>
              <a:rPr lang="ja-JP" altLang="en-US" dirty="0" smtClean="0"/>
              <a:t>（今まで通り</a:t>
            </a:r>
            <a:r>
              <a:rPr lang="en-US" altLang="ja-JP" dirty="0" smtClean="0"/>
              <a:t>60</a:t>
            </a:r>
            <a:r>
              <a:rPr lang="ja-JP" altLang="en-US" dirty="0" smtClean="0"/>
              <a:t>歳から繰り上げて給付を受けることは可能。）繰り下げ給付も今まで通り可能。</a:t>
            </a:r>
            <a:endParaRPr kumimoji="1" lang="en-US" altLang="ja-JP" dirty="0" smtClean="0"/>
          </a:p>
          <a:p>
            <a:pPr>
              <a:buNone/>
            </a:pPr>
            <a:endParaRPr kumimoji="1" lang="ja-JP" altLang="en-US" dirty="0"/>
          </a:p>
        </p:txBody>
      </p:sp>
      <p:graphicFrame>
        <p:nvGraphicFramePr>
          <p:cNvPr id="23" name="表 22"/>
          <p:cNvGraphicFramePr>
            <a:graphicFrameLocks noGrp="1"/>
          </p:cNvGraphicFramePr>
          <p:nvPr/>
        </p:nvGraphicFramePr>
        <p:xfrm>
          <a:off x="400928" y="3840480"/>
          <a:ext cx="3678702" cy="2806896"/>
        </p:xfrm>
        <a:graphic>
          <a:graphicData uri="http://schemas.openxmlformats.org/drawingml/2006/table">
            <a:tbl>
              <a:tblPr firstRow="1" bandRow="1">
                <a:tableStyleId>{5C22544A-7EE6-4342-B048-85BDC9FD1C3A}</a:tableStyleId>
              </a:tblPr>
              <a:tblGrid>
                <a:gridCol w="1839351"/>
                <a:gridCol w="1839351"/>
              </a:tblGrid>
              <a:tr h="467816">
                <a:tc gridSpan="2">
                  <a:txBody>
                    <a:bodyPr/>
                    <a:lstStyle/>
                    <a:p>
                      <a:pPr algn="ctr"/>
                      <a:r>
                        <a:rPr kumimoji="1" lang="ja-JP" altLang="en-US" sz="2400" dirty="0" smtClean="0"/>
                        <a:t>現状</a:t>
                      </a:r>
                      <a:endParaRPr kumimoji="1" lang="ja-JP" altLang="en-US" sz="2400" dirty="0"/>
                    </a:p>
                  </a:txBody>
                  <a:tcPr/>
                </a:tc>
                <a:tc hMerge="1">
                  <a:txBody>
                    <a:bodyPr/>
                    <a:lstStyle/>
                    <a:p>
                      <a:endParaRPr kumimoji="1" lang="ja-JP" altLang="en-US" dirty="0"/>
                    </a:p>
                  </a:txBody>
                  <a:tcPr/>
                </a:tc>
              </a:tr>
              <a:tr h="467816">
                <a:tc>
                  <a:txBody>
                    <a:bodyPr/>
                    <a:lstStyle/>
                    <a:p>
                      <a:r>
                        <a:rPr kumimoji="1" lang="en-US" altLang="ja-JP" sz="2400" dirty="0" smtClean="0"/>
                        <a:t>64</a:t>
                      </a:r>
                      <a:r>
                        <a:rPr kumimoji="1" lang="ja-JP" altLang="en-US" sz="2400" dirty="0" smtClean="0"/>
                        <a:t>歳</a:t>
                      </a:r>
                      <a:endParaRPr kumimoji="1" lang="ja-JP" altLang="en-US" sz="2400" dirty="0"/>
                    </a:p>
                  </a:txBody>
                  <a:tcPr/>
                </a:tc>
                <a:tc>
                  <a:txBody>
                    <a:bodyPr/>
                    <a:lstStyle/>
                    <a:p>
                      <a:r>
                        <a:rPr kumimoji="1" lang="en-US" altLang="ja-JP" sz="2400" dirty="0" smtClean="0"/>
                        <a:t>94</a:t>
                      </a:r>
                      <a:r>
                        <a:rPr kumimoji="1" lang="ja-JP" altLang="en-US" sz="2400" dirty="0" smtClean="0"/>
                        <a:t>％</a:t>
                      </a:r>
                      <a:endParaRPr kumimoji="1" lang="ja-JP" altLang="en-US" sz="2400" dirty="0"/>
                    </a:p>
                  </a:txBody>
                  <a:tcPr/>
                </a:tc>
              </a:tr>
              <a:tr h="467816">
                <a:tc>
                  <a:txBody>
                    <a:bodyPr/>
                    <a:lstStyle/>
                    <a:p>
                      <a:r>
                        <a:rPr kumimoji="1" lang="en-US" altLang="ja-JP" sz="2400" dirty="0" smtClean="0"/>
                        <a:t>63</a:t>
                      </a:r>
                      <a:r>
                        <a:rPr kumimoji="1" lang="ja-JP" altLang="en-US" sz="2400" dirty="0" smtClean="0"/>
                        <a:t>歳</a:t>
                      </a:r>
                      <a:endParaRPr kumimoji="1" lang="ja-JP" altLang="en-US" sz="2400" dirty="0"/>
                    </a:p>
                  </a:txBody>
                  <a:tcPr/>
                </a:tc>
                <a:tc>
                  <a:txBody>
                    <a:bodyPr/>
                    <a:lstStyle/>
                    <a:p>
                      <a:r>
                        <a:rPr kumimoji="1" lang="en-US" altLang="ja-JP" sz="2400" dirty="0" smtClean="0"/>
                        <a:t>88</a:t>
                      </a:r>
                      <a:r>
                        <a:rPr kumimoji="1" lang="ja-JP" altLang="en-US" sz="2400" dirty="0" smtClean="0"/>
                        <a:t>％</a:t>
                      </a:r>
                      <a:endParaRPr kumimoji="1" lang="ja-JP" altLang="en-US" sz="2400" dirty="0"/>
                    </a:p>
                  </a:txBody>
                  <a:tcPr/>
                </a:tc>
              </a:tr>
              <a:tr h="467816">
                <a:tc>
                  <a:txBody>
                    <a:bodyPr/>
                    <a:lstStyle/>
                    <a:p>
                      <a:r>
                        <a:rPr kumimoji="1" lang="en-US" altLang="ja-JP" sz="2400" dirty="0" smtClean="0"/>
                        <a:t>62</a:t>
                      </a:r>
                      <a:r>
                        <a:rPr kumimoji="1" lang="ja-JP" altLang="en-US" sz="2400" dirty="0" smtClean="0"/>
                        <a:t>歳</a:t>
                      </a:r>
                      <a:endParaRPr kumimoji="1" lang="ja-JP" altLang="en-US" sz="2400" dirty="0"/>
                    </a:p>
                  </a:txBody>
                  <a:tcPr/>
                </a:tc>
                <a:tc>
                  <a:txBody>
                    <a:bodyPr/>
                    <a:lstStyle/>
                    <a:p>
                      <a:r>
                        <a:rPr kumimoji="1" lang="en-US" altLang="ja-JP" sz="2400" dirty="0" smtClean="0"/>
                        <a:t>82</a:t>
                      </a:r>
                      <a:r>
                        <a:rPr kumimoji="1" lang="ja-JP" altLang="en-US" sz="2400" dirty="0" smtClean="0"/>
                        <a:t>％</a:t>
                      </a:r>
                      <a:endParaRPr kumimoji="1" lang="ja-JP" altLang="en-US" sz="2400" dirty="0"/>
                    </a:p>
                  </a:txBody>
                  <a:tcPr/>
                </a:tc>
              </a:tr>
              <a:tr h="467816">
                <a:tc>
                  <a:txBody>
                    <a:bodyPr/>
                    <a:lstStyle/>
                    <a:p>
                      <a:r>
                        <a:rPr kumimoji="1" lang="en-US" altLang="ja-JP" sz="2400" dirty="0" smtClean="0"/>
                        <a:t>61</a:t>
                      </a:r>
                      <a:r>
                        <a:rPr kumimoji="1" lang="ja-JP" altLang="en-US" sz="2400" dirty="0" smtClean="0"/>
                        <a:t>歳</a:t>
                      </a:r>
                      <a:endParaRPr kumimoji="1" lang="ja-JP" altLang="en-US" sz="2400" dirty="0"/>
                    </a:p>
                  </a:txBody>
                  <a:tcPr/>
                </a:tc>
                <a:tc>
                  <a:txBody>
                    <a:bodyPr/>
                    <a:lstStyle/>
                    <a:p>
                      <a:r>
                        <a:rPr kumimoji="1" lang="en-US" altLang="ja-JP" sz="2400" dirty="0" smtClean="0"/>
                        <a:t>76</a:t>
                      </a:r>
                      <a:r>
                        <a:rPr kumimoji="1" lang="ja-JP" altLang="en-US" sz="2400" dirty="0" smtClean="0"/>
                        <a:t>％</a:t>
                      </a:r>
                      <a:endParaRPr kumimoji="1" lang="ja-JP" altLang="en-US" sz="2400" dirty="0"/>
                    </a:p>
                  </a:txBody>
                  <a:tcPr/>
                </a:tc>
              </a:tr>
              <a:tr h="467816">
                <a:tc>
                  <a:txBody>
                    <a:bodyPr/>
                    <a:lstStyle/>
                    <a:p>
                      <a:r>
                        <a:rPr kumimoji="1" lang="en-US" altLang="ja-JP" sz="2400" dirty="0" smtClean="0"/>
                        <a:t>60</a:t>
                      </a:r>
                      <a:r>
                        <a:rPr kumimoji="1" lang="ja-JP" altLang="en-US" sz="2400" dirty="0" smtClean="0"/>
                        <a:t>歳</a:t>
                      </a:r>
                      <a:endParaRPr kumimoji="1" lang="ja-JP" altLang="en-US" sz="2400" dirty="0"/>
                    </a:p>
                  </a:txBody>
                  <a:tcPr/>
                </a:tc>
                <a:tc>
                  <a:txBody>
                    <a:bodyPr/>
                    <a:lstStyle/>
                    <a:p>
                      <a:r>
                        <a:rPr kumimoji="1" lang="en-US" altLang="ja-JP" sz="2400" dirty="0" smtClean="0"/>
                        <a:t>70</a:t>
                      </a:r>
                      <a:r>
                        <a:rPr kumimoji="1" lang="ja-JP" altLang="en-US" sz="2400" dirty="0" smtClean="0"/>
                        <a:t>％</a:t>
                      </a:r>
                      <a:endParaRPr kumimoji="1" lang="ja-JP" altLang="en-US" sz="2400" dirty="0"/>
                    </a:p>
                  </a:txBody>
                  <a:tcPr/>
                </a:tc>
              </a:tr>
            </a:tbl>
          </a:graphicData>
        </a:graphic>
      </p:graphicFrame>
      <p:sp>
        <p:nvSpPr>
          <p:cNvPr id="24" name="右矢印 23"/>
          <p:cNvSpPr/>
          <p:nvPr/>
        </p:nvSpPr>
        <p:spPr>
          <a:xfrm>
            <a:off x="4262508" y="4937765"/>
            <a:ext cx="689317" cy="57677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aphicFrame>
        <p:nvGraphicFramePr>
          <p:cNvPr id="25" name="表 24"/>
          <p:cNvGraphicFramePr>
            <a:graphicFrameLocks noGrp="1"/>
          </p:cNvGraphicFramePr>
          <p:nvPr/>
        </p:nvGraphicFramePr>
        <p:xfrm>
          <a:off x="5092505" y="3840480"/>
          <a:ext cx="3678702" cy="2806896"/>
        </p:xfrm>
        <a:graphic>
          <a:graphicData uri="http://schemas.openxmlformats.org/drawingml/2006/table">
            <a:tbl>
              <a:tblPr firstRow="1" bandRow="1">
                <a:tableStyleId>{5C22544A-7EE6-4342-B048-85BDC9FD1C3A}</a:tableStyleId>
              </a:tblPr>
              <a:tblGrid>
                <a:gridCol w="1839351"/>
                <a:gridCol w="1839351"/>
              </a:tblGrid>
              <a:tr h="467816">
                <a:tc gridSpan="2">
                  <a:txBody>
                    <a:bodyPr/>
                    <a:lstStyle/>
                    <a:p>
                      <a:pPr algn="ctr"/>
                      <a:r>
                        <a:rPr kumimoji="1" lang="ja-JP" altLang="en-US" sz="2400" dirty="0" smtClean="0"/>
                        <a:t>政策の方針に従うと</a:t>
                      </a:r>
                      <a:r>
                        <a:rPr kumimoji="1" lang="en-US" altLang="ja-JP" sz="2400" dirty="0" smtClean="0"/>
                        <a:t>……</a:t>
                      </a:r>
                    </a:p>
                  </a:txBody>
                  <a:tcPr/>
                </a:tc>
                <a:tc hMerge="1">
                  <a:txBody>
                    <a:bodyPr/>
                    <a:lstStyle/>
                    <a:p>
                      <a:endParaRPr kumimoji="1" lang="ja-JP" altLang="en-US" dirty="0"/>
                    </a:p>
                  </a:txBody>
                  <a:tcPr/>
                </a:tc>
              </a:tr>
              <a:tr h="467816">
                <a:tc>
                  <a:txBody>
                    <a:bodyPr/>
                    <a:lstStyle/>
                    <a:p>
                      <a:r>
                        <a:rPr kumimoji="1" lang="en-US" altLang="ja-JP" sz="2400" dirty="0" smtClean="0"/>
                        <a:t>68</a:t>
                      </a:r>
                      <a:r>
                        <a:rPr kumimoji="1" lang="ja-JP" altLang="en-US" sz="2400" dirty="0" err="1" smtClean="0"/>
                        <a:t>、</a:t>
                      </a:r>
                      <a:r>
                        <a:rPr kumimoji="1" lang="en-US" altLang="ja-JP" sz="2400" dirty="0" smtClean="0"/>
                        <a:t>69</a:t>
                      </a:r>
                      <a:r>
                        <a:rPr kumimoji="1" lang="ja-JP" altLang="en-US" sz="2400" dirty="0" smtClean="0"/>
                        <a:t>歳</a:t>
                      </a:r>
                      <a:endParaRPr kumimoji="1" lang="ja-JP" altLang="en-US" sz="2400" dirty="0"/>
                    </a:p>
                  </a:txBody>
                  <a:tcPr/>
                </a:tc>
                <a:tc>
                  <a:txBody>
                    <a:bodyPr/>
                    <a:lstStyle/>
                    <a:p>
                      <a:r>
                        <a:rPr kumimoji="1" lang="en-US" altLang="ja-JP" sz="2400" dirty="0" smtClean="0"/>
                        <a:t>94</a:t>
                      </a:r>
                      <a:r>
                        <a:rPr kumimoji="1" lang="ja-JP" altLang="en-US" sz="2400" dirty="0" smtClean="0"/>
                        <a:t>％</a:t>
                      </a:r>
                      <a:endParaRPr kumimoji="1" lang="ja-JP" altLang="en-US" sz="2400" dirty="0"/>
                    </a:p>
                  </a:txBody>
                  <a:tcPr/>
                </a:tc>
              </a:tr>
              <a:tr h="467816">
                <a:tc>
                  <a:txBody>
                    <a:bodyPr/>
                    <a:lstStyle/>
                    <a:p>
                      <a:r>
                        <a:rPr kumimoji="1" lang="en-US" altLang="ja-JP" sz="2400" dirty="0" smtClean="0"/>
                        <a:t>66</a:t>
                      </a:r>
                      <a:r>
                        <a:rPr kumimoji="1" lang="ja-JP" altLang="en-US" sz="2400" dirty="0" err="1" smtClean="0"/>
                        <a:t>、</a:t>
                      </a:r>
                      <a:r>
                        <a:rPr kumimoji="1" lang="en-US" altLang="ja-JP" sz="2400" dirty="0" smtClean="0"/>
                        <a:t>67</a:t>
                      </a:r>
                      <a:r>
                        <a:rPr kumimoji="1" lang="ja-JP" altLang="en-US" sz="2400" dirty="0" smtClean="0"/>
                        <a:t>歳</a:t>
                      </a:r>
                      <a:endParaRPr kumimoji="1" lang="ja-JP" altLang="en-US" sz="2400" dirty="0"/>
                    </a:p>
                  </a:txBody>
                  <a:tcPr/>
                </a:tc>
                <a:tc>
                  <a:txBody>
                    <a:bodyPr/>
                    <a:lstStyle/>
                    <a:p>
                      <a:r>
                        <a:rPr kumimoji="1" lang="en-US" altLang="ja-JP" sz="2400" dirty="0" smtClean="0"/>
                        <a:t>88</a:t>
                      </a:r>
                      <a:r>
                        <a:rPr kumimoji="1" lang="ja-JP" altLang="en-US" sz="2400" dirty="0" smtClean="0"/>
                        <a:t>％</a:t>
                      </a:r>
                      <a:endParaRPr kumimoji="1" lang="ja-JP" altLang="en-US" sz="2400" dirty="0"/>
                    </a:p>
                  </a:txBody>
                  <a:tcPr/>
                </a:tc>
              </a:tr>
              <a:tr h="467816">
                <a:tc>
                  <a:txBody>
                    <a:bodyPr/>
                    <a:lstStyle/>
                    <a:p>
                      <a:r>
                        <a:rPr kumimoji="1" lang="en-US" altLang="ja-JP" sz="2400" dirty="0" smtClean="0"/>
                        <a:t>64</a:t>
                      </a:r>
                      <a:r>
                        <a:rPr kumimoji="1" lang="ja-JP" altLang="en-US" sz="2400" dirty="0" err="1" smtClean="0"/>
                        <a:t>、</a:t>
                      </a:r>
                      <a:r>
                        <a:rPr kumimoji="1" lang="en-US" altLang="ja-JP" sz="2400" dirty="0" smtClean="0"/>
                        <a:t>65</a:t>
                      </a:r>
                      <a:r>
                        <a:rPr kumimoji="1" lang="ja-JP" altLang="en-US" sz="2400" dirty="0" smtClean="0"/>
                        <a:t>歳</a:t>
                      </a:r>
                      <a:endParaRPr kumimoji="1" lang="ja-JP" altLang="en-US" sz="2400" dirty="0"/>
                    </a:p>
                  </a:txBody>
                  <a:tcPr/>
                </a:tc>
                <a:tc>
                  <a:txBody>
                    <a:bodyPr/>
                    <a:lstStyle/>
                    <a:p>
                      <a:r>
                        <a:rPr kumimoji="1" lang="en-US" altLang="ja-JP" sz="2400" dirty="0" smtClean="0"/>
                        <a:t>82</a:t>
                      </a:r>
                      <a:r>
                        <a:rPr kumimoji="1" lang="ja-JP" altLang="en-US" sz="2400" dirty="0" smtClean="0"/>
                        <a:t>％</a:t>
                      </a:r>
                      <a:endParaRPr kumimoji="1" lang="ja-JP" altLang="en-US" sz="2400" dirty="0"/>
                    </a:p>
                  </a:txBody>
                  <a:tcPr/>
                </a:tc>
              </a:tr>
              <a:tr h="467816">
                <a:tc>
                  <a:txBody>
                    <a:bodyPr/>
                    <a:lstStyle/>
                    <a:p>
                      <a:r>
                        <a:rPr kumimoji="1" lang="en-US" altLang="ja-JP" sz="2400" dirty="0" smtClean="0"/>
                        <a:t>62</a:t>
                      </a:r>
                      <a:r>
                        <a:rPr kumimoji="1" lang="ja-JP" altLang="en-US" sz="2400" dirty="0" err="1" smtClean="0"/>
                        <a:t>、</a:t>
                      </a:r>
                      <a:r>
                        <a:rPr kumimoji="1" lang="en-US" altLang="ja-JP" sz="2400" dirty="0" smtClean="0"/>
                        <a:t>63</a:t>
                      </a:r>
                      <a:r>
                        <a:rPr kumimoji="1" lang="ja-JP" altLang="en-US" sz="2400" dirty="0" smtClean="0"/>
                        <a:t>歳</a:t>
                      </a:r>
                      <a:endParaRPr kumimoji="1" lang="ja-JP" altLang="en-US" sz="2400" dirty="0"/>
                    </a:p>
                  </a:txBody>
                  <a:tcPr/>
                </a:tc>
                <a:tc>
                  <a:txBody>
                    <a:bodyPr/>
                    <a:lstStyle/>
                    <a:p>
                      <a:r>
                        <a:rPr kumimoji="1" lang="en-US" altLang="ja-JP" sz="2400" dirty="0" smtClean="0"/>
                        <a:t>76</a:t>
                      </a:r>
                      <a:r>
                        <a:rPr kumimoji="1" lang="ja-JP" altLang="en-US" sz="2400" dirty="0" smtClean="0"/>
                        <a:t>％</a:t>
                      </a:r>
                      <a:endParaRPr kumimoji="1" lang="ja-JP" altLang="en-US" sz="2400" dirty="0"/>
                    </a:p>
                  </a:txBody>
                  <a:tcPr/>
                </a:tc>
              </a:tr>
              <a:tr h="467816">
                <a:tc>
                  <a:txBody>
                    <a:bodyPr/>
                    <a:lstStyle/>
                    <a:p>
                      <a:r>
                        <a:rPr kumimoji="1" lang="en-US" altLang="ja-JP" sz="2400" dirty="0" smtClean="0"/>
                        <a:t>60</a:t>
                      </a:r>
                      <a:r>
                        <a:rPr kumimoji="1" lang="ja-JP" altLang="en-US" sz="2400" dirty="0" err="1" smtClean="0"/>
                        <a:t>、</a:t>
                      </a:r>
                      <a:r>
                        <a:rPr kumimoji="1" lang="en-US" altLang="ja-JP" sz="2400" dirty="0" smtClean="0"/>
                        <a:t>61</a:t>
                      </a:r>
                      <a:r>
                        <a:rPr kumimoji="1" lang="ja-JP" altLang="en-US" sz="2400" dirty="0" smtClean="0"/>
                        <a:t>歳</a:t>
                      </a:r>
                      <a:endParaRPr kumimoji="1" lang="ja-JP" altLang="en-US" sz="2400" dirty="0"/>
                    </a:p>
                  </a:txBody>
                  <a:tcPr/>
                </a:tc>
                <a:tc>
                  <a:txBody>
                    <a:bodyPr/>
                    <a:lstStyle/>
                    <a:p>
                      <a:r>
                        <a:rPr kumimoji="1" lang="en-US" altLang="ja-JP" sz="2400" dirty="0" smtClean="0"/>
                        <a:t>70</a:t>
                      </a:r>
                      <a:r>
                        <a:rPr kumimoji="1" lang="ja-JP" altLang="en-US" sz="2400" dirty="0" smtClean="0"/>
                        <a:t>％</a:t>
                      </a:r>
                      <a:endParaRPr kumimoji="1" lang="ja-JP" alt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現状がこう変わる！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65</a:t>
            </a:r>
            <a:r>
              <a:rPr kumimoji="1" lang="ja-JP" altLang="en-US" dirty="0" smtClean="0"/>
              <a:t>歳以上人口</a:t>
            </a:r>
            <a:r>
              <a:rPr kumimoji="1" lang="en-US" altLang="ja-JP" dirty="0" smtClean="0"/>
              <a:t>……</a:t>
            </a:r>
            <a:r>
              <a:rPr kumimoji="1" lang="ja-JP" altLang="en-US" dirty="0" smtClean="0"/>
              <a:t>約</a:t>
            </a:r>
            <a:r>
              <a:rPr lang="en-US" altLang="ja-JP" dirty="0" smtClean="0"/>
              <a:t>3,000</a:t>
            </a:r>
            <a:r>
              <a:rPr lang="ja-JP" altLang="en-US" dirty="0" smtClean="0"/>
              <a:t>万人</a:t>
            </a:r>
            <a:endParaRPr lang="en-US" altLang="ja-JP" dirty="0" smtClean="0"/>
          </a:p>
          <a:p>
            <a:r>
              <a:rPr lang="ja-JP" altLang="en-US" dirty="0" smtClean="0"/>
              <a:t>国民年金給付額</a:t>
            </a:r>
            <a:r>
              <a:rPr lang="en-US" altLang="ja-JP" dirty="0" smtClean="0"/>
              <a:t>3000</a:t>
            </a:r>
            <a:r>
              <a:rPr lang="ja-JP" altLang="en-US" dirty="0" smtClean="0"/>
              <a:t>万人</a:t>
            </a:r>
            <a:r>
              <a:rPr lang="en-US" altLang="ja-JP" dirty="0" smtClean="0"/>
              <a:t>×80</a:t>
            </a:r>
            <a:r>
              <a:rPr lang="ja-JP" altLang="en-US" dirty="0" smtClean="0"/>
              <a:t>万円</a:t>
            </a:r>
            <a:r>
              <a:rPr lang="en-US" altLang="ja-JP" dirty="0" smtClean="0"/>
              <a:t>=</a:t>
            </a:r>
            <a:r>
              <a:rPr lang="en-US" altLang="ja-JP" dirty="0" smtClean="0">
                <a:solidFill>
                  <a:srgbClr val="FF0000"/>
                </a:solidFill>
              </a:rPr>
              <a:t>24</a:t>
            </a:r>
            <a:r>
              <a:rPr lang="ja-JP" altLang="en-US" dirty="0" smtClean="0">
                <a:solidFill>
                  <a:srgbClr val="FF0000"/>
                </a:solidFill>
              </a:rPr>
              <a:t>兆円</a:t>
            </a:r>
            <a:endParaRPr lang="en-US" altLang="ja-JP" dirty="0" smtClean="0">
              <a:solidFill>
                <a:srgbClr val="FF0000"/>
              </a:solidFill>
            </a:endParaRPr>
          </a:p>
          <a:p>
            <a:pPr>
              <a:buNone/>
            </a:pPr>
            <a:r>
              <a:rPr lang="ja-JP" altLang="en-US" dirty="0" smtClean="0"/>
              <a:t>　</a:t>
            </a:r>
            <a:r>
              <a:rPr lang="en-US" altLang="ja-JP" dirty="0" smtClean="0"/>
              <a:t>※</a:t>
            </a:r>
            <a:r>
              <a:rPr lang="ja-JP" altLang="en-US" dirty="0" smtClean="0"/>
              <a:t>全員が満額納めた場合。</a:t>
            </a:r>
            <a:endParaRPr lang="en-US" altLang="ja-JP" dirty="0" smtClean="0"/>
          </a:p>
          <a:p>
            <a:endParaRPr lang="en-US" altLang="ja-JP" dirty="0" smtClean="0"/>
          </a:p>
          <a:p>
            <a:r>
              <a:rPr lang="en-US" altLang="ja-JP" dirty="0" smtClean="0"/>
              <a:t>70</a:t>
            </a:r>
            <a:r>
              <a:rPr lang="ja-JP" altLang="en-US" dirty="0" smtClean="0"/>
              <a:t>歳以上人口</a:t>
            </a:r>
            <a:r>
              <a:rPr lang="en-US" altLang="ja-JP" dirty="0" smtClean="0"/>
              <a:t>……</a:t>
            </a:r>
            <a:r>
              <a:rPr lang="ja-JP" altLang="en-US" dirty="0" smtClean="0"/>
              <a:t>約</a:t>
            </a:r>
            <a:r>
              <a:rPr lang="en-US" altLang="ja-JP" dirty="0" smtClean="0"/>
              <a:t>2,200</a:t>
            </a:r>
            <a:r>
              <a:rPr lang="ja-JP" altLang="en-US" dirty="0" smtClean="0"/>
              <a:t>万人</a:t>
            </a:r>
            <a:endParaRPr lang="en-US" altLang="ja-JP" dirty="0" smtClean="0"/>
          </a:p>
          <a:p>
            <a:r>
              <a:rPr lang="ja-JP" altLang="en-US" dirty="0" smtClean="0"/>
              <a:t>国民年金給付額</a:t>
            </a:r>
            <a:r>
              <a:rPr lang="en-US" altLang="ja-JP" dirty="0" smtClean="0">
                <a:solidFill>
                  <a:srgbClr val="FF0000"/>
                </a:solidFill>
              </a:rPr>
              <a:t>2,200</a:t>
            </a:r>
            <a:r>
              <a:rPr lang="ja-JP" altLang="en-US" dirty="0" smtClean="0"/>
              <a:t>万人</a:t>
            </a:r>
            <a:r>
              <a:rPr lang="en-US" altLang="ja-JP" dirty="0" smtClean="0"/>
              <a:t>×</a:t>
            </a:r>
            <a:r>
              <a:rPr lang="en-US" altLang="ja-JP" dirty="0" smtClean="0">
                <a:solidFill>
                  <a:srgbClr val="FF0000"/>
                </a:solidFill>
              </a:rPr>
              <a:t>85</a:t>
            </a:r>
            <a:r>
              <a:rPr lang="ja-JP" altLang="en-US" dirty="0" smtClean="0"/>
              <a:t>万円</a:t>
            </a:r>
            <a:r>
              <a:rPr lang="en-US" altLang="ja-JP" dirty="0" smtClean="0"/>
              <a:t>=</a:t>
            </a:r>
            <a:r>
              <a:rPr lang="en-US" altLang="ja-JP" dirty="0" smtClean="0">
                <a:solidFill>
                  <a:srgbClr val="FF0000"/>
                </a:solidFill>
              </a:rPr>
              <a:t>18</a:t>
            </a:r>
            <a:r>
              <a:rPr lang="ja-JP" altLang="en-US" dirty="0" err="1" smtClean="0">
                <a:solidFill>
                  <a:srgbClr val="FF0000"/>
                </a:solidFill>
              </a:rPr>
              <a:t>．</a:t>
            </a:r>
            <a:r>
              <a:rPr lang="en-US" altLang="ja-JP" dirty="0" smtClean="0">
                <a:solidFill>
                  <a:srgbClr val="FF0000"/>
                </a:solidFill>
              </a:rPr>
              <a:t>5</a:t>
            </a:r>
            <a:r>
              <a:rPr lang="ja-JP" altLang="en-US" dirty="0" smtClean="0">
                <a:solidFill>
                  <a:srgbClr val="FF0000"/>
                </a:solidFill>
              </a:rPr>
              <a:t>兆円</a:t>
            </a:r>
            <a:endParaRPr lang="en-US" altLang="ja-JP" dirty="0" smtClean="0">
              <a:solidFill>
                <a:srgbClr val="FF0000"/>
              </a:solidFill>
            </a:endParaRPr>
          </a:p>
          <a:p>
            <a:pPr>
              <a:buNone/>
            </a:pPr>
            <a:r>
              <a:rPr lang="ja-JP" altLang="en-US" dirty="0" smtClean="0"/>
              <a:t>　</a:t>
            </a:r>
            <a:r>
              <a:rPr lang="en-US" altLang="ja-JP" dirty="0" smtClean="0"/>
              <a:t>※</a:t>
            </a:r>
            <a:r>
              <a:rPr lang="ja-JP" altLang="en-US" dirty="0" smtClean="0"/>
              <a:t>全員が満額納めた場合。</a:t>
            </a:r>
            <a:endParaRPr lang="en-US" altLang="ja-JP" dirty="0" smtClean="0"/>
          </a:p>
          <a:p>
            <a:endParaRPr lang="en-US" altLang="ja-JP" dirty="0" smtClean="0"/>
          </a:p>
          <a:p>
            <a:endParaRPr lang="en-US" altLang="ja-JP" dirty="0" smtClean="0"/>
          </a:p>
          <a:p>
            <a:endParaRPr kumimoji="1" lang="ja-JP" altLang="en-US" dirty="0"/>
          </a:p>
        </p:txBody>
      </p:sp>
      <p:sp>
        <p:nvSpPr>
          <p:cNvPr id="4" name="上下矢印 3"/>
          <p:cNvSpPr/>
          <p:nvPr/>
        </p:nvSpPr>
        <p:spPr>
          <a:xfrm>
            <a:off x="7526215" y="2715063"/>
            <a:ext cx="351692" cy="1612351"/>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フローチャート : 順次アクセス記憶 4"/>
          <p:cNvSpPr/>
          <p:nvPr/>
        </p:nvSpPr>
        <p:spPr>
          <a:xfrm>
            <a:off x="3699803" y="1913206"/>
            <a:ext cx="3516923" cy="2203193"/>
          </a:xfrm>
          <a:prstGeom prst="flowChartMagneticTap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dirty="0" smtClean="0"/>
              <a:t>約</a:t>
            </a:r>
            <a:r>
              <a:rPr kumimoji="1" lang="en-US" altLang="ja-JP" sz="3200" dirty="0" smtClean="0"/>
              <a:t>5</a:t>
            </a:r>
            <a:r>
              <a:rPr kumimoji="1" lang="ja-JP" altLang="en-US" sz="3200" dirty="0" err="1" smtClean="0"/>
              <a:t>．</a:t>
            </a:r>
            <a:r>
              <a:rPr kumimoji="1" lang="en-US" altLang="ja-JP" sz="3200" dirty="0" smtClean="0"/>
              <a:t>5</a:t>
            </a:r>
            <a:r>
              <a:rPr kumimoji="1" lang="ja-JP" altLang="en-US" sz="3200" dirty="0" smtClean="0"/>
              <a:t>兆円の余裕が出来る！</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ある人にとっては良い面も！</a:t>
            </a:r>
            <a:endParaRPr kumimoji="1" lang="ja-JP" altLang="en-US" dirty="0"/>
          </a:p>
        </p:txBody>
      </p:sp>
      <p:graphicFrame>
        <p:nvGraphicFramePr>
          <p:cNvPr id="5" name="表 4"/>
          <p:cNvGraphicFramePr>
            <a:graphicFrameLocks noGrp="1"/>
          </p:cNvGraphicFramePr>
          <p:nvPr/>
        </p:nvGraphicFramePr>
        <p:xfrm>
          <a:off x="4705643" y="2180475"/>
          <a:ext cx="3383280" cy="2806896"/>
        </p:xfrm>
        <a:graphic>
          <a:graphicData uri="http://schemas.openxmlformats.org/drawingml/2006/table">
            <a:tbl>
              <a:tblPr firstRow="1" bandRow="1">
                <a:tableStyleId>{5C22544A-7EE6-4342-B048-85BDC9FD1C3A}</a:tableStyleId>
              </a:tblPr>
              <a:tblGrid>
                <a:gridCol w="1691640"/>
                <a:gridCol w="1691640"/>
              </a:tblGrid>
              <a:tr h="467816">
                <a:tc gridSpan="2">
                  <a:txBody>
                    <a:bodyPr/>
                    <a:lstStyle/>
                    <a:p>
                      <a:pPr algn="ctr"/>
                      <a:r>
                        <a:rPr kumimoji="1" lang="ja-JP" altLang="en-US" sz="2400" dirty="0" smtClean="0"/>
                        <a:t>政策の方針に従うと</a:t>
                      </a:r>
                      <a:r>
                        <a:rPr kumimoji="1" lang="en-US" altLang="ja-JP" sz="2400" dirty="0" smtClean="0"/>
                        <a:t>……</a:t>
                      </a:r>
                    </a:p>
                  </a:txBody>
                  <a:tcPr/>
                </a:tc>
                <a:tc hMerge="1">
                  <a:txBody>
                    <a:bodyPr/>
                    <a:lstStyle/>
                    <a:p>
                      <a:endParaRPr kumimoji="1" lang="ja-JP" altLang="en-US" dirty="0"/>
                    </a:p>
                  </a:txBody>
                  <a:tcPr/>
                </a:tc>
              </a:tr>
              <a:tr h="467816">
                <a:tc>
                  <a:txBody>
                    <a:bodyPr/>
                    <a:lstStyle/>
                    <a:p>
                      <a:r>
                        <a:rPr kumimoji="1" lang="en-US" altLang="ja-JP" sz="2400" dirty="0" smtClean="0"/>
                        <a:t>68</a:t>
                      </a:r>
                      <a:r>
                        <a:rPr kumimoji="1" lang="ja-JP" altLang="en-US" sz="2400" dirty="0" err="1" smtClean="0"/>
                        <a:t>、</a:t>
                      </a:r>
                      <a:r>
                        <a:rPr kumimoji="1" lang="en-US" altLang="ja-JP" sz="2400" dirty="0" smtClean="0"/>
                        <a:t>69</a:t>
                      </a:r>
                      <a:r>
                        <a:rPr kumimoji="1" lang="ja-JP" altLang="en-US" sz="2400" dirty="0" smtClean="0"/>
                        <a:t>歳</a:t>
                      </a:r>
                      <a:endParaRPr kumimoji="1" lang="ja-JP" altLang="en-US" sz="2400" dirty="0"/>
                    </a:p>
                  </a:txBody>
                  <a:tcPr/>
                </a:tc>
                <a:tc>
                  <a:txBody>
                    <a:bodyPr/>
                    <a:lstStyle/>
                    <a:p>
                      <a:r>
                        <a:rPr kumimoji="1" lang="en-US" altLang="ja-JP" sz="2400" dirty="0" smtClean="0"/>
                        <a:t>94</a:t>
                      </a:r>
                      <a:r>
                        <a:rPr kumimoji="1" lang="ja-JP" altLang="en-US" sz="2400" dirty="0" smtClean="0"/>
                        <a:t>％</a:t>
                      </a:r>
                      <a:endParaRPr kumimoji="1" lang="ja-JP" altLang="en-US" sz="2400" dirty="0"/>
                    </a:p>
                  </a:txBody>
                  <a:tcPr/>
                </a:tc>
              </a:tr>
              <a:tr h="467816">
                <a:tc>
                  <a:txBody>
                    <a:bodyPr/>
                    <a:lstStyle/>
                    <a:p>
                      <a:r>
                        <a:rPr kumimoji="1" lang="en-US" altLang="ja-JP" sz="2400" dirty="0" smtClean="0"/>
                        <a:t>66</a:t>
                      </a:r>
                      <a:r>
                        <a:rPr kumimoji="1" lang="ja-JP" altLang="en-US" sz="2400" dirty="0" err="1" smtClean="0"/>
                        <a:t>、</a:t>
                      </a:r>
                      <a:r>
                        <a:rPr kumimoji="1" lang="en-US" altLang="ja-JP" sz="2400" dirty="0" smtClean="0"/>
                        <a:t>67</a:t>
                      </a:r>
                      <a:r>
                        <a:rPr kumimoji="1" lang="ja-JP" altLang="en-US" sz="2400" dirty="0" smtClean="0"/>
                        <a:t>歳</a:t>
                      </a:r>
                      <a:endParaRPr kumimoji="1" lang="ja-JP" altLang="en-US" sz="2400" dirty="0"/>
                    </a:p>
                  </a:txBody>
                  <a:tcPr/>
                </a:tc>
                <a:tc>
                  <a:txBody>
                    <a:bodyPr/>
                    <a:lstStyle/>
                    <a:p>
                      <a:r>
                        <a:rPr kumimoji="1" lang="en-US" altLang="ja-JP" sz="2400" dirty="0" smtClean="0"/>
                        <a:t>88</a:t>
                      </a:r>
                      <a:r>
                        <a:rPr kumimoji="1" lang="ja-JP" altLang="en-US" sz="2400" dirty="0" smtClean="0"/>
                        <a:t>％</a:t>
                      </a:r>
                      <a:endParaRPr kumimoji="1" lang="ja-JP" altLang="en-US" sz="2400" dirty="0"/>
                    </a:p>
                  </a:txBody>
                  <a:tcPr/>
                </a:tc>
              </a:tr>
              <a:tr h="467816">
                <a:tc>
                  <a:txBody>
                    <a:bodyPr/>
                    <a:lstStyle/>
                    <a:p>
                      <a:r>
                        <a:rPr kumimoji="1" lang="en-US" altLang="ja-JP" sz="2400" dirty="0" smtClean="0"/>
                        <a:t>64</a:t>
                      </a:r>
                      <a:r>
                        <a:rPr kumimoji="1" lang="ja-JP" altLang="en-US" sz="2400" dirty="0" err="1" smtClean="0"/>
                        <a:t>、</a:t>
                      </a:r>
                      <a:r>
                        <a:rPr kumimoji="1" lang="en-US" altLang="ja-JP" sz="2400" dirty="0" smtClean="0"/>
                        <a:t>65</a:t>
                      </a:r>
                      <a:r>
                        <a:rPr kumimoji="1" lang="ja-JP" altLang="en-US" sz="2400" dirty="0" smtClean="0"/>
                        <a:t>歳</a:t>
                      </a:r>
                      <a:endParaRPr kumimoji="1" lang="ja-JP" altLang="en-US" sz="2400" dirty="0"/>
                    </a:p>
                  </a:txBody>
                  <a:tcPr/>
                </a:tc>
                <a:tc>
                  <a:txBody>
                    <a:bodyPr/>
                    <a:lstStyle/>
                    <a:p>
                      <a:r>
                        <a:rPr kumimoji="1" lang="en-US" altLang="ja-JP" sz="2400" dirty="0" smtClean="0"/>
                        <a:t>82</a:t>
                      </a:r>
                      <a:r>
                        <a:rPr kumimoji="1" lang="ja-JP" altLang="en-US" sz="2400" dirty="0" smtClean="0"/>
                        <a:t>％</a:t>
                      </a:r>
                      <a:endParaRPr kumimoji="1" lang="ja-JP" altLang="en-US" sz="2400" dirty="0"/>
                    </a:p>
                  </a:txBody>
                  <a:tcPr/>
                </a:tc>
              </a:tr>
              <a:tr h="467816">
                <a:tc>
                  <a:txBody>
                    <a:bodyPr/>
                    <a:lstStyle/>
                    <a:p>
                      <a:r>
                        <a:rPr kumimoji="1" lang="en-US" altLang="ja-JP" sz="2400" dirty="0" smtClean="0"/>
                        <a:t>62</a:t>
                      </a:r>
                      <a:r>
                        <a:rPr kumimoji="1" lang="ja-JP" altLang="en-US" sz="2400" dirty="0" err="1" smtClean="0"/>
                        <a:t>、</a:t>
                      </a:r>
                      <a:r>
                        <a:rPr kumimoji="1" lang="en-US" altLang="ja-JP" sz="2400" dirty="0" smtClean="0"/>
                        <a:t>63</a:t>
                      </a:r>
                      <a:r>
                        <a:rPr kumimoji="1" lang="ja-JP" altLang="en-US" sz="2400" dirty="0" smtClean="0"/>
                        <a:t>歳</a:t>
                      </a:r>
                      <a:endParaRPr kumimoji="1" lang="ja-JP" altLang="en-US" sz="2400" dirty="0"/>
                    </a:p>
                  </a:txBody>
                  <a:tcPr/>
                </a:tc>
                <a:tc>
                  <a:txBody>
                    <a:bodyPr/>
                    <a:lstStyle/>
                    <a:p>
                      <a:r>
                        <a:rPr kumimoji="1" lang="en-US" altLang="ja-JP" sz="2400" dirty="0" smtClean="0"/>
                        <a:t>76</a:t>
                      </a:r>
                      <a:r>
                        <a:rPr kumimoji="1" lang="ja-JP" altLang="en-US" sz="2400" dirty="0" smtClean="0"/>
                        <a:t>％</a:t>
                      </a:r>
                      <a:endParaRPr kumimoji="1" lang="ja-JP" altLang="en-US" sz="2400" dirty="0"/>
                    </a:p>
                  </a:txBody>
                  <a:tcPr/>
                </a:tc>
              </a:tr>
              <a:tr h="467816">
                <a:tc>
                  <a:txBody>
                    <a:bodyPr/>
                    <a:lstStyle/>
                    <a:p>
                      <a:r>
                        <a:rPr kumimoji="1" lang="en-US" altLang="ja-JP" sz="2400" dirty="0" smtClean="0"/>
                        <a:t>60</a:t>
                      </a:r>
                      <a:r>
                        <a:rPr kumimoji="1" lang="ja-JP" altLang="en-US" sz="2400" dirty="0" err="1" smtClean="0"/>
                        <a:t>、</a:t>
                      </a:r>
                      <a:r>
                        <a:rPr kumimoji="1" lang="en-US" altLang="ja-JP" sz="2400" dirty="0" smtClean="0"/>
                        <a:t>61</a:t>
                      </a:r>
                      <a:r>
                        <a:rPr kumimoji="1" lang="ja-JP" altLang="en-US" sz="2400" dirty="0" smtClean="0"/>
                        <a:t>歳</a:t>
                      </a:r>
                      <a:endParaRPr kumimoji="1" lang="ja-JP" altLang="en-US" sz="2400" dirty="0"/>
                    </a:p>
                  </a:txBody>
                  <a:tcPr/>
                </a:tc>
                <a:tc>
                  <a:txBody>
                    <a:bodyPr/>
                    <a:lstStyle/>
                    <a:p>
                      <a:r>
                        <a:rPr kumimoji="1" lang="en-US" altLang="ja-JP" sz="2400" dirty="0" smtClean="0"/>
                        <a:t>70</a:t>
                      </a:r>
                      <a:r>
                        <a:rPr kumimoji="1" lang="ja-JP" altLang="en-US" sz="2400" dirty="0" smtClean="0"/>
                        <a:t>％</a:t>
                      </a:r>
                      <a:endParaRPr kumimoji="1" lang="ja-JP" altLang="en-US" sz="2400" dirty="0"/>
                    </a:p>
                  </a:txBody>
                  <a:tcPr/>
                </a:tc>
              </a:tr>
            </a:tbl>
          </a:graphicData>
        </a:graphic>
      </p:graphicFrame>
      <p:graphicFrame>
        <p:nvGraphicFramePr>
          <p:cNvPr id="6" name="表 5"/>
          <p:cNvGraphicFramePr>
            <a:graphicFrameLocks noGrp="1"/>
          </p:cNvGraphicFramePr>
          <p:nvPr/>
        </p:nvGraphicFramePr>
        <p:xfrm>
          <a:off x="457200" y="2180475"/>
          <a:ext cx="3031588" cy="2806896"/>
        </p:xfrm>
        <a:graphic>
          <a:graphicData uri="http://schemas.openxmlformats.org/drawingml/2006/table">
            <a:tbl>
              <a:tblPr firstRow="1" bandRow="1">
                <a:tableStyleId>{5C22544A-7EE6-4342-B048-85BDC9FD1C3A}</a:tableStyleId>
              </a:tblPr>
              <a:tblGrid>
                <a:gridCol w="1515794"/>
                <a:gridCol w="1515794"/>
              </a:tblGrid>
              <a:tr h="467816">
                <a:tc gridSpan="2">
                  <a:txBody>
                    <a:bodyPr/>
                    <a:lstStyle/>
                    <a:p>
                      <a:pPr algn="ctr"/>
                      <a:r>
                        <a:rPr kumimoji="1" lang="ja-JP" altLang="en-US" sz="2400" dirty="0" smtClean="0"/>
                        <a:t>現状</a:t>
                      </a:r>
                      <a:endParaRPr kumimoji="1" lang="ja-JP" altLang="en-US" sz="2400" dirty="0"/>
                    </a:p>
                  </a:txBody>
                  <a:tcPr/>
                </a:tc>
                <a:tc hMerge="1">
                  <a:txBody>
                    <a:bodyPr/>
                    <a:lstStyle/>
                    <a:p>
                      <a:endParaRPr kumimoji="1" lang="ja-JP" altLang="en-US" dirty="0"/>
                    </a:p>
                  </a:txBody>
                  <a:tcPr/>
                </a:tc>
              </a:tr>
              <a:tr h="467816">
                <a:tc>
                  <a:txBody>
                    <a:bodyPr/>
                    <a:lstStyle/>
                    <a:p>
                      <a:r>
                        <a:rPr kumimoji="1" lang="en-US" altLang="ja-JP" sz="2400" dirty="0" smtClean="0"/>
                        <a:t>64</a:t>
                      </a:r>
                      <a:r>
                        <a:rPr kumimoji="1" lang="ja-JP" altLang="en-US" sz="2400" dirty="0" smtClean="0"/>
                        <a:t>歳</a:t>
                      </a:r>
                      <a:endParaRPr kumimoji="1" lang="ja-JP" altLang="en-US" sz="2400" dirty="0"/>
                    </a:p>
                  </a:txBody>
                  <a:tcPr/>
                </a:tc>
                <a:tc>
                  <a:txBody>
                    <a:bodyPr/>
                    <a:lstStyle/>
                    <a:p>
                      <a:r>
                        <a:rPr kumimoji="1" lang="en-US" altLang="ja-JP" sz="2400" dirty="0" smtClean="0"/>
                        <a:t>94</a:t>
                      </a:r>
                      <a:r>
                        <a:rPr kumimoji="1" lang="ja-JP" altLang="en-US" sz="2400" dirty="0" smtClean="0"/>
                        <a:t>％</a:t>
                      </a:r>
                      <a:endParaRPr kumimoji="1" lang="ja-JP" altLang="en-US" sz="2400" dirty="0"/>
                    </a:p>
                  </a:txBody>
                  <a:tcPr/>
                </a:tc>
              </a:tr>
              <a:tr h="467816">
                <a:tc>
                  <a:txBody>
                    <a:bodyPr/>
                    <a:lstStyle/>
                    <a:p>
                      <a:r>
                        <a:rPr kumimoji="1" lang="en-US" altLang="ja-JP" sz="2400" dirty="0" smtClean="0"/>
                        <a:t>63</a:t>
                      </a:r>
                      <a:r>
                        <a:rPr kumimoji="1" lang="ja-JP" altLang="en-US" sz="2400" dirty="0" smtClean="0"/>
                        <a:t>歳</a:t>
                      </a:r>
                      <a:endParaRPr kumimoji="1" lang="ja-JP" altLang="en-US" sz="2400" dirty="0"/>
                    </a:p>
                  </a:txBody>
                  <a:tcPr/>
                </a:tc>
                <a:tc>
                  <a:txBody>
                    <a:bodyPr/>
                    <a:lstStyle/>
                    <a:p>
                      <a:r>
                        <a:rPr kumimoji="1" lang="en-US" altLang="ja-JP" sz="2400" dirty="0" smtClean="0"/>
                        <a:t>88</a:t>
                      </a:r>
                      <a:r>
                        <a:rPr kumimoji="1" lang="ja-JP" altLang="en-US" sz="2400" dirty="0" smtClean="0"/>
                        <a:t>％</a:t>
                      </a:r>
                      <a:endParaRPr kumimoji="1" lang="ja-JP" altLang="en-US" sz="2400" dirty="0"/>
                    </a:p>
                  </a:txBody>
                  <a:tcPr/>
                </a:tc>
              </a:tr>
              <a:tr h="467816">
                <a:tc>
                  <a:txBody>
                    <a:bodyPr/>
                    <a:lstStyle/>
                    <a:p>
                      <a:r>
                        <a:rPr kumimoji="1" lang="en-US" altLang="ja-JP" sz="2400" dirty="0" smtClean="0"/>
                        <a:t>62</a:t>
                      </a:r>
                      <a:r>
                        <a:rPr kumimoji="1" lang="ja-JP" altLang="en-US" sz="2400" dirty="0" smtClean="0"/>
                        <a:t>歳</a:t>
                      </a:r>
                      <a:endParaRPr kumimoji="1" lang="ja-JP" altLang="en-US" sz="2400" dirty="0"/>
                    </a:p>
                  </a:txBody>
                  <a:tcPr/>
                </a:tc>
                <a:tc>
                  <a:txBody>
                    <a:bodyPr/>
                    <a:lstStyle/>
                    <a:p>
                      <a:r>
                        <a:rPr kumimoji="1" lang="en-US" altLang="ja-JP" sz="2400" dirty="0" smtClean="0"/>
                        <a:t>82</a:t>
                      </a:r>
                      <a:r>
                        <a:rPr kumimoji="1" lang="ja-JP" altLang="en-US" sz="2400" dirty="0" smtClean="0"/>
                        <a:t>％</a:t>
                      </a:r>
                      <a:endParaRPr kumimoji="1" lang="ja-JP" altLang="en-US" sz="2400" dirty="0"/>
                    </a:p>
                  </a:txBody>
                  <a:tcPr/>
                </a:tc>
              </a:tr>
              <a:tr h="467816">
                <a:tc>
                  <a:txBody>
                    <a:bodyPr/>
                    <a:lstStyle/>
                    <a:p>
                      <a:r>
                        <a:rPr kumimoji="1" lang="en-US" altLang="ja-JP" sz="2400" dirty="0" smtClean="0"/>
                        <a:t>61</a:t>
                      </a:r>
                      <a:r>
                        <a:rPr kumimoji="1" lang="ja-JP" altLang="en-US" sz="2400" dirty="0" smtClean="0"/>
                        <a:t>歳</a:t>
                      </a:r>
                      <a:endParaRPr kumimoji="1" lang="ja-JP" altLang="en-US" sz="2400" dirty="0"/>
                    </a:p>
                  </a:txBody>
                  <a:tcPr/>
                </a:tc>
                <a:tc>
                  <a:txBody>
                    <a:bodyPr/>
                    <a:lstStyle/>
                    <a:p>
                      <a:r>
                        <a:rPr kumimoji="1" lang="en-US" altLang="ja-JP" sz="2400" dirty="0" smtClean="0"/>
                        <a:t>76</a:t>
                      </a:r>
                      <a:r>
                        <a:rPr kumimoji="1" lang="ja-JP" altLang="en-US" sz="2400" dirty="0" smtClean="0"/>
                        <a:t>％</a:t>
                      </a:r>
                      <a:endParaRPr kumimoji="1" lang="ja-JP" altLang="en-US" sz="2400" dirty="0"/>
                    </a:p>
                  </a:txBody>
                  <a:tcPr/>
                </a:tc>
              </a:tr>
              <a:tr h="467816">
                <a:tc>
                  <a:txBody>
                    <a:bodyPr/>
                    <a:lstStyle/>
                    <a:p>
                      <a:r>
                        <a:rPr kumimoji="1" lang="en-US" altLang="ja-JP" sz="2400" dirty="0" smtClean="0"/>
                        <a:t>60</a:t>
                      </a:r>
                      <a:r>
                        <a:rPr kumimoji="1" lang="ja-JP" altLang="en-US" sz="2400" dirty="0" smtClean="0"/>
                        <a:t>歳</a:t>
                      </a:r>
                      <a:endParaRPr kumimoji="1" lang="ja-JP" altLang="en-US" sz="2400" dirty="0"/>
                    </a:p>
                  </a:txBody>
                  <a:tcPr/>
                </a:tc>
                <a:tc>
                  <a:txBody>
                    <a:bodyPr/>
                    <a:lstStyle/>
                    <a:p>
                      <a:r>
                        <a:rPr kumimoji="1" lang="en-US" altLang="ja-JP" sz="2400" dirty="0" smtClean="0"/>
                        <a:t>70</a:t>
                      </a:r>
                      <a:r>
                        <a:rPr kumimoji="1" lang="ja-JP" altLang="en-US" sz="2400" dirty="0" smtClean="0"/>
                        <a:t>％</a:t>
                      </a:r>
                      <a:endParaRPr kumimoji="1" lang="ja-JP" altLang="en-US" sz="2400" dirty="0"/>
                    </a:p>
                  </a:txBody>
                  <a:tcPr/>
                </a:tc>
              </a:tr>
            </a:tbl>
          </a:graphicData>
        </a:graphic>
      </p:graphicFrame>
      <p:sp>
        <p:nvSpPr>
          <p:cNvPr id="7" name="テキスト ボックス 6"/>
          <p:cNvSpPr txBox="1"/>
          <p:nvPr/>
        </p:nvSpPr>
        <p:spPr>
          <a:xfrm>
            <a:off x="710418" y="1589634"/>
            <a:ext cx="2778369" cy="461665"/>
          </a:xfrm>
          <a:prstGeom prst="rect">
            <a:avLst/>
          </a:prstGeom>
          <a:noFill/>
        </p:spPr>
        <p:txBody>
          <a:bodyPr wrap="square" rtlCol="0">
            <a:spAutoFit/>
          </a:bodyPr>
          <a:lstStyle/>
          <a:p>
            <a:r>
              <a:rPr lang="ja-JP" altLang="en-US" sz="2400" dirty="0" smtClean="0"/>
              <a:t>年額</a:t>
            </a:r>
            <a:r>
              <a:rPr lang="en-US" altLang="ja-JP" sz="2400" dirty="0" smtClean="0">
                <a:solidFill>
                  <a:srgbClr val="FF0000"/>
                </a:solidFill>
              </a:rPr>
              <a:t>80</a:t>
            </a:r>
            <a:r>
              <a:rPr lang="ja-JP" altLang="en-US" sz="2400" dirty="0" smtClean="0">
                <a:solidFill>
                  <a:srgbClr val="FF0000"/>
                </a:solidFill>
              </a:rPr>
              <a:t>万円</a:t>
            </a:r>
            <a:r>
              <a:rPr lang="ja-JP" altLang="en-US" sz="2400" dirty="0" smtClean="0"/>
              <a:t>の場合</a:t>
            </a:r>
            <a:endParaRPr kumimoji="1" lang="ja-JP" altLang="en-US" sz="2400" dirty="0"/>
          </a:p>
        </p:txBody>
      </p:sp>
      <p:sp>
        <p:nvSpPr>
          <p:cNvPr id="8" name="テキスト ボックス 7"/>
          <p:cNvSpPr txBox="1"/>
          <p:nvPr/>
        </p:nvSpPr>
        <p:spPr>
          <a:xfrm>
            <a:off x="5054990" y="1589634"/>
            <a:ext cx="2778369" cy="461665"/>
          </a:xfrm>
          <a:prstGeom prst="rect">
            <a:avLst/>
          </a:prstGeom>
          <a:noFill/>
        </p:spPr>
        <p:txBody>
          <a:bodyPr wrap="square" rtlCol="0">
            <a:spAutoFit/>
          </a:bodyPr>
          <a:lstStyle/>
          <a:p>
            <a:r>
              <a:rPr lang="ja-JP" altLang="en-US" sz="2400" dirty="0" smtClean="0"/>
              <a:t>年額</a:t>
            </a:r>
            <a:r>
              <a:rPr lang="en-US" altLang="ja-JP" sz="2400" dirty="0" smtClean="0">
                <a:solidFill>
                  <a:srgbClr val="FF0000"/>
                </a:solidFill>
              </a:rPr>
              <a:t>84</a:t>
            </a:r>
            <a:r>
              <a:rPr lang="ja-JP" altLang="en-US" sz="2400" dirty="0" smtClean="0">
                <a:solidFill>
                  <a:srgbClr val="FF0000"/>
                </a:solidFill>
              </a:rPr>
              <a:t>万円</a:t>
            </a:r>
            <a:r>
              <a:rPr lang="ja-JP" altLang="en-US" sz="2400" dirty="0" smtClean="0"/>
              <a:t>の場合</a:t>
            </a:r>
            <a:endParaRPr kumimoji="1" lang="ja-JP" altLang="en-US" sz="2400" dirty="0"/>
          </a:p>
        </p:txBody>
      </p:sp>
      <p:sp>
        <p:nvSpPr>
          <p:cNvPr id="9" name="角丸四角形吹き出し 8"/>
          <p:cNvSpPr/>
          <p:nvPr/>
        </p:nvSpPr>
        <p:spPr>
          <a:xfrm>
            <a:off x="337632" y="5198386"/>
            <a:ext cx="3629465" cy="1103940"/>
          </a:xfrm>
          <a:prstGeom prst="wedgeRoundRectCallout">
            <a:avLst>
              <a:gd name="adj1" fmla="val 5498"/>
              <a:gd name="adj2" fmla="val -7767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t>80</a:t>
            </a:r>
            <a:r>
              <a:rPr kumimoji="1" lang="ja-JP" altLang="en-US" sz="2400" dirty="0" smtClean="0"/>
              <a:t>万円</a:t>
            </a:r>
            <a:r>
              <a:rPr kumimoji="1" lang="en-US" altLang="ja-JP" sz="2400" dirty="0" smtClean="0"/>
              <a:t>×0.7=</a:t>
            </a:r>
            <a:r>
              <a:rPr kumimoji="1" lang="en-US" altLang="ja-JP" sz="2400" dirty="0" smtClean="0">
                <a:solidFill>
                  <a:srgbClr val="FF0000"/>
                </a:solidFill>
              </a:rPr>
              <a:t>56</a:t>
            </a:r>
            <a:r>
              <a:rPr kumimoji="1" lang="ja-JP" altLang="en-US" sz="2400" dirty="0" smtClean="0">
                <a:solidFill>
                  <a:srgbClr val="FF0000"/>
                </a:solidFill>
              </a:rPr>
              <a:t>万円</a:t>
            </a:r>
            <a:endParaRPr kumimoji="1" lang="ja-JP" altLang="en-US" sz="2400" dirty="0">
              <a:solidFill>
                <a:srgbClr val="FF0000"/>
              </a:solidFill>
            </a:endParaRPr>
          </a:p>
        </p:txBody>
      </p:sp>
      <p:sp>
        <p:nvSpPr>
          <p:cNvPr id="11" name="角丸四角形吹き出し 10"/>
          <p:cNvSpPr/>
          <p:nvPr/>
        </p:nvSpPr>
        <p:spPr>
          <a:xfrm>
            <a:off x="4705642" y="5198386"/>
            <a:ext cx="3622431" cy="1103940"/>
          </a:xfrm>
          <a:prstGeom prst="wedgeRoundRectCallout">
            <a:avLst>
              <a:gd name="adj1" fmla="val 6447"/>
              <a:gd name="adj2" fmla="val -7767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t>84</a:t>
            </a:r>
            <a:r>
              <a:rPr kumimoji="1" lang="ja-JP" altLang="en-US" sz="2400" dirty="0" smtClean="0"/>
              <a:t>万円</a:t>
            </a:r>
            <a:r>
              <a:rPr kumimoji="1" lang="en-US" altLang="ja-JP" sz="2400" dirty="0" smtClean="0"/>
              <a:t>×0.7=</a:t>
            </a:r>
            <a:r>
              <a:rPr kumimoji="1" lang="en-US" altLang="ja-JP" sz="2400" dirty="0" smtClean="0">
                <a:solidFill>
                  <a:srgbClr val="FF0000"/>
                </a:solidFill>
              </a:rPr>
              <a:t>58</a:t>
            </a:r>
            <a:r>
              <a:rPr kumimoji="1" lang="ja-JP" altLang="en-US" sz="2400" dirty="0" err="1" smtClean="0">
                <a:solidFill>
                  <a:srgbClr val="FF0000"/>
                </a:solidFill>
              </a:rPr>
              <a:t>．</a:t>
            </a:r>
            <a:r>
              <a:rPr kumimoji="1" lang="en-US" altLang="ja-JP" sz="2400" dirty="0" smtClean="0">
                <a:solidFill>
                  <a:srgbClr val="FF0000"/>
                </a:solidFill>
              </a:rPr>
              <a:t>8</a:t>
            </a:r>
            <a:r>
              <a:rPr kumimoji="1" lang="ja-JP" altLang="en-US" sz="2400" dirty="0" smtClean="0">
                <a:solidFill>
                  <a:srgbClr val="FF0000"/>
                </a:solidFill>
              </a:rPr>
              <a:t>万円</a:t>
            </a:r>
            <a:endParaRPr kumimoji="1" lang="ja-JP"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シミュレーション結果</a:t>
            </a:r>
            <a:endParaRPr kumimoji="1" lang="ja-JP" altLang="en-US" dirty="0"/>
          </a:p>
        </p:txBody>
      </p:sp>
      <p:sp>
        <p:nvSpPr>
          <p:cNvPr id="3" name="コンテンツ プレースホルダ 2"/>
          <p:cNvSpPr>
            <a:spLocks noGrp="1"/>
          </p:cNvSpPr>
          <p:nvPr>
            <p:ph idx="1"/>
          </p:nvPr>
        </p:nvSpPr>
        <p:spPr>
          <a:xfrm>
            <a:off x="457200" y="1417316"/>
            <a:ext cx="8229600" cy="4525963"/>
          </a:xfrm>
        </p:spPr>
        <p:txBody>
          <a:bodyPr/>
          <a:lstStyle/>
          <a:p>
            <a:r>
              <a:rPr kumimoji="1" lang="ja-JP" altLang="en-US" dirty="0" smtClean="0"/>
              <a:t>「持続可能性、世代内での同一拠出に対する同一給付が対応」という点はクリア！</a:t>
            </a:r>
            <a:endParaRPr kumimoji="1" lang="en-US" altLang="ja-JP" dirty="0" smtClean="0"/>
          </a:p>
          <a:p>
            <a:endParaRPr lang="en-US" altLang="ja-JP" dirty="0" smtClean="0"/>
          </a:p>
          <a:p>
            <a:r>
              <a:rPr kumimoji="1" lang="ja-JP" altLang="en-US" dirty="0" smtClean="0"/>
              <a:t>異なる世代間で相対的年金水準が一定であることは達成できていないが、積立金等の枯渇を視野に入れるならばある程度の水準低下は仕方ない。</a:t>
            </a:r>
            <a:endParaRPr kumimoji="1" lang="en-US" altLang="ja-JP" dirty="0" smtClean="0"/>
          </a:p>
        </p:txBody>
      </p:sp>
      <p:sp>
        <p:nvSpPr>
          <p:cNvPr id="5" name="横巻き 4"/>
          <p:cNvSpPr/>
          <p:nvPr/>
        </p:nvSpPr>
        <p:spPr>
          <a:xfrm>
            <a:off x="457200" y="4853669"/>
            <a:ext cx="8229600" cy="1919923"/>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latin typeface="HGP創英角ﾎﾟｯﾌﾟ体" pitchFamily="50" charset="-128"/>
                <a:ea typeface="HGP創英角ﾎﾟｯﾌﾟ体" pitchFamily="50" charset="-128"/>
              </a:rPr>
              <a:t>（</a:t>
            </a:r>
            <a:r>
              <a:rPr kumimoji="1" lang="en-US" altLang="ja-JP" sz="2000" dirty="0" smtClean="0">
                <a:latin typeface="HGP創英角ﾎﾟｯﾌﾟ体" pitchFamily="50" charset="-128"/>
                <a:ea typeface="HGP創英角ﾎﾟｯﾌﾟ体" pitchFamily="50" charset="-128"/>
              </a:rPr>
              <a:t>※</a:t>
            </a:r>
            <a:r>
              <a:rPr kumimoji="1" lang="ja-JP" altLang="en-US" sz="2000" dirty="0" smtClean="0">
                <a:latin typeface="HGP創英角ﾎﾟｯﾌﾟ体" pitchFamily="50" charset="-128"/>
                <a:ea typeface="HGP創英角ﾎﾟｯﾌﾟ体" pitchFamily="50" charset="-128"/>
              </a:rPr>
              <a:t>経済成長や賃金上昇など予測できない部分は多々あるにしても）</a:t>
            </a:r>
            <a:endParaRPr kumimoji="1" lang="en-US" altLang="ja-JP" sz="2000" dirty="0" smtClean="0">
              <a:latin typeface="HGP創英角ﾎﾟｯﾌﾟ体" pitchFamily="50" charset="-128"/>
              <a:ea typeface="HGP創英角ﾎﾟｯﾌﾟ体" pitchFamily="50" charset="-128"/>
            </a:endParaRPr>
          </a:p>
          <a:p>
            <a:pPr algn="ctr"/>
            <a:r>
              <a:rPr kumimoji="1" lang="ja-JP" altLang="en-US" sz="2000" dirty="0" smtClean="0">
                <a:latin typeface="HGP創英角ﾎﾟｯﾌﾟ体" pitchFamily="50" charset="-128"/>
                <a:ea typeface="HGP創英角ﾎﾟｯﾌﾟ体" pitchFamily="50" charset="-128"/>
              </a:rPr>
              <a:t>潰れない年金制度への</a:t>
            </a:r>
            <a:r>
              <a:rPr kumimoji="1" lang="ja-JP" altLang="en-US" sz="2000" u="sng" dirty="0" smtClean="0">
                <a:latin typeface="HGP創英角ﾎﾟｯﾌﾟ体" pitchFamily="50" charset="-128"/>
                <a:ea typeface="HGP創英角ﾎﾟｯﾌﾟ体" pitchFamily="50" charset="-128"/>
              </a:rPr>
              <a:t>足がかり</a:t>
            </a:r>
            <a:r>
              <a:rPr kumimoji="1" lang="ja-JP" altLang="en-US" sz="2000" dirty="0" smtClean="0">
                <a:latin typeface="HGP創英角ﾎﾟｯﾌﾟ体" pitchFamily="50" charset="-128"/>
                <a:ea typeface="HGP創英角ﾎﾟｯﾌﾟ体" pitchFamily="50" charset="-128"/>
              </a:rPr>
              <a:t>となるのではないか。</a:t>
            </a:r>
            <a:endParaRPr kumimoji="1" lang="ja-JP" altLang="en-US" sz="2000" dirty="0">
              <a:latin typeface="HGP創英角ﾎﾟｯﾌﾟ体" pitchFamily="50" charset="-128"/>
              <a:ea typeface="HGP創英角ﾎﾟｯﾌﾟ体"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6502"/>
            <a:ext cx="8229600" cy="1143000"/>
          </a:xfrm>
        </p:spPr>
        <p:txBody>
          <a:bodyPr/>
          <a:lstStyle/>
          <a:p>
            <a:r>
              <a:rPr kumimoji="1" lang="ja-JP" altLang="en-US" dirty="0" smtClean="0"/>
              <a:t>まとめ</a:t>
            </a:r>
            <a:endParaRPr kumimoji="1" lang="ja-JP" altLang="en-US" dirty="0"/>
          </a:p>
        </p:txBody>
      </p:sp>
      <p:graphicFrame>
        <p:nvGraphicFramePr>
          <p:cNvPr id="5" name="図表 4"/>
          <p:cNvGraphicFramePr/>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4400" dirty="0" smtClean="0"/>
              <a:t>日本の今後の年金制度はどうあるべきか。</a:t>
            </a:r>
            <a:endParaRPr kumimoji="1" lang="en-US" altLang="ja-JP" sz="4400" dirty="0" smtClean="0"/>
          </a:p>
          <a:p>
            <a:r>
              <a:rPr lang="ja-JP" altLang="en-US" sz="4400" dirty="0" smtClean="0"/>
              <a:t>政策提言に対して。</a:t>
            </a:r>
            <a:endParaRPr kumimoji="1" lang="ja-JP" alt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参考文献</a:t>
            </a:r>
            <a:endParaRPr kumimoji="1" lang="ja-JP" altLang="en-US" dirty="0"/>
          </a:p>
        </p:txBody>
      </p:sp>
      <p:sp>
        <p:nvSpPr>
          <p:cNvPr id="3" name="コンテンツ プレースホルダ 2"/>
          <p:cNvSpPr>
            <a:spLocks noGrp="1"/>
          </p:cNvSpPr>
          <p:nvPr>
            <p:ph idx="1"/>
          </p:nvPr>
        </p:nvSpPr>
        <p:spPr>
          <a:xfrm>
            <a:off x="457200" y="1237957"/>
            <a:ext cx="8229600" cy="5190977"/>
          </a:xfrm>
        </p:spPr>
        <p:txBody>
          <a:bodyPr>
            <a:normAutofit fontScale="85000" lnSpcReduction="20000"/>
          </a:bodyPr>
          <a:lstStyle/>
          <a:p>
            <a:r>
              <a:rPr lang="ja-JP" altLang="en-US" dirty="0" smtClean="0"/>
              <a:t>北岡伸一・田中愛治編　</a:t>
            </a:r>
            <a:r>
              <a:rPr lang="en-US" altLang="ja-JP" dirty="0" smtClean="0"/>
              <a:t>『</a:t>
            </a:r>
            <a:r>
              <a:rPr lang="ja-JP" altLang="en-US" dirty="0" smtClean="0"/>
              <a:t>年金改革の政治経済学　世代間格差を超えて</a:t>
            </a:r>
            <a:r>
              <a:rPr lang="en-US" altLang="ja-JP" dirty="0" smtClean="0"/>
              <a:t>』</a:t>
            </a:r>
            <a:r>
              <a:rPr lang="ja-JP" altLang="en-US" dirty="0" smtClean="0"/>
              <a:t>　東洋経済新報社</a:t>
            </a:r>
            <a:r>
              <a:rPr lang="en-US" altLang="ja-JP" dirty="0" smtClean="0"/>
              <a:t>/2005</a:t>
            </a:r>
          </a:p>
          <a:p>
            <a:r>
              <a:rPr kumimoji="1" lang="ja-JP" altLang="en-US" dirty="0" smtClean="0"/>
              <a:t>盛山和夫　</a:t>
            </a:r>
            <a:r>
              <a:rPr kumimoji="1" lang="en-US" altLang="ja-JP" dirty="0" smtClean="0"/>
              <a:t>『</a:t>
            </a:r>
            <a:r>
              <a:rPr kumimoji="1" lang="ja-JP" altLang="en-US" dirty="0" smtClean="0"/>
              <a:t>年金問題の正しい考え方</a:t>
            </a:r>
            <a:r>
              <a:rPr kumimoji="1" lang="en-US" altLang="ja-JP" dirty="0" smtClean="0"/>
              <a:t>』</a:t>
            </a:r>
            <a:r>
              <a:rPr kumimoji="1" lang="ja-JP" altLang="en-US" dirty="0" smtClean="0"/>
              <a:t>　中公新書</a:t>
            </a:r>
            <a:r>
              <a:rPr kumimoji="1" lang="en-US" altLang="ja-JP" dirty="0" smtClean="0"/>
              <a:t>/2007</a:t>
            </a:r>
          </a:p>
          <a:p>
            <a:r>
              <a:rPr lang="ja-JP" altLang="en-US" dirty="0" smtClean="0"/>
              <a:t>厚生労働省編　</a:t>
            </a:r>
            <a:r>
              <a:rPr lang="en-US" altLang="ja-JP" dirty="0" smtClean="0"/>
              <a:t>『</a:t>
            </a:r>
            <a:r>
              <a:rPr lang="ja-JP" altLang="en-US" dirty="0" smtClean="0"/>
              <a:t>世界の厚生労働</a:t>
            </a:r>
            <a:r>
              <a:rPr lang="en-US" altLang="ja-JP" dirty="0" smtClean="0"/>
              <a:t>2012』</a:t>
            </a:r>
            <a:r>
              <a:rPr lang="ja-JP" altLang="en-US" dirty="0" smtClean="0"/>
              <a:t>　株式会社キタジマ</a:t>
            </a:r>
            <a:r>
              <a:rPr lang="en-US" altLang="ja-JP" dirty="0" smtClean="0"/>
              <a:t>/2012</a:t>
            </a:r>
          </a:p>
          <a:p>
            <a:r>
              <a:rPr kumimoji="1" lang="en-US" altLang="ja-JP" dirty="0" smtClean="0"/>
              <a:t>OECD</a:t>
            </a:r>
            <a:r>
              <a:rPr kumimoji="1" lang="ja-JP" altLang="en-US" dirty="0" smtClean="0"/>
              <a:t>編著・栗林世監訳　</a:t>
            </a:r>
            <a:r>
              <a:rPr kumimoji="1" lang="en-US" altLang="ja-JP" dirty="0" smtClean="0"/>
              <a:t>『</a:t>
            </a:r>
            <a:r>
              <a:rPr kumimoji="1" lang="ja-JP" altLang="en-US" dirty="0" smtClean="0"/>
              <a:t>図表でみる世界の年金</a:t>
            </a:r>
            <a:r>
              <a:rPr kumimoji="1" lang="en-US" altLang="ja-JP" dirty="0" smtClean="0"/>
              <a:t>』</a:t>
            </a:r>
            <a:r>
              <a:rPr kumimoji="1" lang="ja-JP" altLang="en-US" dirty="0" smtClean="0"/>
              <a:t>　明石書店</a:t>
            </a:r>
            <a:r>
              <a:rPr kumimoji="1" lang="en-US" altLang="ja-JP" dirty="0" smtClean="0"/>
              <a:t>/2007</a:t>
            </a:r>
          </a:p>
          <a:p>
            <a:endParaRPr kumimoji="1" lang="en-US" altLang="ja-JP" dirty="0" smtClean="0"/>
          </a:p>
          <a:p>
            <a:r>
              <a:rPr lang="ja-JP" altLang="en-US" dirty="0" smtClean="0"/>
              <a:t>厚生労働省ウェブページ　</a:t>
            </a:r>
            <a:r>
              <a:rPr lang="en-US" altLang="ja-JP" dirty="0" smtClean="0"/>
              <a:t>2012</a:t>
            </a:r>
            <a:r>
              <a:rPr lang="ja-JP" altLang="en-US" dirty="0" smtClean="0"/>
              <a:t>年</a:t>
            </a:r>
            <a:r>
              <a:rPr lang="en-US" altLang="ja-JP" dirty="0" smtClean="0"/>
              <a:t>11</a:t>
            </a:r>
            <a:r>
              <a:rPr lang="ja-JP" altLang="en-US" dirty="0" smtClean="0"/>
              <a:t>月</a:t>
            </a:r>
            <a:r>
              <a:rPr lang="en-US" altLang="ja-JP" dirty="0" smtClean="0"/>
              <a:t>25</a:t>
            </a:r>
            <a:r>
              <a:rPr lang="ja-JP" altLang="en-US" dirty="0" smtClean="0"/>
              <a:t>日</a:t>
            </a:r>
            <a:endParaRPr lang="en-US" altLang="ja-JP" dirty="0" smtClean="0"/>
          </a:p>
          <a:p>
            <a:pPr>
              <a:buNone/>
            </a:pPr>
            <a:r>
              <a:rPr lang="ja-JP" altLang="en-US" dirty="0" smtClean="0"/>
              <a:t>　</a:t>
            </a:r>
            <a:r>
              <a:rPr lang="en-US" altLang="ja-JP" dirty="0" smtClean="0">
                <a:hlinkClick r:id="rId2"/>
              </a:rPr>
              <a:t>http://www.mhlw.go.jp/</a:t>
            </a:r>
            <a:r>
              <a:rPr lang="ja-JP" altLang="en-US" dirty="0" smtClean="0"/>
              <a:t>　</a:t>
            </a:r>
            <a:endParaRPr lang="en-US" altLang="ja-JP" dirty="0" smtClean="0"/>
          </a:p>
          <a:p>
            <a:r>
              <a:rPr kumimoji="1" lang="ja-JP" altLang="en-US" dirty="0" smtClean="0"/>
              <a:t>日本年金機構</a:t>
            </a:r>
            <a:r>
              <a:rPr lang="ja-JP" altLang="en-US" dirty="0" smtClean="0"/>
              <a:t>ウェブページ　</a:t>
            </a:r>
            <a:r>
              <a:rPr lang="en-US" altLang="ja-JP" dirty="0" smtClean="0"/>
              <a:t>2012</a:t>
            </a:r>
            <a:r>
              <a:rPr lang="ja-JP" altLang="en-US" dirty="0" smtClean="0"/>
              <a:t>年</a:t>
            </a:r>
            <a:r>
              <a:rPr lang="en-US" altLang="ja-JP" dirty="0" smtClean="0"/>
              <a:t>11</a:t>
            </a:r>
            <a:r>
              <a:rPr lang="ja-JP" altLang="en-US" dirty="0" smtClean="0"/>
              <a:t>月</a:t>
            </a:r>
            <a:r>
              <a:rPr lang="en-US" altLang="ja-JP" dirty="0" smtClean="0"/>
              <a:t>25</a:t>
            </a:r>
            <a:r>
              <a:rPr lang="ja-JP" altLang="en-US" dirty="0" smtClean="0"/>
              <a:t>日</a:t>
            </a:r>
            <a:endParaRPr lang="en-US" altLang="ja-JP" dirty="0" smtClean="0"/>
          </a:p>
          <a:p>
            <a:pPr>
              <a:buNone/>
            </a:pPr>
            <a:r>
              <a:rPr kumimoji="1" lang="ja-JP" altLang="en-US" dirty="0" smtClean="0"/>
              <a:t>　</a:t>
            </a:r>
            <a:r>
              <a:rPr lang="en-US" altLang="ja-JP" dirty="0" smtClean="0">
                <a:hlinkClick r:id="rId3"/>
              </a:rPr>
              <a:t>http://www.nenkin.go.jp/n/www/index.html</a:t>
            </a:r>
            <a:r>
              <a:rPr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クリックすると新しいウィンドウで開きます"/>
          <p:cNvPicPr>
            <a:picLocks noChangeAspect="1" noChangeArrowheads="1"/>
          </p:cNvPicPr>
          <p:nvPr/>
        </p:nvPicPr>
        <p:blipFill>
          <a:blip r:embed="rId2"/>
          <a:srcRect/>
          <a:stretch>
            <a:fillRect/>
          </a:stretch>
        </p:blipFill>
        <p:spPr bwMode="auto">
          <a:xfrm>
            <a:off x="3423432" y="1583274"/>
            <a:ext cx="5238750" cy="4943476"/>
          </a:xfrm>
          <a:prstGeom prst="rect">
            <a:avLst/>
          </a:prstGeom>
          <a:noFill/>
        </p:spPr>
      </p:pic>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日本の年金制度の現状</a:t>
            </a:r>
            <a:endParaRPr lang="en-US" altLang="ja-JP" dirty="0" smtClean="0"/>
          </a:p>
          <a:p>
            <a:r>
              <a:rPr lang="ja-JP" altLang="en-US" dirty="0" smtClean="0"/>
              <a:t>日本の今後</a:t>
            </a:r>
            <a:endParaRPr lang="en-US" altLang="ja-JP" dirty="0" smtClean="0"/>
          </a:p>
          <a:p>
            <a:r>
              <a:rPr kumimoji="1" lang="ja-JP" altLang="en-US" dirty="0" smtClean="0"/>
              <a:t>政策提言</a:t>
            </a:r>
            <a:endParaRPr kumimoji="1" lang="en-US" altLang="ja-JP" dirty="0" smtClean="0"/>
          </a:p>
          <a:p>
            <a:r>
              <a:rPr kumimoji="1" lang="ja-JP" altLang="en-US" dirty="0" smtClean="0"/>
              <a:t>シミュレーション</a:t>
            </a:r>
            <a:endParaRPr kumimoji="1" lang="en-US" altLang="ja-JP" dirty="0" smtClean="0"/>
          </a:p>
          <a:p>
            <a:r>
              <a:rPr lang="ja-JP" altLang="en-US" dirty="0" smtClean="0"/>
              <a:t>参考文献</a:t>
            </a:r>
            <a:endParaRPr lang="en-US" altLang="ja-JP" dirty="0" smtClean="0"/>
          </a:p>
          <a:p>
            <a:r>
              <a:rPr lang="ja-JP" altLang="en-US" dirty="0" smtClean="0"/>
              <a:t>論点</a:t>
            </a:r>
            <a:endParaRPr lang="en-US" altLang="ja-JP" dirty="0" smtClean="0"/>
          </a:p>
        </p:txBody>
      </p:sp>
    </p:spTree>
    <p:extLst>
      <p:ext uri="{BB962C8B-B14F-4D97-AF65-F5344CB8AC3E}">
        <p14:creationId xmlns:p14="http://schemas.microsoft.com/office/powerpoint/2010/main" xmlns="" val="421971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日本の年金制度の概要</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6" name="Picture 2" descr="画像の代替テキスト"/>
          <p:cNvPicPr>
            <a:picLocks noChangeAspect="1" noChangeArrowheads="1"/>
          </p:cNvPicPr>
          <p:nvPr/>
        </p:nvPicPr>
        <p:blipFill>
          <a:blip r:embed="rId2"/>
          <a:srcRect/>
          <a:stretch>
            <a:fillRect/>
          </a:stretch>
        </p:blipFill>
        <p:spPr bwMode="auto">
          <a:xfrm>
            <a:off x="640080" y="2039816"/>
            <a:ext cx="7764945" cy="3105980"/>
          </a:xfrm>
          <a:prstGeom prst="rect">
            <a:avLst/>
          </a:prstGeom>
          <a:noFill/>
        </p:spPr>
      </p:pic>
      <p:sp>
        <p:nvSpPr>
          <p:cNvPr id="5" name="ドーナツ 4"/>
          <p:cNvSpPr/>
          <p:nvPr/>
        </p:nvSpPr>
        <p:spPr>
          <a:xfrm>
            <a:off x="2813538" y="3643532"/>
            <a:ext cx="4867422" cy="1252025"/>
          </a:xfrm>
          <a:prstGeom prst="donut">
            <a:avLst>
              <a:gd name="adj" fmla="val 63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1505249" y="5132919"/>
            <a:ext cx="2082019" cy="369332"/>
          </a:xfrm>
          <a:prstGeom prst="rect">
            <a:avLst/>
          </a:prstGeom>
          <a:noFill/>
        </p:spPr>
        <p:txBody>
          <a:bodyPr wrap="square" rtlCol="0">
            <a:spAutoFit/>
          </a:bodyPr>
          <a:lstStyle/>
          <a:p>
            <a:r>
              <a:rPr lang="ja-JP" altLang="en-US" dirty="0" smtClean="0"/>
              <a:t>一号被保険者</a:t>
            </a:r>
            <a:endParaRPr kumimoji="1" lang="ja-JP" altLang="en-US" dirty="0"/>
          </a:p>
        </p:txBody>
      </p:sp>
      <p:sp>
        <p:nvSpPr>
          <p:cNvPr id="7" name="テキスト ボックス 6"/>
          <p:cNvSpPr txBox="1"/>
          <p:nvPr/>
        </p:nvSpPr>
        <p:spPr>
          <a:xfrm>
            <a:off x="4428986" y="5140509"/>
            <a:ext cx="2082019" cy="369332"/>
          </a:xfrm>
          <a:prstGeom prst="rect">
            <a:avLst/>
          </a:prstGeom>
          <a:noFill/>
        </p:spPr>
        <p:txBody>
          <a:bodyPr wrap="square" rtlCol="0">
            <a:spAutoFit/>
          </a:bodyPr>
          <a:lstStyle/>
          <a:p>
            <a:r>
              <a:rPr lang="ja-JP" altLang="en-US" dirty="0" smtClean="0"/>
              <a:t>二号被保険者</a:t>
            </a:r>
            <a:endParaRPr kumimoji="1" lang="ja-JP" altLang="en-US" dirty="0"/>
          </a:p>
        </p:txBody>
      </p:sp>
      <p:sp>
        <p:nvSpPr>
          <p:cNvPr id="8" name="テキスト ボックス 7"/>
          <p:cNvSpPr txBox="1"/>
          <p:nvPr/>
        </p:nvSpPr>
        <p:spPr>
          <a:xfrm>
            <a:off x="7071364" y="5098305"/>
            <a:ext cx="2082019" cy="369332"/>
          </a:xfrm>
          <a:prstGeom prst="rect">
            <a:avLst/>
          </a:prstGeom>
          <a:noFill/>
        </p:spPr>
        <p:txBody>
          <a:bodyPr wrap="square" rtlCol="0">
            <a:spAutoFit/>
          </a:bodyPr>
          <a:lstStyle/>
          <a:p>
            <a:r>
              <a:rPr lang="ja-JP" altLang="en-US" dirty="0" smtClean="0"/>
              <a:t>三号被保険者</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941616"/>
            <a:ext cx="8229600" cy="1143000"/>
          </a:xfrm>
        </p:spPr>
        <p:txBody>
          <a:bodyPr>
            <a:normAutofit fontScale="90000"/>
          </a:bodyPr>
          <a:lstStyle/>
          <a:p>
            <a:pPr lvl="0"/>
            <a:r>
              <a:rPr lang="ja-JP" altLang="ja-JP" dirty="0" smtClean="0">
                <a:latin typeface="Arial" pitchFamily="34" charset="0"/>
                <a:ea typeface="ＭＳ Ｐゴシック" pitchFamily="50" charset="-128"/>
                <a:cs typeface="ＭＳ Ｐゴシック" pitchFamily="50" charset="-128"/>
              </a:rPr>
              <a:t>公的年金・恩給を受給している高齢者世帯における公的年金・恩給の総所得に占める割合別世帯数の構成割合</a:t>
            </a:r>
            <a:br>
              <a:rPr lang="ja-JP" altLang="ja-JP" dirty="0" smtClean="0">
                <a:latin typeface="Arial" pitchFamily="34" charset="0"/>
                <a:ea typeface="ＭＳ Ｐゴシック" pitchFamily="50" charset="-128"/>
                <a:cs typeface="ＭＳ Ｐゴシック" pitchFamily="50" charset="-128"/>
              </a:rPr>
            </a:br>
            <a:endParaRPr kumimoji="1" lang="ja-JP" altLang="en-US" dirty="0"/>
          </a:p>
        </p:txBody>
      </p:sp>
      <p:sp>
        <p:nvSpPr>
          <p:cNvPr id="1025" name="Rectangle 1"/>
          <p:cNvSpPr>
            <a:spLocks noChangeArrowheads="1"/>
          </p:cNvSpPr>
          <p:nvPr/>
        </p:nvSpPr>
        <p:spPr bwMode="auto">
          <a:xfrm>
            <a:off x="4343400" y="6491261"/>
            <a:ext cx="8686800" cy="366739"/>
          </a:xfrm>
          <a:prstGeom prst="rect">
            <a:avLst/>
          </a:prstGeom>
          <a:noFill/>
          <a:ln w="9525">
            <a:noFill/>
            <a:miter lim="800000"/>
            <a:headEnd/>
            <a:tailEnd/>
          </a:ln>
          <a:effectLst/>
        </p:spPr>
        <p:txBody>
          <a:bodyPr vert="horz" wrap="squar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（資料）平成</a:t>
            </a:r>
            <a:r>
              <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21</a:t>
            </a:r>
            <a:r>
              <a:rPr kumimoji="1" 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年国民年金基礎調査の概要</a:t>
            </a:r>
          </a:p>
        </p:txBody>
      </p:sp>
      <p:pic>
        <p:nvPicPr>
          <p:cNvPr id="1026" name="Picture 2" descr="＜図表1-5＞"/>
          <p:cNvPicPr>
            <a:picLocks noChangeAspect="1" noChangeArrowheads="1"/>
          </p:cNvPicPr>
          <p:nvPr/>
        </p:nvPicPr>
        <p:blipFill>
          <a:blip r:embed="rId2"/>
          <a:srcRect/>
          <a:stretch>
            <a:fillRect/>
          </a:stretch>
        </p:blipFill>
        <p:spPr bwMode="auto">
          <a:xfrm>
            <a:off x="442686" y="2517902"/>
            <a:ext cx="6294428" cy="3973359"/>
          </a:xfrm>
          <a:prstGeom prst="rect">
            <a:avLst/>
          </a:prstGeom>
          <a:noFill/>
        </p:spPr>
      </p:pic>
      <p:sp>
        <p:nvSpPr>
          <p:cNvPr id="5" name="横巻き 4"/>
          <p:cNvSpPr/>
          <p:nvPr/>
        </p:nvSpPr>
        <p:spPr>
          <a:xfrm>
            <a:off x="4343400" y="2517902"/>
            <a:ext cx="4498286" cy="1531584"/>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3600" dirty="0" smtClean="0">
                <a:latin typeface="HGP創英角ｺﾞｼｯｸUB" pitchFamily="50" charset="-128"/>
                <a:ea typeface="HGP創英角ｺﾞｼｯｸUB" pitchFamily="50" charset="-128"/>
              </a:rPr>
              <a:t>「年金暮らし」の世帯が多数！</a:t>
            </a:r>
            <a:endParaRPr kumimoji="1" lang="ja-JP" altLang="en-US" sz="3600"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日本の国民年金の現状</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賦課方式（世代間の相互扶助）</a:t>
            </a:r>
            <a:endParaRPr lang="en-US" altLang="ja-JP" dirty="0" smtClean="0"/>
          </a:p>
          <a:p>
            <a:pPr lvl="1"/>
            <a:r>
              <a:rPr lang="ja-JP" altLang="en-US" dirty="0"/>
              <a:t>メリット：インフレに強い。</a:t>
            </a:r>
            <a:endParaRPr lang="en-US" altLang="ja-JP" dirty="0"/>
          </a:p>
          <a:p>
            <a:pPr lvl="1"/>
            <a:r>
              <a:rPr lang="ja-JP" altLang="en-US" dirty="0" smtClean="0"/>
              <a:t>デメリット：人口構造バランスに影響される。</a:t>
            </a:r>
            <a:endParaRPr lang="en-US" altLang="ja-JP" dirty="0" smtClean="0"/>
          </a:p>
          <a:p>
            <a:pPr marL="457200" lvl="1" indent="0">
              <a:buNone/>
            </a:pPr>
            <a:r>
              <a:rPr lang="en-US" altLang="ja-JP" dirty="0"/>
              <a:t>⇒</a:t>
            </a:r>
            <a:r>
              <a:rPr lang="ja-JP" altLang="en-US" dirty="0"/>
              <a:t>「世代間格差」の原因。（？</a:t>
            </a:r>
            <a:r>
              <a:rPr lang="ja-JP" altLang="en-US" dirty="0" smtClean="0"/>
              <a:t>）</a:t>
            </a:r>
            <a:endParaRPr lang="en-US" altLang="ja-JP" dirty="0" smtClean="0"/>
          </a:p>
          <a:p>
            <a:r>
              <a:rPr lang="en-US" altLang="ja-JP" dirty="0" smtClean="0"/>
              <a:t>20</a:t>
            </a:r>
            <a:r>
              <a:rPr lang="ja-JP" altLang="en-US" dirty="0" smtClean="0"/>
              <a:t>歳以上</a:t>
            </a:r>
            <a:r>
              <a:rPr lang="en-US" altLang="ja-JP" dirty="0" smtClean="0"/>
              <a:t>60</a:t>
            </a:r>
            <a:r>
              <a:rPr lang="ja-JP" altLang="en-US" dirty="0" smtClean="0"/>
              <a:t>歳未満</a:t>
            </a:r>
            <a:endParaRPr lang="en-US" altLang="ja-JP" dirty="0"/>
          </a:p>
          <a:p>
            <a:pPr lvl="1"/>
            <a:r>
              <a:rPr lang="ja-JP" altLang="en-US" dirty="0" smtClean="0"/>
              <a:t>国民年金に強制加入（平成</a:t>
            </a:r>
            <a:r>
              <a:rPr lang="en-US" altLang="ja-JP" dirty="0" smtClean="0"/>
              <a:t>23</a:t>
            </a:r>
            <a:r>
              <a:rPr lang="ja-JP" altLang="en-US" dirty="0" smtClean="0"/>
              <a:t>年現在、月</a:t>
            </a:r>
            <a:r>
              <a:rPr lang="en-US" altLang="ja-JP" dirty="0" smtClean="0"/>
              <a:t>15,020</a:t>
            </a:r>
            <a:r>
              <a:rPr lang="ja-JP" altLang="en-US" dirty="0" smtClean="0"/>
              <a:t>円拠出）</a:t>
            </a:r>
            <a:endParaRPr lang="en-US" altLang="ja-JP" dirty="0" smtClean="0"/>
          </a:p>
          <a:p>
            <a:r>
              <a:rPr lang="en-US" altLang="ja-JP" dirty="0" smtClean="0"/>
              <a:t>65</a:t>
            </a:r>
            <a:r>
              <a:rPr lang="ja-JP" altLang="en-US" dirty="0" smtClean="0"/>
              <a:t>歳以上</a:t>
            </a:r>
            <a:endParaRPr lang="en-US" altLang="ja-JP" dirty="0" smtClean="0"/>
          </a:p>
          <a:p>
            <a:pPr lvl="1"/>
            <a:r>
              <a:rPr lang="ja-JP" altLang="en-US" dirty="0" smtClean="0"/>
              <a:t>老齢基礎年金として月</a:t>
            </a:r>
            <a:r>
              <a:rPr lang="en-US" altLang="ja-JP" dirty="0" smtClean="0"/>
              <a:t>65,541</a:t>
            </a:r>
            <a:r>
              <a:rPr lang="ja-JP" altLang="en-US" dirty="0" smtClean="0"/>
              <a:t>円支給（</a:t>
            </a:r>
            <a:r>
              <a:rPr lang="en-US" altLang="ja-JP" dirty="0" smtClean="0"/>
              <a:t>※</a:t>
            </a:r>
            <a:r>
              <a:rPr lang="ja-JP" altLang="en-US" dirty="0" smtClean="0"/>
              <a:t>満額の場合）⇒年間約</a:t>
            </a:r>
            <a:r>
              <a:rPr lang="en-US" altLang="ja-JP" dirty="0" smtClean="0"/>
              <a:t>80</a:t>
            </a:r>
            <a:r>
              <a:rPr lang="ja-JP" altLang="en-US" dirty="0" smtClean="0"/>
              <a:t>万円</a:t>
            </a:r>
            <a:endParaRPr lang="en-US" altLang="ja-JP" dirty="0" smtClean="0"/>
          </a:p>
          <a:p>
            <a:pPr lvl="1"/>
            <a:r>
              <a:rPr lang="ja-JP" altLang="en-US" dirty="0" smtClean="0">
                <a:solidFill>
                  <a:srgbClr val="FF0000"/>
                </a:solidFill>
              </a:rPr>
              <a:t>繰り上げ制度、繰り下げ制度あり。</a:t>
            </a:r>
            <a:endParaRPr lang="en-US" altLang="ja-JP" dirty="0" smtClean="0">
              <a:solidFill>
                <a:srgbClr val="FF0000"/>
              </a:solidFill>
            </a:endParaRPr>
          </a:p>
          <a:p>
            <a:pPr lvl="1"/>
            <a:endParaRPr lang="en-US" altLang="ja-JP" dirty="0" smtClean="0"/>
          </a:p>
          <a:p>
            <a:endParaRPr lang="en-US" altLang="ja-JP" dirty="0" smtClean="0"/>
          </a:p>
          <a:p>
            <a:pPr marL="457200" lvl="1" indent="0">
              <a:buNone/>
            </a:pPr>
            <a:endParaRPr lang="en-US" altLang="ja-JP" dirty="0" smtClean="0"/>
          </a:p>
          <a:p>
            <a:pPr marL="457200" lvl="1" indent="0">
              <a:buNone/>
            </a:pPr>
            <a:endParaRPr kumimoji="1" lang="en-US" altLang="ja-JP" dirty="0" smtClean="0"/>
          </a:p>
        </p:txBody>
      </p:sp>
    </p:spTree>
    <p:extLst>
      <p:ext uri="{BB962C8B-B14F-4D97-AF65-F5344CB8AC3E}">
        <p14:creationId xmlns:p14="http://schemas.microsoft.com/office/powerpoint/2010/main" xmlns="" val="116546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日本の今後</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solidFill>
                  <a:srgbClr val="FF0000"/>
                </a:solidFill>
              </a:rPr>
              <a:t>超少子高齢化</a:t>
            </a:r>
            <a:endParaRPr kumimoji="1" lang="en-US" altLang="ja-JP" dirty="0" smtClean="0">
              <a:solidFill>
                <a:srgbClr val="FF0000"/>
              </a:solidFill>
            </a:endParaRPr>
          </a:p>
          <a:p>
            <a:r>
              <a:rPr lang="ja-JP" altLang="en-US" dirty="0" smtClean="0"/>
              <a:t>年金負担額の推移</a:t>
            </a:r>
            <a:endParaRPr lang="en-US" altLang="ja-JP" dirty="0" smtClean="0"/>
          </a:p>
          <a:p>
            <a:pPr lvl="1"/>
            <a:r>
              <a:rPr kumimoji="1" lang="ja-JP" altLang="en-US" dirty="0" smtClean="0"/>
              <a:t>国民年金は</a:t>
            </a:r>
            <a:r>
              <a:rPr kumimoji="1" lang="en-US" altLang="ja-JP" dirty="0" smtClean="0"/>
              <a:t>2017</a:t>
            </a:r>
            <a:r>
              <a:rPr kumimoji="1" lang="ja-JP" altLang="en-US" dirty="0" smtClean="0"/>
              <a:t>年までに</a:t>
            </a:r>
            <a:r>
              <a:rPr kumimoji="1" lang="en-US" altLang="ja-JP" dirty="0" smtClean="0"/>
              <a:t>16,900</a:t>
            </a:r>
            <a:r>
              <a:rPr kumimoji="1" lang="ja-JP" altLang="en-US" dirty="0" smtClean="0"/>
              <a:t>円／月まで上昇</a:t>
            </a:r>
            <a:endParaRPr kumimoji="1" lang="en-US" altLang="ja-JP" dirty="0" smtClean="0"/>
          </a:p>
          <a:p>
            <a:pPr lvl="1"/>
            <a:r>
              <a:rPr lang="ja-JP" altLang="en-US" dirty="0" smtClean="0"/>
              <a:t>厚生年金は</a:t>
            </a:r>
            <a:r>
              <a:rPr lang="en-US" altLang="ja-JP" dirty="0" smtClean="0"/>
              <a:t>2017</a:t>
            </a:r>
            <a:r>
              <a:rPr lang="ja-JP" altLang="en-US" dirty="0" smtClean="0"/>
              <a:t>年までに給料の</a:t>
            </a:r>
            <a:r>
              <a:rPr lang="en-US" altLang="ja-JP" dirty="0" smtClean="0"/>
              <a:t>18.3</a:t>
            </a:r>
            <a:r>
              <a:rPr lang="ja-JP" altLang="en-US" dirty="0" smtClean="0"/>
              <a:t>％負担まで上昇。</a:t>
            </a:r>
            <a:endParaRPr lang="en-US" altLang="ja-JP" dirty="0" smtClean="0"/>
          </a:p>
          <a:p>
            <a:pPr marL="457200" lvl="1" indent="0">
              <a:buNone/>
            </a:pPr>
            <a:r>
              <a:rPr lang="en-US" altLang="ja-JP" dirty="0" smtClean="0"/>
              <a:t>⇒</a:t>
            </a:r>
            <a:r>
              <a:rPr lang="ja-JP" altLang="en-US" dirty="0" smtClean="0">
                <a:solidFill>
                  <a:srgbClr val="FF0000"/>
                </a:solidFill>
              </a:rPr>
              <a:t>段階的に「上昇」の傾向！</a:t>
            </a:r>
            <a:endParaRPr lang="en-US" altLang="ja-JP" dirty="0" smtClean="0">
              <a:solidFill>
                <a:srgbClr val="FF0000"/>
              </a:solidFill>
            </a:endParaRPr>
          </a:p>
          <a:p>
            <a:r>
              <a:rPr lang="ja-JP" altLang="en-US" dirty="0" smtClean="0"/>
              <a:t>年金給付額の推移</a:t>
            </a:r>
            <a:endParaRPr lang="en-US" altLang="ja-JP" dirty="0" smtClean="0"/>
          </a:p>
          <a:p>
            <a:pPr lvl="1"/>
            <a:r>
              <a:rPr lang="ja-JP" altLang="en-US" dirty="0" smtClean="0"/>
              <a:t>「特例水準」の解消</a:t>
            </a:r>
            <a:endParaRPr lang="en-US" altLang="ja-JP" dirty="0" smtClean="0"/>
          </a:p>
          <a:p>
            <a:pPr lvl="1"/>
            <a:r>
              <a:rPr lang="en-US" altLang="ja-JP" dirty="0" smtClean="0"/>
              <a:t>2015</a:t>
            </a:r>
            <a:r>
              <a:rPr lang="ja-JP" altLang="en-US" dirty="0" smtClean="0"/>
              <a:t>年まで</a:t>
            </a:r>
            <a:r>
              <a:rPr lang="en-US" altLang="ja-JP" dirty="0" smtClean="0"/>
              <a:t>65,541</a:t>
            </a:r>
            <a:r>
              <a:rPr lang="ja-JP" altLang="en-US" dirty="0" smtClean="0"/>
              <a:t>円から</a:t>
            </a:r>
            <a:r>
              <a:rPr lang="en-US" altLang="ja-JP" dirty="0" smtClean="0"/>
              <a:t>1,</a:t>
            </a:r>
            <a:r>
              <a:rPr lang="ja-JP" altLang="en-US" dirty="0" smtClean="0"/>
              <a:t>６７５円減少。</a:t>
            </a:r>
            <a:endParaRPr lang="en-US" altLang="ja-JP" dirty="0" smtClean="0"/>
          </a:p>
          <a:p>
            <a:pPr lvl="1"/>
            <a:r>
              <a:rPr lang="ja-JP" altLang="en-US" dirty="0" smtClean="0"/>
              <a:t>厚生年金が</a:t>
            </a:r>
            <a:r>
              <a:rPr lang="en-US" altLang="ja-JP" dirty="0" smtClean="0"/>
              <a:t>230,940</a:t>
            </a:r>
            <a:r>
              <a:rPr lang="ja-JP" altLang="en-US" dirty="0" smtClean="0"/>
              <a:t>円から</a:t>
            </a:r>
            <a:r>
              <a:rPr lang="en-US" altLang="ja-JP" dirty="0" smtClean="0"/>
              <a:t>5,900</a:t>
            </a:r>
            <a:r>
              <a:rPr lang="ja-JP" altLang="en-US" dirty="0" smtClean="0"/>
              <a:t>円減少。</a:t>
            </a:r>
            <a:endParaRPr lang="en-US" altLang="ja-JP" dirty="0" smtClean="0"/>
          </a:p>
          <a:p>
            <a:pPr marL="457200" lvl="1" indent="0">
              <a:buNone/>
            </a:pPr>
            <a:r>
              <a:rPr lang="en-US" altLang="ja-JP" dirty="0" smtClean="0"/>
              <a:t>⇒</a:t>
            </a:r>
            <a:r>
              <a:rPr lang="ja-JP" altLang="en-US" dirty="0" smtClean="0">
                <a:solidFill>
                  <a:srgbClr val="FF0000"/>
                </a:solidFill>
              </a:rPr>
              <a:t>段階的に「減少」の傾向！</a:t>
            </a:r>
            <a:endParaRPr lang="en-US" altLang="ja-JP" dirty="0" smtClean="0">
              <a:solidFill>
                <a:srgbClr val="FF0000"/>
              </a:solidFill>
            </a:endParaRPr>
          </a:p>
        </p:txBody>
      </p:sp>
    </p:spTree>
    <p:extLst>
      <p:ext uri="{BB962C8B-B14F-4D97-AF65-F5344CB8AC3E}">
        <p14:creationId xmlns:p14="http://schemas.microsoft.com/office/powerpoint/2010/main" xmlns="" val="225718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9" name="コンテンツ プレースホルダー 8"/>
          <p:cNvSpPr>
            <a:spLocks noGrp="1"/>
          </p:cNvSpPr>
          <p:nvPr>
            <p:ph idx="1"/>
          </p:nvPr>
        </p:nvSpPr>
        <p:spPr/>
        <p:txBody>
          <a:bodyPr/>
          <a:lstStyle/>
          <a:p>
            <a:endParaRPr kumimoji="1" lang="ja-JP" altLang="en-US"/>
          </a:p>
        </p:txBody>
      </p:sp>
      <p:pic>
        <p:nvPicPr>
          <p:cNvPr id="10" name="図 9"/>
          <p:cNvPicPr>
            <a:picLocks noChangeAspect="1"/>
          </p:cNvPicPr>
          <p:nvPr/>
        </p:nvPicPr>
        <p:blipFill>
          <a:blip r:embed="rId2"/>
          <a:stretch>
            <a:fillRect/>
          </a:stretch>
        </p:blipFill>
        <p:spPr>
          <a:xfrm>
            <a:off x="0" y="177800"/>
            <a:ext cx="9144000" cy="6486115"/>
          </a:xfrm>
          <a:prstGeom prst="rect">
            <a:avLst/>
          </a:prstGeom>
        </p:spPr>
      </p:pic>
    </p:spTree>
    <p:extLst>
      <p:ext uri="{BB962C8B-B14F-4D97-AF65-F5344CB8AC3E}">
        <p14:creationId xmlns:p14="http://schemas.microsoft.com/office/powerpoint/2010/main" xmlns="" val="270268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国民年金積立金の推移</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98599" y="1653987"/>
            <a:ext cx="3573414" cy="461665"/>
          </a:xfrm>
          <a:prstGeom prst="rect">
            <a:avLst/>
          </a:prstGeom>
          <a:noFill/>
        </p:spPr>
        <p:txBody>
          <a:bodyPr wrap="none" rtlCol="0">
            <a:spAutoFit/>
          </a:bodyPr>
          <a:lstStyle/>
          <a:p>
            <a:r>
              <a:rPr kumimoji="1" lang="ja-JP" altLang="en-US" sz="2400" dirty="0" smtClean="0"/>
              <a:t>（兆円（平成</a:t>
            </a:r>
            <a:r>
              <a:rPr kumimoji="1" lang="en-US" altLang="ja-JP" sz="2400" dirty="0" smtClean="0"/>
              <a:t>21</a:t>
            </a:r>
            <a:r>
              <a:rPr kumimoji="1" lang="ja-JP" altLang="en-US" sz="2400" dirty="0" smtClean="0"/>
              <a:t>年度価格））</a:t>
            </a:r>
            <a:endParaRPr kumimoji="1" lang="ja-JP" altLang="en-US" sz="2400" dirty="0"/>
          </a:p>
        </p:txBody>
      </p:sp>
      <p:sp>
        <p:nvSpPr>
          <p:cNvPr id="6" name="テキスト ボックス 5"/>
          <p:cNvSpPr txBox="1"/>
          <p:nvPr/>
        </p:nvSpPr>
        <p:spPr>
          <a:xfrm>
            <a:off x="8363634" y="5756831"/>
            <a:ext cx="800219" cy="461665"/>
          </a:xfrm>
          <a:prstGeom prst="rect">
            <a:avLst/>
          </a:prstGeom>
          <a:noFill/>
        </p:spPr>
        <p:txBody>
          <a:bodyPr wrap="none" rtlCol="0">
            <a:spAutoFit/>
          </a:bodyPr>
          <a:lstStyle/>
          <a:p>
            <a:r>
              <a:rPr lang="ja-JP" altLang="en-US" sz="2400" dirty="0" smtClean="0"/>
              <a:t>（年）</a:t>
            </a:r>
            <a:endParaRPr kumimoji="1" lang="ja-JP" altLang="en-US" sz="2400" dirty="0"/>
          </a:p>
        </p:txBody>
      </p:sp>
      <p:sp>
        <p:nvSpPr>
          <p:cNvPr id="7" name="爆発 1 6"/>
          <p:cNvSpPr/>
          <p:nvPr/>
        </p:nvSpPr>
        <p:spPr>
          <a:xfrm>
            <a:off x="0" y="1108356"/>
            <a:ext cx="6023292" cy="4225644"/>
          </a:xfrm>
          <a:prstGeom prst="irregularSeal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3200" dirty="0" smtClean="0"/>
              <a:t>「よく見積もっても」</a:t>
            </a:r>
            <a:r>
              <a:rPr kumimoji="1" lang="en-US" altLang="ja-JP" sz="3200" dirty="0" smtClean="0"/>
              <a:t>100</a:t>
            </a:r>
            <a:r>
              <a:rPr kumimoji="1" lang="ja-JP" altLang="en-US" sz="3200" dirty="0" smtClean="0"/>
              <a:t>年後には枯渇の危機</a:t>
            </a:r>
            <a:r>
              <a:rPr kumimoji="1" lang="en-US" altLang="ja-JP" sz="3200" dirty="0" smtClean="0"/>
              <a:t>!!</a:t>
            </a:r>
            <a:endParaRPr kumimoji="1" lang="ja-JP" altLang="en-US" sz="3200" dirty="0"/>
          </a:p>
        </p:txBody>
      </p:sp>
      <p:sp>
        <p:nvSpPr>
          <p:cNvPr id="9" name="テキスト ボックス 8"/>
          <p:cNvSpPr txBox="1"/>
          <p:nvPr/>
        </p:nvSpPr>
        <p:spPr>
          <a:xfrm>
            <a:off x="1245008" y="6204428"/>
            <a:ext cx="7575452" cy="830997"/>
          </a:xfrm>
          <a:prstGeom prst="rect">
            <a:avLst/>
          </a:prstGeom>
          <a:noFill/>
        </p:spPr>
        <p:txBody>
          <a:bodyPr wrap="square" rtlCol="0">
            <a:spAutoFit/>
          </a:bodyPr>
          <a:lstStyle/>
          <a:p>
            <a:r>
              <a:rPr lang="ja-JP" altLang="en-US" sz="2400" dirty="0" smtClean="0"/>
              <a:t>出所：厚生労働省 </a:t>
            </a:r>
            <a:r>
              <a:rPr lang="ja-JP" altLang="en-US" sz="2400" dirty="0" err="1" smtClean="0"/>
              <a:t>ー</a:t>
            </a:r>
            <a:r>
              <a:rPr lang="ja-JP" altLang="en-US" sz="2400" dirty="0" smtClean="0"/>
              <a:t>平成２１年財政検証結果</a:t>
            </a:r>
            <a:r>
              <a:rPr lang="ja-JP" altLang="en-US" sz="2400" dirty="0" err="1" smtClean="0"/>
              <a:t>ー</a:t>
            </a:r>
            <a:endParaRPr lang="ja-JP" altLang="en-US" sz="2400" dirty="0" smtClean="0"/>
          </a:p>
          <a:p>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各国の</a:t>
            </a:r>
            <a:r>
              <a:rPr lang="ja-JP" altLang="en-US" dirty="0" smtClean="0"/>
              <a:t>年金</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オーストラリア</a:t>
            </a:r>
            <a:endParaRPr kumimoji="1" lang="en-US" altLang="ja-JP" dirty="0" smtClean="0"/>
          </a:p>
          <a:p>
            <a:pPr lvl="1"/>
            <a:r>
              <a:rPr kumimoji="1" lang="ja-JP" altLang="en-US" dirty="0" smtClean="0"/>
              <a:t>他からの所得と年金の合計が「フリーエリア」を上回ると年金額が減額。</a:t>
            </a:r>
            <a:endParaRPr kumimoji="1" lang="en-US" altLang="ja-JP" dirty="0" smtClean="0"/>
          </a:p>
          <a:p>
            <a:pPr lvl="1"/>
            <a:r>
              <a:rPr kumimoji="1" lang="ja-JP" altLang="en-US" dirty="0" smtClean="0"/>
              <a:t>１</a:t>
            </a:r>
            <a:r>
              <a:rPr kumimoji="1" lang="en-US" altLang="ja-JP" dirty="0" smtClean="0"/>
              <a:t>/</a:t>
            </a:r>
            <a:r>
              <a:rPr kumimoji="1" lang="ja-JP" altLang="en-US" dirty="0" smtClean="0"/>
              <a:t>３が減額の対象。</a:t>
            </a:r>
            <a:endParaRPr kumimoji="1" lang="en-US" altLang="ja-JP" dirty="0" smtClean="0"/>
          </a:p>
          <a:p>
            <a:r>
              <a:rPr kumimoji="1" lang="ja-JP" altLang="en-US" dirty="0" smtClean="0"/>
              <a:t>イタリア、ドイツ</a:t>
            </a:r>
            <a:endParaRPr kumimoji="1" lang="en-US" altLang="ja-JP" dirty="0" smtClean="0"/>
          </a:p>
          <a:p>
            <a:pPr lvl="1"/>
            <a:r>
              <a:rPr lang="ja-JP" altLang="en-US" dirty="0" smtClean="0"/>
              <a:t>年金受給者へ課税制度</a:t>
            </a:r>
            <a:endParaRPr lang="en-US" altLang="ja-JP" dirty="0" smtClean="0"/>
          </a:p>
          <a:p>
            <a:r>
              <a:rPr kumimoji="1" lang="ja-JP" altLang="en-US" dirty="0" smtClean="0"/>
              <a:t>アメリカ</a:t>
            </a:r>
            <a:endParaRPr kumimoji="1" lang="en-US" altLang="ja-JP" dirty="0" smtClean="0"/>
          </a:p>
          <a:p>
            <a:pPr lvl="1"/>
            <a:r>
              <a:rPr lang="ja-JP" altLang="en-US" dirty="0" smtClean="0"/>
              <a:t>受給年齢を引き上げ段階</a:t>
            </a:r>
            <a:endParaRPr lang="en-US" altLang="ja-JP" dirty="0" smtClean="0"/>
          </a:p>
          <a:p>
            <a:pPr lvl="1"/>
            <a:r>
              <a:rPr kumimoji="1" lang="ja-JP" altLang="en-US" dirty="0" smtClean="0"/>
              <a:t>繰り上げ支給あり。（減額）</a:t>
            </a:r>
            <a:endParaRPr kumimoji="1" lang="ja-JP" altLang="en-US" dirty="0"/>
          </a:p>
        </p:txBody>
      </p:sp>
      <p:pic>
        <p:nvPicPr>
          <p:cNvPr id="11266" name="Picture 2" descr="ファイル:Flag of Australia.svg">
            <a:hlinkClick r:id="rId2"/>
          </p:cNvPr>
          <p:cNvPicPr>
            <a:picLocks noChangeAspect="1" noChangeArrowheads="1"/>
          </p:cNvPicPr>
          <p:nvPr/>
        </p:nvPicPr>
        <p:blipFill>
          <a:blip r:embed="rId3"/>
          <a:srcRect/>
          <a:stretch>
            <a:fillRect/>
          </a:stretch>
        </p:blipFill>
        <p:spPr bwMode="auto">
          <a:xfrm>
            <a:off x="3615396" y="1180514"/>
            <a:ext cx="1678744" cy="839372"/>
          </a:xfrm>
          <a:prstGeom prst="rect">
            <a:avLst/>
          </a:prstGeom>
          <a:noFill/>
        </p:spPr>
      </p:pic>
      <p:pic>
        <p:nvPicPr>
          <p:cNvPr id="11268" name="Picture 4" descr="ファイル:Flag of Italy.svg">
            <a:hlinkClick r:id="rId4"/>
          </p:cNvPr>
          <p:cNvPicPr>
            <a:picLocks noChangeAspect="1" noChangeArrowheads="1"/>
          </p:cNvPicPr>
          <p:nvPr/>
        </p:nvPicPr>
        <p:blipFill>
          <a:blip r:embed="rId5"/>
          <a:srcRect/>
          <a:stretch>
            <a:fillRect/>
          </a:stretch>
        </p:blipFill>
        <p:spPr bwMode="auto">
          <a:xfrm>
            <a:off x="5294140" y="2744491"/>
            <a:ext cx="1476278" cy="983570"/>
          </a:xfrm>
          <a:prstGeom prst="rect">
            <a:avLst/>
          </a:prstGeom>
          <a:noFill/>
        </p:spPr>
      </p:pic>
      <p:pic>
        <p:nvPicPr>
          <p:cNvPr id="11270" name="Picture 6" descr="ファイル:Flag of Germany.svg">
            <a:hlinkClick r:id="rId6"/>
          </p:cNvPr>
          <p:cNvPicPr>
            <a:picLocks noChangeAspect="1" noChangeArrowheads="1"/>
          </p:cNvPicPr>
          <p:nvPr/>
        </p:nvPicPr>
        <p:blipFill>
          <a:blip r:embed="rId7"/>
          <a:srcRect/>
          <a:stretch>
            <a:fillRect/>
          </a:stretch>
        </p:blipFill>
        <p:spPr bwMode="auto">
          <a:xfrm>
            <a:off x="7111218" y="3440259"/>
            <a:ext cx="1594745" cy="956847"/>
          </a:xfrm>
          <a:prstGeom prst="rect">
            <a:avLst/>
          </a:prstGeom>
          <a:noFill/>
        </p:spPr>
      </p:pic>
      <p:pic>
        <p:nvPicPr>
          <p:cNvPr id="11272" name="Picture 8" descr="ファイル:Flag of the United States.svg">
            <a:hlinkClick r:id="rId8"/>
          </p:cNvPr>
          <p:cNvPicPr>
            <a:picLocks noChangeAspect="1" noChangeArrowheads="1"/>
          </p:cNvPicPr>
          <p:nvPr/>
        </p:nvPicPr>
        <p:blipFill>
          <a:blip r:embed="rId9"/>
          <a:srcRect/>
          <a:stretch>
            <a:fillRect/>
          </a:stretch>
        </p:blipFill>
        <p:spPr bwMode="auto">
          <a:xfrm>
            <a:off x="5897049" y="5432025"/>
            <a:ext cx="1746738" cy="919221"/>
          </a:xfrm>
          <a:prstGeom prst="rect">
            <a:avLst/>
          </a:prstGeom>
          <a:noFill/>
        </p:spPr>
      </p:pic>
    </p:spTree>
    <p:extLst>
      <p:ext uri="{BB962C8B-B14F-4D97-AF65-F5344CB8AC3E}">
        <p14:creationId xmlns:p14="http://schemas.microsoft.com/office/powerpoint/2010/main" xmlns="" val="257818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1516</TotalTime>
  <Words>847</Words>
  <Application>Microsoft Office PowerPoint</Application>
  <PresentationFormat>画面に合わせる (4:3)</PresentationFormat>
  <Paragraphs>150</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ホワイト</vt:lpstr>
      <vt:lpstr>年金制度</vt:lpstr>
      <vt:lpstr>目次</vt:lpstr>
      <vt:lpstr>日本の年金制度の概要</vt:lpstr>
      <vt:lpstr>公的年金・恩給を受給している高齢者世帯における公的年金・恩給の総所得に占める割合別世帯数の構成割合 </vt:lpstr>
      <vt:lpstr>日本の国民年金の現状</vt:lpstr>
      <vt:lpstr>日本の今後</vt:lpstr>
      <vt:lpstr>スライド 7</vt:lpstr>
      <vt:lpstr>国民年金積立金の推移</vt:lpstr>
      <vt:lpstr>各国の年金</vt:lpstr>
      <vt:lpstr>今後の年金制度の理想</vt:lpstr>
      <vt:lpstr>スライド 11</vt:lpstr>
      <vt:lpstr>基本方針</vt:lpstr>
      <vt:lpstr>現状がこう変わる！</vt:lpstr>
      <vt:lpstr>ある人にとっては良い面も！</vt:lpstr>
      <vt:lpstr>シミュレーション結果</vt:lpstr>
      <vt:lpstr>まとめ</vt:lpstr>
      <vt:lpstr>論点</vt:lpstr>
      <vt:lpstr>参考文献</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年金制度</dc:title>
  <dc:creator>神戸大学</dc:creator>
  <cp:lastModifiedBy>Yuki</cp:lastModifiedBy>
  <cp:revision>110</cp:revision>
  <dcterms:created xsi:type="dcterms:W3CDTF">2012-11-22T08:33:04Z</dcterms:created>
  <dcterms:modified xsi:type="dcterms:W3CDTF">2012-11-26T05:34:05Z</dcterms:modified>
</cp:coreProperties>
</file>