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9" r:id="rId3"/>
    <p:sldId id="271" r:id="rId4"/>
    <p:sldId id="270" r:id="rId5"/>
    <p:sldId id="266" r:id="rId6"/>
    <p:sldId id="273" r:id="rId7"/>
    <p:sldId id="267" r:id="rId8"/>
    <p:sldId id="272" r:id="rId9"/>
    <p:sldId id="262" r:id="rId10"/>
    <p:sldId id="269" r:id="rId11"/>
    <p:sldId id="263" r:id="rId12"/>
    <p:sldId id="264" r:id="rId13"/>
    <p:sldId id="260" r:id="rId14"/>
    <p:sldId id="268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>
        <p:scale>
          <a:sx n="66" d="100"/>
          <a:sy n="66" d="100"/>
        </p:scale>
        <p:origin x="-83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DB754-CBCE-458D-9DB2-E6130CC0492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36BDF22-AD60-4CEE-BE3A-9026249EBBD0}">
      <dgm:prSet phldrT="[テキスト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FF0000"/>
          </a:solidFill>
        </a:ln>
      </dgm:spPr>
      <dgm:t>
        <a:bodyPr/>
        <a:lstStyle/>
        <a:p>
          <a:r>
            <a:rPr kumimoji="1" lang="ja-JP" altLang="en-US" dirty="0" smtClean="0"/>
            <a:t>自衛隊の限界と国際基準の落差</a:t>
          </a:r>
          <a:endParaRPr kumimoji="1" lang="ja-JP" altLang="en-US" dirty="0"/>
        </a:p>
      </dgm:t>
    </dgm:pt>
    <dgm:pt modelId="{EA450769-47FC-4651-A2B6-70BCBE647ACB}" type="parTrans" cxnId="{7406CC23-E7C4-4088-9A3A-84E45F14BBBA}">
      <dgm:prSet/>
      <dgm:spPr/>
      <dgm:t>
        <a:bodyPr/>
        <a:lstStyle/>
        <a:p>
          <a:endParaRPr kumimoji="1" lang="ja-JP" altLang="en-US"/>
        </a:p>
      </dgm:t>
    </dgm:pt>
    <dgm:pt modelId="{EEE5D6B4-A014-4667-92AE-6730C4406329}" type="sibTrans" cxnId="{7406CC23-E7C4-4088-9A3A-84E45F14BBBA}">
      <dgm:prSet/>
      <dgm:spPr/>
      <dgm:t>
        <a:bodyPr/>
        <a:lstStyle/>
        <a:p>
          <a:endParaRPr kumimoji="1" lang="ja-JP" altLang="en-US"/>
        </a:p>
      </dgm:t>
    </dgm:pt>
    <dgm:pt modelId="{51B4F6A9-2CF0-43D7-9AC0-D92CE210117B}">
      <dgm:prSet phldrT="[テキスト]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rgbClr val="FF3300"/>
          </a:solidFill>
        </a:ln>
      </dgm:spPr>
      <dgm:t>
        <a:bodyPr/>
        <a:lstStyle/>
        <a:p>
          <a:r>
            <a:rPr kumimoji="1" lang="ja-JP" altLang="en-US" dirty="0" smtClean="0"/>
            <a:t>戦死者ゼロ</a:t>
          </a:r>
          <a:endParaRPr kumimoji="1" lang="en-US" altLang="ja-JP" dirty="0" smtClean="0"/>
        </a:p>
        <a:p>
          <a:r>
            <a:rPr kumimoji="1" lang="ja-JP" altLang="en-US" dirty="0" smtClean="0"/>
            <a:t>費用面</a:t>
          </a:r>
          <a:endParaRPr kumimoji="1" lang="ja-JP" altLang="en-US" dirty="0"/>
        </a:p>
      </dgm:t>
    </dgm:pt>
    <dgm:pt modelId="{0E33BA39-4158-499A-9DA1-9563A143D379}" type="parTrans" cxnId="{454A92E6-258E-4B4E-933A-E910930F030D}">
      <dgm:prSet/>
      <dgm:spPr/>
      <dgm:t>
        <a:bodyPr/>
        <a:lstStyle/>
        <a:p>
          <a:endParaRPr kumimoji="1" lang="ja-JP" altLang="en-US"/>
        </a:p>
      </dgm:t>
    </dgm:pt>
    <dgm:pt modelId="{C1B97438-3389-47E1-92E8-A7675BD507F0}" type="sibTrans" cxnId="{454A92E6-258E-4B4E-933A-E910930F030D}">
      <dgm:prSet/>
      <dgm:spPr/>
      <dgm:t>
        <a:bodyPr/>
        <a:lstStyle/>
        <a:p>
          <a:endParaRPr kumimoji="1" lang="ja-JP" altLang="en-US"/>
        </a:p>
      </dgm:t>
    </dgm:pt>
    <dgm:pt modelId="{8B8A7BEE-6734-40FE-A85A-DDC435DE6E28}" type="pres">
      <dgm:prSet presAssocID="{20CDB754-CBCE-458D-9DB2-E6130CC049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356CD43-49B5-45DC-B1C6-E4D6E9208585}" type="pres">
      <dgm:prSet presAssocID="{336BDF22-AD60-4CEE-BE3A-9026249EBBD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01B6A4B-B9F1-4069-8B07-7A3471213E03}" type="pres">
      <dgm:prSet presAssocID="{51B4F6A9-2CF0-43D7-9AC0-D92CE210117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574B308-0D2E-44C4-8C8C-DE1C6CE50F0A}" type="presOf" srcId="{336BDF22-AD60-4CEE-BE3A-9026249EBBD0}" destId="{C356CD43-49B5-45DC-B1C6-E4D6E9208585}" srcOrd="0" destOrd="0" presId="urn:microsoft.com/office/officeart/2005/8/layout/arrow1"/>
    <dgm:cxn modelId="{B83A3515-51E3-4DEB-B587-FF98DC2A8D63}" type="presOf" srcId="{51B4F6A9-2CF0-43D7-9AC0-D92CE210117B}" destId="{501B6A4B-B9F1-4069-8B07-7A3471213E03}" srcOrd="0" destOrd="0" presId="urn:microsoft.com/office/officeart/2005/8/layout/arrow1"/>
    <dgm:cxn modelId="{454A92E6-258E-4B4E-933A-E910930F030D}" srcId="{20CDB754-CBCE-458D-9DB2-E6130CC04924}" destId="{51B4F6A9-2CF0-43D7-9AC0-D92CE210117B}" srcOrd="1" destOrd="0" parTransId="{0E33BA39-4158-499A-9DA1-9563A143D379}" sibTransId="{C1B97438-3389-47E1-92E8-A7675BD507F0}"/>
    <dgm:cxn modelId="{F23620A2-AF0A-4C4E-8B1A-72ED27577ACE}" type="presOf" srcId="{20CDB754-CBCE-458D-9DB2-E6130CC04924}" destId="{8B8A7BEE-6734-40FE-A85A-DDC435DE6E28}" srcOrd="0" destOrd="0" presId="urn:microsoft.com/office/officeart/2005/8/layout/arrow1"/>
    <dgm:cxn modelId="{7406CC23-E7C4-4088-9A3A-84E45F14BBBA}" srcId="{20CDB754-CBCE-458D-9DB2-E6130CC04924}" destId="{336BDF22-AD60-4CEE-BE3A-9026249EBBD0}" srcOrd="0" destOrd="0" parTransId="{EA450769-47FC-4651-A2B6-70BCBE647ACB}" sibTransId="{EEE5D6B4-A014-4667-92AE-6730C4406329}"/>
    <dgm:cxn modelId="{56150418-506B-4012-AAFD-921631CB5FC3}" type="presParOf" srcId="{8B8A7BEE-6734-40FE-A85A-DDC435DE6E28}" destId="{C356CD43-49B5-45DC-B1C6-E4D6E9208585}" srcOrd="0" destOrd="0" presId="urn:microsoft.com/office/officeart/2005/8/layout/arrow1"/>
    <dgm:cxn modelId="{33F74D2C-5C5A-4D81-81D4-5B7F25E9354E}" type="presParOf" srcId="{8B8A7BEE-6734-40FE-A85A-DDC435DE6E28}" destId="{501B6A4B-B9F1-4069-8B07-7A3471213E0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6CD43-49B5-45DC-B1C6-E4D6E9208585}">
      <dsp:nvSpPr>
        <dsp:cNvPr id="0" name=""/>
        <dsp:cNvSpPr/>
      </dsp:nvSpPr>
      <dsp:spPr>
        <a:xfrm rot="16200000">
          <a:off x="323" y="435880"/>
          <a:ext cx="3700239" cy="3700239"/>
        </a:xfrm>
        <a:prstGeom prst="up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自衛隊の限界と国際基準の落差</a:t>
          </a:r>
          <a:endParaRPr kumimoji="1" lang="ja-JP" altLang="en-US" sz="3100" kern="1200" dirty="0"/>
        </a:p>
      </dsp:txBody>
      <dsp:txXfrm rot="5400000">
        <a:off x="647865" y="1360940"/>
        <a:ext cx="3052697" cy="1850119"/>
      </dsp:txXfrm>
    </dsp:sp>
    <dsp:sp modelId="{501B6A4B-B9F1-4069-8B07-7A3471213E03}">
      <dsp:nvSpPr>
        <dsp:cNvPr id="0" name=""/>
        <dsp:cNvSpPr/>
      </dsp:nvSpPr>
      <dsp:spPr>
        <a:xfrm rot="5400000">
          <a:off x="4071837" y="435880"/>
          <a:ext cx="3700239" cy="3700239"/>
        </a:xfrm>
        <a:prstGeom prst="up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戦死者ゼロ</a:t>
          </a:r>
          <a:endParaRPr kumimoji="1" lang="en-US" altLang="ja-JP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費用面</a:t>
          </a:r>
          <a:endParaRPr kumimoji="1" lang="ja-JP" altLang="en-US" sz="3100" kern="1200" dirty="0"/>
        </a:p>
      </dsp:txBody>
      <dsp:txXfrm rot="-5400000">
        <a:off x="4071837" y="1360940"/>
        <a:ext cx="3052697" cy="185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EEF60-496E-4B26-A3CD-3B91D10E5D44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4FE53-1A71-41AD-BCFA-B873F84CF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75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4FE53-1A71-41AD-BCFA-B873F84CF25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56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4FE53-1A71-41AD-BCFA-B873F84CF25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18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4FE53-1A71-41AD-BCFA-B873F84CF25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E5F6E-7F82-4F1F-9B47-0446E7370B1B}" type="datetimeFigureOut">
              <a:rPr kumimoji="1" lang="ja-JP" altLang="en-US" smtClean="0"/>
              <a:t>2012/12/16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2A2E880-EB44-4F3C-A973-6934FAAB4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.go.jp/j/approach/anpo/index.html" TargetMode="External"/><Relationship Id="rId2" Type="http://schemas.openxmlformats.org/officeDocument/2006/relationships/hyperlink" Target="http://www.mofa.go.jp/mofaj/area/usa/sfa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inichi.jp/select/news/20121202ddm010010055000c.html" TargetMode="External"/><Relationship Id="rId2" Type="http://schemas.openxmlformats.org/officeDocument/2006/relationships/hyperlink" Target="http://www.mod.go.jp/j/approach/agenda/seisaku/kihon0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icle.okinawatimes.co.jp/article/2012-12-11_42633" TargetMode="External"/><Relationship Id="rId5" Type="http://schemas.openxmlformats.org/officeDocument/2006/relationships/hyperlink" Target="http://www.asahi.com/politics/update/1026/TKY201210250740.html" TargetMode="External"/><Relationship Id="rId4" Type="http://schemas.openxmlformats.org/officeDocument/2006/relationships/hyperlink" Target="http://www.jiji.com/jc/zc?k=201211/2012112800945&amp;g=p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60032" y="4437112"/>
            <a:ext cx="3744416" cy="864096"/>
          </a:xfrm>
        </p:spPr>
        <p:txBody>
          <a:bodyPr/>
          <a:lstStyle/>
          <a:p>
            <a:r>
              <a:rPr kumimoji="1" lang="en-US" altLang="ja-JP" dirty="0" smtClean="0"/>
              <a:t>1186601c</a:t>
            </a:r>
            <a:r>
              <a:rPr kumimoji="1" lang="ja-JP" altLang="en-US" dirty="0" smtClean="0"/>
              <a:t>　橋本彩香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日本の安全保障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86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3-2.</a:t>
            </a:r>
            <a:r>
              <a:rPr kumimoji="1" lang="ja-JP" altLang="en-US" dirty="0" smtClean="0"/>
              <a:t>米兵らの外出</a:t>
            </a:r>
            <a:r>
              <a:rPr kumimoji="1" lang="ja-JP" altLang="en-US" dirty="0" smtClean="0"/>
              <a:t>禁止など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altLang="ja-JP" dirty="0" smtClean="0"/>
          </a:p>
          <a:p>
            <a:r>
              <a:rPr lang="ja-JP" altLang="en-US" dirty="0" smtClean="0"/>
              <a:t>国内</a:t>
            </a:r>
            <a:r>
              <a:rPr lang="ja-JP" altLang="en-US" dirty="0"/>
              <a:t>の全軍人に午後１１時～翌午前５時の外出</a:t>
            </a:r>
            <a:r>
              <a:rPr lang="ja-JP" altLang="en-US" dirty="0" smtClean="0"/>
              <a:t>禁止と基地外での飲酒全面禁止を</a:t>
            </a:r>
            <a:r>
              <a:rPr lang="ja-JP" altLang="en-US" dirty="0" smtClean="0"/>
              <a:t>命令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期限は決められていない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不徹底だという沖縄民からの批判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米兵らを相手にした飲食店などの売上減→解除要請</a:t>
            </a:r>
            <a:endParaRPr lang="en-US" altLang="ja-JP" dirty="0"/>
          </a:p>
        </p:txBody>
      </p:sp>
      <p:sp>
        <p:nvSpPr>
          <p:cNvPr id="4" name="上下矢印 3"/>
          <p:cNvSpPr/>
          <p:nvPr/>
        </p:nvSpPr>
        <p:spPr>
          <a:xfrm>
            <a:off x="1907704" y="4374536"/>
            <a:ext cx="432048" cy="8828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1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4572000"/>
          </a:xfrm>
        </p:spPr>
        <p:txBody>
          <a:bodyPr/>
          <a:lstStyle/>
          <a:p>
            <a:endParaRPr lang="en-US" altLang="ja-JP" dirty="0" smtClean="0">
              <a:solidFill>
                <a:srgbClr val="FF3300"/>
              </a:solidFill>
            </a:endParaRPr>
          </a:p>
          <a:p>
            <a:r>
              <a:rPr lang="ja-JP" altLang="en-US" dirty="0" smtClean="0">
                <a:solidFill>
                  <a:srgbClr val="FF3300"/>
                </a:solidFill>
              </a:rPr>
              <a:t>日米</a:t>
            </a:r>
            <a:r>
              <a:rPr lang="ja-JP" altLang="en-US" dirty="0">
                <a:solidFill>
                  <a:srgbClr val="FF3300"/>
                </a:solidFill>
              </a:rPr>
              <a:t>地位</a:t>
            </a:r>
            <a:r>
              <a:rPr lang="ja-JP" altLang="en-US" dirty="0" smtClean="0">
                <a:solidFill>
                  <a:srgbClr val="FF3300"/>
                </a:solidFill>
              </a:rPr>
              <a:t>協定の改定</a:t>
            </a:r>
            <a:endParaRPr kumimoji="1" lang="en-US" altLang="ja-JP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dirty="0" smtClean="0"/>
              <a:t>米兵らの身柄拘束の権利を日本のみに</a:t>
            </a:r>
            <a:endParaRPr lang="en-US" altLang="ja-JP" dirty="0" smtClean="0"/>
          </a:p>
          <a:p>
            <a:pPr>
              <a:buFont typeface="Wingdings" pitchFamily="2" charset="2"/>
              <a:buChar char="Ø"/>
            </a:pPr>
            <a:endParaRPr lang="en-US" altLang="ja-JP" dirty="0" smtClean="0"/>
          </a:p>
          <a:p>
            <a:r>
              <a:rPr lang="ja-JP" altLang="en-US" dirty="0" smtClean="0">
                <a:solidFill>
                  <a:srgbClr val="FF3300"/>
                </a:solidFill>
              </a:rPr>
              <a:t>米兵らの夜間</a:t>
            </a:r>
            <a:r>
              <a:rPr lang="ja-JP" altLang="en-US" dirty="0" smtClean="0">
                <a:solidFill>
                  <a:srgbClr val="FF3300"/>
                </a:solidFill>
              </a:rPr>
              <a:t>外出令、飲酒禁止令を解除</a:t>
            </a:r>
            <a:endParaRPr lang="en-US" altLang="ja-JP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Ø"/>
            </a:pPr>
            <a:endParaRPr kumimoji="1" lang="en-US" altLang="ja-JP" dirty="0"/>
          </a:p>
          <a:p>
            <a:r>
              <a:rPr kumimoji="1" lang="ja-JP" altLang="en-US" dirty="0" smtClean="0">
                <a:solidFill>
                  <a:srgbClr val="FF3300"/>
                </a:solidFill>
              </a:rPr>
              <a:t>集団的自衛権</a:t>
            </a:r>
            <a:endParaRPr kumimoji="1" lang="en-US" altLang="ja-JP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dirty="0" smtClean="0"/>
              <a:t>米国を狙うミサイルに対する迎撃を可能にする</a:t>
            </a: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ja-JP" altLang="en-US" dirty="0" smtClean="0"/>
              <a:t>少なくとも早急に会議を再開</a:t>
            </a:r>
            <a:endParaRPr lang="en-US" altLang="ja-JP" dirty="0" smtClean="0"/>
          </a:p>
          <a:p>
            <a:pPr>
              <a:buFont typeface="Wingdings" pitchFamily="2" charset="2"/>
              <a:buChar char="Ø"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展望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sz="2800" dirty="0" smtClean="0"/>
              <a:t>アメリカ側の裁量で日本の捜査が左右されなくな</a:t>
            </a:r>
            <a:r>
              <a:rPr lang="ja-JP" altLang="en-US" sz="2800" dirty="0" smtClean="0"/>
              <a:t>る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　→公平な裁判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r>
              <a:rPr kumimoji="1" lang="ja-JP" altLang="en-US" sz="2800" dirty="0" smtClean="0"/>
              <a:t>米兵と日本人の平和的共存</a:t>
            </a:r>
            <a:endParaRPr lang="en-US" altLang="ja-JP" sz="2800" dirty="0"/>
          </a:p>
          <a:p>
            <a:pPr marL="320040" lvl="1" indent="0">
              <a:buNone/>
            </a:pPr>
            <a:r>
              <a:rPr lang="ja-JP" altLang="en-US" sz="2800" dirty="0"/>
              <a:t>公平な裁判が行われるという安心感</a:t>
            </a:r>
          </a:p>
          <a:p>
            <a:pPr marL="320040" lvl="1" indent="0">
              <a:buNone/>
            </a:pPr>
            <a:r>
              <a:rPr lang="ja-JP" altLang="en-US" sz="2800"/>
              <a:t>米兵の権利</a:t>
            </a:r>
          </a:p>
          <a:p>
            <a:pPr marL="320040" lvl="1" indent="0">
              <a:buNone/>
            </a:pPr>
            <a:r>
              <a:rPr kumimoji="1" lang="ja-JP" altLang="en-US" sz="2800" smtClean="0"/>
              <a:t>沖縄</a:t>
            </a:r>
            <a:r>
              <a:rPr kumimoji="1" lang="ja-JP" altLang="en-US" sz="2800" dirty="0" smtClean="0"/>
              <a:t>の経済を守る</a:t>
            </a:r>
            <a:endParaRPr kumimoji="1" lang="en-US" altLang="ja-JP" sz="2800" dirty="0" smtClean="0"/>
          </a:p>
          <a:p>
            <a:pPr marL="320040" lvl="1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フローチャート : 代替処理 3"/>
          <p:cNvSpPr/>
          <p:nvPr/>
        </p:nvSpPr>
        <p:spPr>
          <a:xfrm>
            <a:off x="1691680" y="2916875"/>
            <a:ext cx="5688632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集団的自衛権についての憲法解釈</a:t>
            </a:r>
          </a:p>
          <a:p>
            <a:pPr algn="ctr"/>
            <a:r>
              <a:rPr lang="ja-JP" altLang="en-US" sz="2800" dirty="0"/>
              <a:t>他国からの批判</a:t>
            </a:r>
          </a:p>
        </p:txBody>
      </p:sp>
    </p:spTree>
    <p:extLst>
      <p:ext uri="{BB962C8B-B14F-4D97-AF65-F5344CB8AC3E}">
        <p14:creationId xmlns:p14="http://schemas.microsoft.com/office/powerpoint/2010/main" val="40019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参考</a:t>
            </a:r>
            <a:r>
              <a:rPr lang="ja-JP" altLang="en-US" dirty="0" smtClean="0"/>
              <a:t>資料（１）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 smtClean="0"/>
              <a:t>赤根谷達雄、落合浩太郎編、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日本の安全保障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、有斐閣、</a:t>
            </a:r>
            <a:r>
              <a:rPr kumimoji="1" lang="en-US" altLang="ja-JP" dirty="0" smtClean="0"/>
              <a:t>2004</a:t>
            </a:r>
            <a:r>
              <a:rPr kumimoji="1" lang="ja-JP" altLang="en-US" dirty="0" smtClean="0"/>
              <a:t>年</a:t>
            </a:r>
            <a:endParaRPr kumimoji="1" lang="en-US" altLang="ja-JP" dirty="0" smtClean="0"/>
          </a:p>
          <a:p>
            <a:r>
              <a:rPr lang="ja-JP" altLang="en-US" dirty="0"/>
              <a:t>久</a:t>
            </a:r>
            <a:r>
              <a:rPr lang="ja-JP" altLang="en-US" dirty="0" smtClean="0"/>
              <a:t>江雅彦、</a:t>
            </a:r>
            <a:r>
              <a:rPr lang="en-US" altLang="ja-JP" dirty="0" smtClean="0"/>
              <a:t>『</a:t>
            </a:r>
            <a:r>
              <a:rPr lang="ja-JP" altLang="en-US" dirty="0" smtClean="0"/>
              <a:t>日本の国防ー米軍化する自衛隊・迷走する政治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、講談社、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年</a:t>
            </a:r>
            <a:endParaRPr lang="en-US" altLang="ja-JP" dirty="0" smtClean="0"/>
          </a:p>
          <a:p>
            <a:r>
              <a:rPr kumimoji="1" lang="ja-JP" altLang="en-US" dirty="0" smtClean="0"/>
              <a:t>武田</a:t>
            </a:r>
            <a:r>
              <a:rPr kumimoji="1" lang="ja-JP" altLang="en-US" dirty="0"/>
              <a:t>康</a:t>
            </a:r>
            <a:r>
              <a:rPr kumimoji="1" lang="ja-JP" altLang="en-US" dirty="0" smtClean="0"/>
              <a:t>裕、武藤功、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コストを試算！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日米同盟解体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国を守るのに、いくらかかるのか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、毎日新聞社、</a:t>
            </a:r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外務省（最終閲覧</a:t>
            </a:r>
            <a:r>
              <a:rPr kumimoji="1" lang="en-US" altLang="ja-JP" dirty="0" smtClean="0"/>
              <a:t>2012.12.15</a:t>
            </a:r>
            <a:r>
              <a:rPr kumimoji="1" lang="ja-JP" altLang="en-US" dirty="0" smtClean="0"/>
              <a:t>）</a:t>
            </a:r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www.mofa.go.jp/mofaj/area/usa/sfa/index.html</a:t>
            </a:r>
            <a:endParaRPr kumimoji="1" lang="en-US" altLang="ja-JP" dirty="0" smtClean="0"/>
          </a:p>
          <a:p>
            <a:r>
              <a:rPr lang="ja-JP" altLang="en-US" dirty="0" smtClean="0"/>
              <a:t>防衛省・</a:t>
            </a:r>
            <a:r>
              <a:rPr lang="ja-JP" altLang="en-US" dirty="0" smtClean="0"/>
              <a:t>自衛隊－日米安全保障体制（</a:t>
            </a:r>
            <a:r>
              <a:rPr lang="ja-JP" altLang="en-US" dirty="0" smtClean="0"/>
              <a:t>最終閲覧</a:t>
            </a:r>
            <a:r>
              <a:rPr lang="en-US" altLang="ja-JP" dirty="0" smtClean="0"/>
              <a:t>2012.12.14</a:t>
            </a:r>
            <a:r>
              <a:rPr lang="ja-JP" altLang="en-US" dirty="0" smtClean="0"/>
              <a:t>）</a:t>
            </a:r>
            <a:r>
              <a:rPr lang="en-US" altLang="ja-JP" dirty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www.mod.go.jp/j/approach/anpo/index.html</a:t>
            </a:r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79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参考資料（２）　</a:t>
            </a:r>
            <a:r>
              <a:rPr kumimoji="1" lang="ja-JP" altLang="en-US" sz="2400" dirty="0" smtClean="0"/>
              <a:t>（最終閲覧　</a:t>
            </a:r>
            <a:r>
              <a:rPr kumimoji="1" lang="en-US" altLang="ja-JP" sz="2400" dirty="0" smtClean="0"/>
              <a:t>2012.12.13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防衛省・自衛隊－憲法と自衛権</a:t>
            </a:r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www.mod.go.jp/j/approach/agenda/seisaku/kihon02.html</a:t>
            </a:r>
            <a:endParaRPr lang="en-US" altLang="ja-JP" dirty="0"/>
          </a:p>
          <a:p>
            <a:r>
              <a:rPr lang="ja-JP" altLang="en-US" dirty="0" smtClean="0"/>
              <a:t>毎日</a:t>
            </a:r>
            <a:r>
              <a:rPr lang="ja-JP" altLang="en-US" dirty="0" smtClean="0"/>
              <a:t>ｊｐ</a:t>
            </a:r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mainichi.jp/select/news/20121202ddm010010055000c.html</a:t>
            </a:r>
            <a:endParaRPr lang="en-US" altLang="ja-JP" dirty="0" smtClean="0"/>
          </a:p>
          <a:p>
            <a:r>
              <a:rPr lang="ja-JP" altLang="en-US" dirty="0" smtClean="0"/>
              <a:t>時事ドットコム</a:t>
            </a:r>
            <a:r>
              <a:rPr lang="en-US" altLang="ja-JP" dirty="0">
                <a:hlinkClick r:id="rId4"/>
              </a:rPr>
              <a:t>http://</a:t>
            </a:r>
            <a:r>
              <a:rPr lang="en-US" altLang="ja-JP" dirty="0" smtClean="0">
                <a:hlinkClick r:id="rId4"/>
              </a:rPr>
              <a:t>www.jiji.com/jc/zc?k=201211/2012112800945&amp;g=pol</a:t>
            </a:r>
            <a:endParaRPr lang="en-US" altLang="ja-JP" dirty="0" smtClean="0"/>
          </a:p>
          <a:p>
            <a:r>
              <a:rPr lang="ja-JP" altLang="en-US" dirty="0" smtClean="0"/>
              <a:t>朝日新聞</a:t>
            </a:r>
            <a:r>
              <a:rPr lang="en-US" altLang="ja-JP" dirty="0">
                <a:hlinkClick r:id="rId5"/>
              </a:rPr>
              <a:t>http://</a:t>
            </a:r>
            <a:r>
              <a:rPr lang="en-US" altLang="ja-JP" dirty="0" smtClean="0">
                <a:hlinkClick r:id="rId5"/>
              </a:rPr>
              <a:t>www.asahi.com/politics/update/1026/TKY201210250740.html</a:t>
            </a:r>
            <a:endParaRPr lang="en-US" altLang="ja-JP" dirty="0" smtClean="0"/>
          </a:p>
          <a:p>
            <a:r>
              <a:rPr lang="ja-JP" altLang="en-US" dirty="0" smtClean="0"/>
              <a:t>沖縄タイムス</a:t>
            </a:r>
            <a:r>
              <a:rPr lang="en-US" altLang="ja-JP" dirty="0">
                <a:hlinkClick r:id="rId6"/>
              </a:rPr>
              <a:t>http://</a:t>
            </a:r>
            <a:r>
              <a:rPr lang="en-US" altLang="ja-JP" dirty="0" smtClean="0">
                <a:hlinkClick r:id="rId6"/>
              </a:rPr>
              <a:t>article.okinawatimes.co.jp/article/2012-12-11_42633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027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安全保障の手段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1216854"/>
              </p:ext>
            </p:extLst>
          </p:nvPr>
        </p:nvGraphicFramePr>
        <p:xfrm>
          <a:off x="755576" y="1844824"/>
          <a:ext cx="7787208" cy="313944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850906"/>
                <a:gridCol w="3030098"/>
                <a:gridCol w="3906204"/>
              </a:tblGrid>
              <a:tr h="353237">
                <a:tc>
                  <a:txBody>
                    <a:bodyPr/>
                    <a:lstStyle/>
                    <a:p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 smtClean="0"/>
                        <a:t>メリット</a:t>
                      </a:r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 smtClean="0"/>
                        <a:t>デメリット</a:t>
                      </a:r>
                      <a:endParaRPr kumimoji="1" lang="ja-JP" altLang="en-US" sz="2600" dirty="0"/>
                    </a:p>
                  </a:txBody>
                  <a:tcPr/>
                </a:tc>
              </a:tr>
              <a:tr h="6096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 smtClean="0"/>
                        <a:t>自衛</a:t>
                      </a:r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1" lang="ja-JP" altLang="en-US" sz="2600" dirty="0" smtClean="0"/>
                        <a:t>信頼性と確実性</a:t>
                      </a:r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1" lang="ja-JP" altLang="en-US" sz="2600" dirty="0" smtClean="0"/>
                        <a:t>コスト</a:t>
                      </a:r>
                      <a:endParaRPr kumimoji="1" lang="en-US" altLang="ja-JP" sz="2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1" lang="ja-JP" altLang="en-US" sz="2600" dirty="0" smtClean="0"/>
                        <a:t>憲法上・国内政治上の制約</a:t>
                      </a:r>
                      <a:endParaRPr kumimoji="1" lang="ja-JP" altLang="en-US" sz="2600" dirty="0"/>
                    </a:p>
                  </a:txBody>
                  <a:tcPr/>
                </a:tc>
              </a:tr>
              <a:tr h="3532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 smtClean="0"/>
                        <a:t>同盟</a:t>
                      </a:r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1" lang="ja-JP" altLang="en-US" sz="2600" dirty="0" smtClean="0"/>
                        <a:t>費用対効果</a:t>
                      </a:r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1" lang="ja-JP" altLang="en-US" sz="2600" dirty="0" smtClean="0"/>
                        <a:t>（危急</a:t>
                      </a:r>
                      <a:r>
                        <a:rPr kumimoji="1" lang="ja-JP" altLang="en-US" sz="2600" dirty="0" smtClean="0"/>
                        <a:t>の際の）信頼性</a:t>
                      </a:r>
                      <a:endParaRPr kumimoji="1" lang="ja-JP" altLang="en-US" sz="2600" dirty="0"/>
                    </a:p>
                  </a:txBody>
                  <a:tcPr/>
                </a:tc>
              </a:tr>
              <a:tr h="8709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 smtClean="0"/>
                        <a:t>国連</a:t>
                      </a:r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1" lang="ja-JP" altLang="en-US" sz="2600" dirty="0" smtClean="0"/>
                        <a:t>正当性</a:t>
                      </a:r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1" lang="ja-JP" altLang="en-US" sz="2600" dirty="0" smtClean="0"/>
                        <a:t>信頼性</a:t>
                      </a:r>
                      <a:r>
                        <a:rPr kumimoji="1" lang="en-US" altLang="ja-JP" sz="2600" dirty="0" smtClean="0"/>
                        <a:t>,</a:t>
                      </a:r>
                      <a:r>
                        <a:rPr kumimoji="1" lang="ja-JP" altLang="en-US" sz="2600" dirty="0" smtClean="0"/>
                        <a:t>確実性（即決性）</a:t>
                      </a:r>
                      <a:endParaRPr kumimoji="1" lang="en-US" altLang="ja-JP" sz="2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1" lang="ja-JP" altLang="en-US" sz="2600" dirty="0" smtClean="0"/>
                        <a:t>同盟のジレンマ</a:t>
                      </a:r>
                      <a:endParaRPr kumimoji="1" lang="ja-JP" alt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四角形吹き出し 2"/>
          <p:cNvSpPr/>
          <p:nvPr/>
        </p:nvSpPr>
        <p:spPr>
          <a:xfrm>
            <a:off x="5920995" y="1988840"/>
            <a:ext cx="2448272" cy="1512168"/>
          </a:xfrm>
          <a:prstGeom prst="wedgeRectCallout">
            <a:avLst>
              <a:gd name="adj1" fmla="val -2116"/>
              <a:gd name="adj2" fmla="val 74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見捨てられる危険</a:t>
            </a:r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r>
              <a:rPr lang="ja-JP" altLang="en-US" dirty="0" smtClean="0"/>
              <a:t>巻き込まれる危険</a:t>
            </a:r>
            <a:endParaRPr lang="en-US" altLang="ja-JP" dirty="0" smtClean="0"/>
          </a:p>
          <a:p>
            <a:pPr algn="ctr"/>
            <a:r>
              <a:rPr kumimoji="1" lang="ja-JP" altLang="en-US" b="1" dirty="0" smtClean="0"/>
              <a:t>↓</a:t>
            </a:r>
            <a:endParaRPr kumimoji="1" lang="en-US" altLang="ja-JP" b="1" dirty="0" smtClean="0"/>
          </a:p>
          <a:p>
            <a:pPr algn="ctr"/>
            <a:r>
              <a:rPr lang="ja-JP" altLang="en-US" b="1" u="sng" dirty="0" smtClean="0"/>
              <a:t>同盟のジレンマ</a:t>
            </a:r>
            <a:endParaRPr kumimoji="1" lang="ja-JP" altLang="en-US" b="1" u="sng" dirty="0"/>
          </a:p>
        </p:txBody>
      </p:sp>
      <p:sp>
        <p:nvSpPr>
          <p:cNvPr id="5" name="上下矢印 4"/>
          <p:cNvSpPr/>
          <p:nvPr/>
        </p:nvSpPr>
        <p:spPr>
          <a:xfrm>
            <a:off x="7072706" y="2301776"/>
            <a:ext cx="144850" cy="32403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99592" y="1340768"/>
            <a:ext cx="77724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/>
              <a:t>現状</a:t>
            </a:r>
            <a:endParaRPr kumimoji="1" lang="en-US" altLang="ja-JP" sz="2800" dirty="0" smtClean="0"/>
          </a:p>
          <a:p>
            <a:pPr marL="788670" lvl="1" indent="-514350">
              <a:buFont typeface="+mj-lt"/>
              <a:buAutoNum type="arabicPeriod"/>
            </a:pPr>
            <a:r>
              <a:rPr kumimoji="1" lang="ja-JP" altLang="en-US" sz="2800" dirty="0" smtClean="0"/>
              <a:t>日米安保体制の意義</a:t>
            </a:r>
            <a:endParaRPr kumimoji="1" lang="en-US" altLang="ja-JP" sz="2800" dirty="0" smtClean="0"/>
          </a:p>
          <a:p>
            <a:pPr marL="788670" lvl="1" indent="-514350">
              <a:buFont typeface="+mj-lt"/>
              <a:buAutoNum type="arabicPeriod"/>
            </a:pPr>
            <a:r>
              <a:rPr kumimoji="1" lang="ja-JP" altLang="en-US" sz="2800" dirty="0" smtClean="0"/>
              <a:t>集団的自衛権</a:t>
            </a:r>
            <a:endParaRPr kumimoji="1" lang="en-US" altLang="ja-JP" sz="2800" dirty="0" smtClean="0"/>
          </a:p>
          <a:p>
            <a:pPr marL="788670" lvl="1" indent="-514350">
              <a:buFont typeface="+mj-lt"/>
              <a:buAutoNum type="arabicPeriod"/>
            </a:pPr>
            <a:r>
              <a:rPr lang="ja-JP" altLang="en-US" sz="2800" dirty="0" smtClean="0"/>
              <a:t>日米</a:t>
            </a:r>
            <a:r>
              <a:rPr lang="ja-JP" altLang="en-US" sz="2800" dirty="0"/>
              <a:t>地位</a:t>
            </a:r>
            <a:r>
              <a:rPr lang="ja-JP" altLang="en-US" sz="2800" dirty="0" smtClean="0"/>
              <a:t>協定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政策提言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/>
              <a:t>展望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88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日米安全保障体制の意義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755576" y="2132856"/>
            <a:ext cx="6537920" cy="367240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わが国</a:t>
            </a:r>
            <a:r>
              <a:rPr lang="ja-JP" altLang="en-US" dirty="0"/>
              <a:t>の安全の</a:t>
            </a:r>
            <a:r>
              <a:rPr lang="ja-JP" altLang="en-US" dirty="0" smtClean="0"/>
              <a:t>確保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→抑止力</a:t>
            </a:r>
            <a:r>
              <a:rPr lang="en-US" altLang="ja-JP" dirty="0" smtClean="0"/>
              <a:t>		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わが国</a:t>
            </a:r>
            <a:r>
              <a:rPr lang="ja-JP" altLang="en-US" dirty="0"/>
              <a:t>周辺地域の平和と安定の</a:t>
            </a:r>
            <a:r>
              <a:rPr lang="ja-JP" altLang="en-US" dirty="0" smtClean="0"/>
              <a:t>確保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より安定した安全保障環境の構築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60232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防衛省</a:t>
            </a:r>
            <a:r>
              <a:rPr lang="en-US" altLang="ja-JP" dirty="0" smtClean="0"/>
              <a:t>HP</a:t>
            </a:r>
            <a:r>
              <a:rPr lang="ja-JP" altLang="en-US" dirty="0" smtClean="0"/>
              <a:t>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40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2-1.</a:t>
            </a:r>
            <a:r>
              <a:rPr kumimoji="1" lang="ja-JP" altLang="en-US" dirty="0" smtClean="0"/>
              <a:t>ミサイル防衛（</a:t>
            </a:r>
            <a:r>
              <a:rPr kumimoji="1" lang="en-US" altLang="ja-JP" dirty="0" smtClean="0"/>
              <a:t>MD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敵国からのミサイル攻撃を着弾前に撃ち落とすもの</a:t>
            </a:r>
            <a:endParaRPr kumimoji="1" lang="en-US" altLang="ja-JP" dirty="0" smtClean="0"/>
          </a:p>
          <a:p>
            <a:r>
              <a:rPr lang="ja-JP" altLang="en-US" dirty="0"/>
              <a:t>米</a:t>
            </a:r>
            <a:r>
              <a:rPr lang="ja-JP" altLang="en-US" dirty="0" smtClean="0"/>
              <a:t>国防省：命中率は</a:t>
            </a:r>
            <a:r>
              <a:rPr lang="en-US" altLang="ja-JP" dirty="0" smtClean="0"/>
              <a:t>84</a:t>
            </a:r>
            <a:r>
              <a:rPr lang="ja-JP" altLang="en-US" dirty="0" smtClean="0"/>
              <a:t>％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技術・費用のほとんどがアメリカ</a:t>
            </a:r>
            <a:r>
              <a:rPr lang="ja-JP" altLang="en-US" dirty="0"/>
              <a:t>から</a:t>
            </a:r>
            <a:r>
              <a:rPr lang="ja-JP" altLang="en-US" dirty="0" smtClean="0"/>
              <a:t>の提供</a:t>
            </a:r>
            <a:endParaRPr lang="en-US" altLang="ja-JP" dirty="0" smtClean="0"/>
          </a:p>
          <a:p>
            <a:r>
              <a:rPr lang="ja-JP" altLang="en-US" dirty="0" smtClean="0"/>
              <a:t>迎撃対象は日本に向かってくる弾道ミサイルのみ</a:t>
            </a:r>
            <a:endParaRPr lang="en-US" altLang="ja-JP" dirty="0"/>
          </a:p>
          <a:p>
            <a:r>
              <a:rPr lang="ja-JP" altLang="en-US" dirty="0" smtClean="0"/>
              <a:t>アメリカ世論の反発</a:t>
            </a:r>
            <a:endParaRPr lang="en-US" altLang="ja-JP" dirty="0" smtClean="0"/>
          </a:p>
          <a:p>
            <a:r>
              <a:rPr lang="ja-JP" altLang="en-US" dirty="0"/>
              <a:t>集団的</a:t>
            </a:r>
            <a:r>
              <a:rPr lang="ja-JP" altLang="en-US" dirty="0" smtClean="0"/>
              <a:t>自衛権の問題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655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2-2.</a:t>
            </a:r>
            <a:r>
              <a:rPr kumimoji="1" lang="ja-JP" altLang="en-US" dirty="0" smtClean="0"/>
              <a:t>集団的自衛権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  <a:p>
            <a:r>
              <a:rPr lang="ja-JP" altLang="en-US" dirty="0" smtClean="0"/>
              <a:t>自国</a:t>
            </a:r>
            <a:r>
              <a:rPr lang="ja-JP" altLang="en-US" dirty="0"/>
              <a:t>と密接な関係にある外国に対する武力攻撃を、自国が直接攻撃されていないにもかかわらず、実力をもって阻止する</a:t>
            </a:r>
            <a:r>
              <a:rPr lang="ja-JP" altLang="en-US" dirty="0" smtClean="0"/>
              <a:t>権利</a:t>
            </a:r>
            <a:endParaRPr lang="en-US" altLang="ja-JP" dirty="0" smtClean="0"/>
          </a:p>
          <a:p>
            <a:pPr marL="0" indent="0" algn="r">
              <a:buNone/>
            </a:pPr>
            <a:r>
              <a:rPr lang="ja-JP" altLang="en-US" sz="2000" dirty="0" smtClean="0"/>
              <a:t>（防衛省</a:t>
            </a:r>
            <a:r>
              <a:rPr lang="en-US" altLang="ja-JP" sz="2000" dirty="0" smtClean="0"/>
              <a:t>HP</a:t>
            </a:r>
            <a:r>
              <a:rPr lang="ja-JP" altLang="en-US" sz="2000" dirty="0" smtClean="0"/>
              <a:t>より）</a:t>
            </a:r>
            <a:endParaRPr lang="en-US" altLang="ja-JP" sz="2000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国際法上、主権国家はこの権利を有する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憲法九条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制約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2-2.</a:t>
            </a:r>
            <a:r>
              <a:rPr kumimoji="1" lang="ja-JP" altLang="en-US" dirty="0" smtClean="0"/>
              <a:t>集団的自衛権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r>
              <a:rPr kumimoji="1" lang="ja-JP" altLang="en-US" u="sng" dirty="0" smtClean="0"/>
              <a:t>安倍内閣の有識者会議</a:t>
            </a:r>
            <a:endParaRPr kumimoji="1" lang="en-US" altLang="ja-JP" u="sng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米国を狙う弾道ミサイルに対する迎撃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公海上</a:t>
            </a:r>
            <a:r>
              <a:rPr kumimoji="1" lang="ja-JP" altLang="en-US" dirty="0" smtClean="0"/>
              <a:t>で自衛隊艦船と並走する米国の艦船が攻撃された場合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PKO</a:t>
            </a:r>
            <a:r>
              <a:rPr lang="ja-JP" altLang="en-US" dirty="0"/>
              <a:t>など</a:t>
            </a:r>
            <a:r>
              <a:rPr lang="ja-JP" altLang="en-US" dirty="0" smtClean="0"/>
              <a:t>でともに活動する他国軍が攻撃された場合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共通の目的で活動する多国籍軍への後方支援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dirty="0" smtClean="0">
                <a:solidFill>
                  <a:srgbClr val="FF3300"/>
                </a:solidFill>
              </a:rPr>
              <a:t>→福田政権以後、休眠状態</a:t>
            </a:r>
            <a:endParaRPr kumimoji="1" lang="ja-JP" alt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2-2.</a:t>
            </a:r>
            <a:r>
              <a:rPr kumimoji="1" lang="ja-JP" altLang="en-US" dirty="0" smtClean="0"/>
              <a:t>集団的自衛権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2460080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6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3-1.</a:t>
            </a:r>
            <a:r>
              <a:rPr kumimoji="1" lang="ja-JP" altLang="en-US" dirty="0" smtClean="0"/>
              <a:t>日米</a:t>
            </a:r>
            <a:r>
              <a:rPr lang="ja-JP" altLang="en-US" dirty="0" smtClean="0"/>
              <a:t>地位</a:t>
            </a:r>
            <a:r>
              <a:rPr lang="ja-JP" altLang="en-US" dirty="0"/>
              <a:t>協定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  <a:p>
            <a:r>
              <a:rPr lang="ja-JP" altLang="en-US" b="1" u="sng" dirty="0" smtClean="0"/>
              <a:t>優先的裁判権（第一次裁判権）</a:t>
            </a:r>
            <a:endParaRPr lang="en-US" altLang="ja-JP" b="1" u="sng" dirty="0" smtClean="0"/>
          </a:p>
          <a:p>
            <a:endParaRPr lang="en-US" altLang="ja-JP" u="sng" dirty="0" smtClean="0"/>
          </a:p>
          <a:p>
            <a:pPr>
              <a:buFont typeface="Wingdings" pitchFamily="2" charset="2"/>
              <a:buChar char="Ø"/>
            </a:pPr>
            <a:r>
              <a:rPr lang="ja-JP" altLang="en-US" dirty="0" smtClean="0"/>
              <a:t>米兵</a:t>
            </a:r>
            <a:r>
              <a:rPr lang="ja-JP" altLang="en-US" dirty="0"/>
              <a:t>らの公務中の犯罪は米側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pPr>
              <a:buFont typeface="Wingdings" pitchFamily="2" charset="2"/>
              <a:buChar char="Ø"/>
            </a:pPr>
            <a:r>
              <a:rPr lang="ja-JP" altLang="en-US" dirty="0" smtClean="0"/>
              <a:t>公務外</a:t>
            </a:r>
            <a:r>
              <a:rPr lang="ja-JP" altLang="en-US" dirty="0"/>
              <a:t>の犯罪は日本側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pPr>
              <a:buFont typeface="Wingdings" pitchFamily="2" charset="2"/>
              <a:buChar char="Ø"/>
            </a:pP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ja-JP" altLang="en-US" dirty="0" smtClean="0"/>
              <a:t>公務外</a:t>
            </a:r>
            <a:r>
              <a:rPr lang="ja-JP" altLang="en-US" dirty="0"/>
              <a:t>でも容疑者の身柄が米側に</a:t>
            </a:r>
            <a:r>
              <a:rPr lang="ja-JP" altLang="en-US" dirty="0" smtClean="0"/>
              <a:t>あれば</a:t>
            </a:r>
            <a:r>
              <a:rPr lang="ja-JP" altLang="en-US" dirty="0"/>
              <a:t>、</a:t>
            </a:r>
            <a:r>
              <a:rPr lang="ja-JP" altLang="en-US" dirty="0" smtClean="0"/>
              <a:t>起訴</a:t>
            </a:r>
            <a:r>
              <a:rPr lang="ja-JP" altLang="en-US" dirty="0"/>
              <a:t>時まで米側の身柄拘束を認めて</a:t>
            </a:r>
            <a:r>
              <a:rPr lang="ja-JP" altLang="en-US" dirty="0" smtClean="0"/>
              <a:t>いる</a:t>
            </a:r>
            <a:endParaRPr lang="en-US" altLang="ja-JP" dirty="0" smtClean="0"/>
          </a:p>
          <a:p>
            <a:pPr marL="320040" lvl="1" indent="0">
              <a:buNone/>
            </a:pPr>
            <a:r>
              <a:rPr lang="ja-JP" altLang="en-US" b="1" dirty="0" smtClean="0">
                <a:solidFill>
                  <a:srgbClr val="FF3300"/>
                </a:solidFill>
              </a:rPr>
              <a:t>→米側が先に身柄を押さえれば日本側が逮捕できない</a:t>
            </a:r>
            <a:endParaRPr lang="en-US" altLang="ja-JP" b="1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500063"/>
            <a:ext cx="649287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652120" y="633004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毎日新聞　平成</a:t>
            </a:r>
            <a:r>
              <a:rPr kumimoji="1" lang="en-US" altLang="ja-JP" sz="1400" dirty="0" smtClean="0"/>
              <a:t>24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12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2</a:t>
            </a:r>
            <a:r>
              <a:rPr kumimoji="1" lang="ja-JP" altLang="en-US" sz="1400" dirty="0" smtClean="0"/>
              <a:t>日　東京朝刊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53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586</Words>
  <Application>Microsoft Office PowerPoint</Application>
  <PresentationFormat>画面に合わせる (4:3)</PresentationFormat>
  <Paragraphs>128</Paragraphs>
  <Slides>14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ジャパネスク</vt:lpstr>
      <vt:lpstr>日本の安全保障</vt:lpstr>
      <vt:lpstr>安全保障の手段</vt:lpstr>
      <vt:lpstr>目次</vt:lpstr>
      <vt:lpstr>1.日米安全保障体制の意義</vt:lpstr>
      <vt:lpstr>2-1.ミサイル防衛（MD）</vt:lpstr>
      <vt:lpstr>2-2.集団的自衛権</vt:lpstr>
      <vt:lpstr>2-2.集団的自衛権</vt:lpstr>
      <vt:lpstr>2-2.集団的自衛権</vt:lpstr>
      <vt:lpstr>3-1.日米地位協定</vt:lpstr>
      <vt:lpstr>3-2.米兵らの外出禁止など</vt:lpstr>
      <vt:lpstr>提言</vt:lpstr>
      <vt:lpstr>展望</vt:lpstr>
      <vt:lpstr>参考資料（１）</vt:lpstr>
      <vt:lpstr>参考資料（２）　（最終閲覧　2012.12.13）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日本の安全保障</dc:title>
  <dc:creator>sayaka</dc:creator>
  <cp:lastModifiedBy>sayaka</cp:lastModifiedBy>
  <cp:revision>73</cp:revision>
  <dcterms:created xsi:type="dcterms:W3CDTF">2012-12-12T12:17:58Z</dcterms:created>
  <dcterms:modified xsi:type="dcterms:W3CDTF">2012-12-16T15:14:56Z</dcterms:modified>
</cp:coreProperties>
</file>