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61" r:id="rId4"/>
    <p:sldId id="258" r:id="rId5"/>
    <p:sldId id="259" r:id="rId6"/>
    <p:sldId id="266" r:id="rId7"/>
    <p:sldId id="267" r:id="rId8"/>
    <p:sldId id="260" r:id="rId9"/>
    <p:sldId id="262" r:id="rId10"/>
    <p:sldId id="263" r:id="rId11"/>
    <p:sldId id="264" r:id="rId12"/>
    <p:sldId id="265"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9245" autoAdjust="0"/>
  </p:normalViewPr>
  <p:slideViewPr>
    <p:cSldViewPr>
      <p:cViewPr varScale="1">
        <p:scale>
          <a:sx n="49" d="100"/>
          <a:sy n="49" d="100"/>
        </p:scale>
        <p:origin x="-189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E4EB9-472E-4E7C-AC52-FDDD67D10549}" type="datetimeFigureOut">
              <a:rPr kumimoji="1" lang="ja-JP" altLang="en-US" smtClean="0"/>
              <a:t>2012/11/12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46BBD-6F48-465B-883B-72ED98BA3E0E}" type="slidenum">
              <a:rPr kumimoji="1" lang="ja-JP" altLang="en-US" smtClean="0"/>
              <a:t>‹#›</a:t>
            </a:fld>
            <a:endParaRPr kumimoji="1" lang="ja-JP" altLang="en-US"/>
          </a:p>
        </p:txBody>
      </p:sp>
    </p:spTree>
    <p:extLst>
      <p:ext uri="{BB962C8B-B14F-4D97-AF65-F5344CB8AC3E}">
        <p14:creationId xmlns:p14="http://schemas.microsoft.com/office/powerpoint/2010/main" val="1179281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原発。放射能</a:t>
            </a:r>
            <a:r>
              <a:rPr lang="en-US" altLang="ja-JP" dirty="0" smtClean="0"/>
              <a:t>MAP</a:t>
            </a:r>
            <a:r>
              <a:rPr lang="ja-JP" altLang="en-US" dirty="0" smtClean="0"/>
              <a:t>の違い</a:t>
            </a:r>
            <a:endParaRPr lang="en-US" altLang="ja-JP" dirty="0" smtClean="0"/>
          </a:p>
          <a:p>
            <a:endParaRPr lang="en-US" altLang="ja-JP" dirty="0" smtClean="0"/>
          </a:p>
          <a:p>
            <a:r>
              <a:rPr lang="ja-JP" altLang="en-US" dirty="0" smtClean="0"/>
              <a:t>原発デモ。　福島第一原発事故以降、ドイツでは</a:t>
            </a:r>
            <a:r>
              <a:rPr lang="en-US" altLang="ja-JP" dirty="0" smtClean="0"/>
              <a:t>25</a:t>
            </a:r>
            <a:r>
              <a:rPr lang="ja-JP" altLang="en-US" dirty="0" smtClean="0"/>
              <a:t>万人規模のデモが行われるなど、世界各地で大規模な抗議活動が行われていたが、当の日本では数万人規模の反原発デモは数少なかった。官邸前のデモも市民グループ「首都圏反原発連合」の呼びかけで毎週金曜日に行われていたが、</a:t>
            </a:r>
            <a:r>
              <a:rPr lang="en-US" altLang="ja-JP" dirty="0" smtClean="0"/>
              <a:t>4</a:t>
            </a:r>
            <a:r>
              <a:rPr lang="ja-JP" altLang="en-US" dirty="0" smtClean="0"/>
              <a:t>月時点の参加者は数百人程度だった。</a:t>
            </a:r>
            <a:br>
              <a:rPr lang="ja-JP" altLang="en-US" dirty="0" smtClean="0"/>
            </a:br>
            <a:r>
              <a:rPr lang="ja-JP" altLang="en-US" dirty="0" smtClean="0"/>
              <a:t>　</a:t>
            </a:r>
            <a:br>
              <a:rPr lang="ja-JP" altLang="en-US" dirty="0" smtClean="0"/>
            </a:br>
            <a:r>
              <a:rPr lang="ja-JP" altLang="en-US" dirty="0" smtClean="0"/>
              <a:t>　しかし、</a:t>
            </a:r>
            <a:r>
              <a:rPr lang="en-US" altLang="ja-JP" dirty="0" smtClean="0"/>
              <a:t>6</a:t>
            </a:r>
            <a:r>
              <a:rPr lang="ja-JP" altLang="en-US" dirty="0" smtClean="0"/>
              <a:t>月</a:t>
            </a:r>
            <a:r>
              <a:rPr lang="en-US" altLang="ja-JP" dirty="0" smtClean="0"/>
              <a:t>16</a:t>
            </a:r>
            <a:r>
              <a:rPr lang="ja-JP" altLang="en-US" dirty="0" smtClean="0"/>
              <a:t>日に野田政権が大飯原発の再稼働を正式決定すると参加者が急増。前回の</a:t>
            </a:r>
            <a:r>
              <a:rPr lang="en-US" altLang="ja-JP" dirty="0" smtClean="0"/>
              <a:t>6</a:t>
            </a:r>
            <a:r>
              <a:rPr lang="ja-JP" altLang="en-US" dirty="0" smtClean="0"/>
              <a:t>月</a:t>
            </a:r>
            <a:r>
              <a:rPr lang="en-US" altLang="ja-JP" dirty="0" smtClean="0"/>
              <a:t>22</a:t>
            </a:r>
            <a:r>
              <a:rPr lang="ja-JP" altLang="en-US" dirty="0" smtClean="0"/>
              <a:t>日には主催者発表で</a:t>
            </a:r>
            <a:r>
              <a:rPr lang="en-US" altLang="ja-JP" dirty="0" smtClean="0"/>
              <a:t>4</a:t>
            </a:r>
            <a:r>
              <a:rPr lang="ja-JP" altLang="en-US" dirty="0" smtClean="0"/>
              <a:t>万</a:t>
            </a:r>
            <a:r>
              <a:rPr lang="en-US" altLang="ja-JP" dirty="0" smtClean="0"/>
              <a:t>5000</a:t>
            </a:r>
            <a:r>
              <a:rPr lang="ja-JP" altLang="en-US" dirty="0" smtClean="0"/>
              <a:t>人（警察発表</a:t>
            </a:r>
            <a:r>
              <a:rPr lang="en-US" altLang="ja-JP" dirty="0" smtClean="0"/>
              <a:t>1</a:t>
            </a:r>
            <a:r>
              <a:rPr lang="ja-JP" altLang="en-US" dirty="0" smtClean="0"/>
              <a:t>万</a:t>
            </a:r>
            <a:r>
              <a:rPr lang="en-US" altLang="ja-JP" dirty="0" smtClean="0"/>
              <a:t>1000</a:t>
            </a:r>
            <a:r>
              <a:rPr lang="ja-JP" altLang="en-US" dirty="0" smtClean="0"/>
              <a:t>人）と膨れあがり、再稼働を目前に控えた今回はさらに</a:t>
            </a:r>
            <a:r>
              <a:rPr lang="en-US" altLang="ja-JP" dirty="0" smtClean="0"/>
              <a:t>3</a:t>
            </a:r>
            <a:r>
              <a:rPr lang="ja-JP" altLang="en-US" dirty="0" smtClean="0"/>
              <a:t>倍以上に拡大した。</a:t>
            </a:r>
            <a:br>
              <a:rPr lang="ja-JP" altLang="en-US" dirty="0" smtClean="0"/>
            </a:br>
            <a:endParaRPr lang="en-US" altLang="ja-JP" dirty="0" smtClean="0"/>
          </a:p>
          <a:p>
            <a:r>
              <a:rPr kumimoji="1" lang="ja-JP" altLang="en-US" dirty="0" smtClean="0"/>
              <a:t>シリア。</a:t>
            </a:r>
            <a:r>
              <a:rPr lang="ja-JP" altLang="en-US" dirty="0" smtClean="0"/>
              <a:t>ロイター通信によると、トルコのダウトオール外相は７日、北大西洋条約機構（ＮＡＴＯ）がシリア国境に近いトルコ領にパトリオット・ミサイルの配備を準備していると述べた。</a:t>
            </a:r>
          </a:p>
          <a:p>
            <a:r>
              <a:rPr lang="ja-JP" altLang="en-US" dirty="0" smtClean="0"/>
              <a:t>　トルコには、内戦状態にあるシリアのアサド政権の部隊が発射した砲弾がたびたび着弾し、死者も出ている。トルコはシリア国境付近に自国のミサイルを既に配備しているが、新たなＮＡＴＯのミサイル配備には、シリアに一層の圧力をかける狙いがあるとみられる。</a:t>
            </a:r>
          </a:p>
          <a:p>
            <a:r>
              <a:rPr lang="ja-JP" altLang="en-US" dirty="0" smtClean="0"/>
              <a:t>　また、シリアの反体制派は、アサド政権による空爆を止めるため、ＮＡＴＯなどによる飛行禁止空域の設定を強く求めており、将来の同空域設定に向けた布石との見方も出そうだ。</a:t>
            </a:r>
          </a:p>
        </p:txBody>
      </p:sp>
      <p:sp>
        <p:nvSpPr>
          <p:cNvPr id="4" name="スライド番号プレースホルダー 3"/>
          <p:cNvSpPr>
            <a:spLocks noGrp="1"/>
          </p:cNvSpPr>
          <p:nvPr>
            <p:ph type="sldNum" sz="quarter" idx="10"/>
          </p:nvPr>
        </p:nvSpPr>
        <p:spPr/>
        <p:txBody>
          <a:bodyPr/>
          <a:lstStyle/>
          <a:p>
            <a:fld id="{AFB46BBD-6F48-465B-883B-72ED98BA3E0E}" type="slidenum">
              <a:rPr kumimoji="1" lang="ja-JP" altLang="en-US" smtClean="0"/>
              <a:t>4</a:t>
            </a:fld>
            <a:endParaRPr kumimoji="1" lang="ja-JP" altLang="en-US"/>
          </a:p>
        </p:txBody>
      </p:sp>
    </p:spTree>
    <p:extLst>
      <p:ext uri="{BB962C8B-B14F-4D97-AF65-F5344CB8AC3E}">
        <p14:creationId xmlns:p14="http://schemas.microsoft.com/office/powerpoint/2010/main" val="132109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B46BBD-6F48-465B-883B-72ED98BA3E0E}" type="slidenum">
              <a:rPr kumimoji="1" lang="ja-JP" altLang="en-US" smtClean="0"/>
              <a:t>5</a:t>
            </a:fld>
            <a:endParaRPr kumimoji="1" lang="ja-JP" altLang="en-US"/>
          </a:p>
        </p:txBody>
      </p:sp>
    </p:spTree>
    <p:extLst>
      <p:ext uri="{BB962C8B-B14F-4D97-AF65-F5344CB8AC3E}">
        <p14:creationId xmlns:p14="http://schemas.microsoft.com/office/powerpoint/2010/main" val="11998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欧米の広告会社は広告主の代理</a:t>
            </a:r>
            <a:endParaRPr kumimoji="1" lang="en-US" altLang="ja-JP" dirty="0" smtClean="0"/>
          </a:p>
          <a:p>
            <a:r>
              <a:rPr kumimoji="1" lang="ja-JP" altLang="en-US" dirty="0" smtClean="0"/>
              <a:t>日本の広告会社は新聞社・雑誌社の代理　「利益相反」の概念がない</a:t>
            </a:r>
            <a:endParaRPr kumimoji="1" lang="en-US" altLang="ja-JP" dirty="0" smtClean="0"/>
          </a:p>
          <a:p>
            <a:r>
              <a:rPr kumimoji="1" lang="ja-JP" altLang="en-US" dirty="0" smtClean="0"/>
              <a:t>メディアの広告ノウハウが筒抜け</a:t>
            </a:r>
            <a:endParaRPr kumimoji="1" lang="en-US" altLang="ja-JP" dirty="0" smtClean="0"/>
          </a:p>
          <a:p>
            <a:r>
              <a:rPr kumimoji="1" lang="ja-JP" altLang="en-US" dirty="0" smtClean="0"/>
              <a:t>問題</a:t>
            </a:r>
            <a:endParaRPr kumimoji="1" lang="en-US" altLang="ja-JP" dirty="0" smtClean="0"/>
          </a:p>
          <a:p>
            <a:r>
              <a:rPr kumimoji="1" lang="ja-JP" altLang="en-US" dirty="0" smtClean="0"/>
              <a:t>①広告代理店もメディアも広告料を下げたくないので、値下げ競争が生まれない</a:t>
            </a:r>
            <a:endParaRPr kumimoji="1" lang="en-US" altLang="ja-JP" dirty="0" smtClean="0"/>
          </a:p>
          <a:p>
            <a:r>
              <a:rPr kumimoji="1" lang="ja-JP" altLang="en-US" dirty="0" smtClean="0"/>
              <a:t>消費者が高い広告料を加算した商品を買わされる</a:t>
            </a:r>
            <a:endParaRPr kumimoji="1" lang="en-US" altLang="ja-JP" dirty="0" smtClean="0"/>
          </a:p>
          <a:p>
            <a:r>
              <a:rPr kumimoji="1" lang="ja-JP" altLang="en-US" dirty="0" smtClean="0"/>
              <a:t>②メディアが大企業の不祥事などをスクープしようとした際に、大企業が広告代理店を通じて圧力をかけることができる</a:t>
            </a:r>
            <a:endParaRPr kumimoji="1" lang="en-US" altLang="ja-JP" dirty="0" smtClean="0"/>
          </a:p>
          <a:p>
            <a:r>
              <a:rPr kumimoji="1" lang="ja-JP" altLang="en-US" dirty="0" smtClean="0"/>
              <a:t>③政府与党も、広告代理店に政府広報などを依頼することで利益を与え、広告代理店を通して政権に有利な情報を流させることができる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AFB46BBD-6F48-465B-883B-72ED98BA3E0E}" type="slidenum">
              <a:rPr kumimoji="1" lang="ja-JP" altLang="en-US" smtClean="0"/>
              <a:t>6</a:t>
            </a:fld>
            <a:endParaRPr kumimoji="1" lang="ja-JP" altLang="en-US"/>
          </a:p>
        </p:txBody>
      </p:sp>
    </p:spTree>
    <p:extLst>
      <p:ext uri="{BB962C8B-B14F-4D97-AF65-F5344CB8AC3E}">
        <p14:creationId xmlns:p14="http://schemas.microsoft.com/office/powerpoint/2010/main" val="405161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05C1500-6D98-4A75-8498-A3EC5C977E5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46B072A-7F75-478B-AF04-8FFA3AEA8E2C}" type="datetimeFigureOut">
              <a:rPr kumimoji="1" lang="ja-JP" altLang="en-US" smtClean="0"/>
              <a:t>2012/11/12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5C1500-6D98-4A75-8498-A3EC5C977E5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46B072A-7F75-478B-AF04-8FFA3AEA8E2C}" type="datetimeFigureOut">
              <a:rPr kumimoji="1" lang="ja-JP" altLang="en-US" smtClean="0"/>
              <a:t>2012/11/12</a:t>
            </a:fld>
            <a:endParaRPr kumimoji="1" lang="ja-JP"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05C1500-6D98-4A75-8498-A3EC5C977E5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19140000">
            <a:off x="1970015" y="2757949"/>
            <a:ext cx="5648623" cy="1204306"/>
          </a:xfrm>
        </p:spPr>
        <p:txBody>
          <a:bodyPr/>
          <a:lstStyle/>
          <a:p>
            <a:r>
              <a:rPr kumimoji="1" lang="ja-JP" altLang="en-US" sz="5400" b="1" cap="none" dirty="0" smtClean="0">
                <a:ln w="1905"/>
                <a:solidFill>
                  <a:schemeClr val="bg1"/>
                </a:solidFill>
                <a:effectLst>
                  <a:innerShdw blurRad="69850" dist="43180" dir="5400000">
                    <a:srgbClr val="000000">
                      <a:alpha val="65000"/>
                    </a:srgbClr>
                  </a:innerShdw>
                </a:effectLst>
              </a:rPr>
              <a:t>メディア</a:t>
            </a:r>
            <a:endParaRPr kumimoji="1" lang="ja-JP" altLang="en-US" sz="5400" cap="none" dirty="0">
              <a:ln w="18415" cmpd="sng">
                <a:noFill/>
                <a:prstDash val="solid"/>
              </a:ln>
              <a:solidFill>
                <a:schemeClr val="bg1"/>
              </a:solidFill>
              <a:effectLst>
                <a:outerShdw blurRad="63500" dir="3600000" algn="tl" rotWithShape="0">
                  <a:srgbClr val="000000">
                    <a:alpha val="70000"/>
                  </a:srgbClr>
                </a:outerShdw>
              </a:effectLst>
            </a:endParaRPr>
          </a:p>
        </p:txBody>
      </p:sp>
      <p:sp>
        <p:nvSpPr>
          <p:cNvPr id="3" name="サブタイトル 2"/>
          <p:cNvSpPr>
            <a:spLocks noGrp="1"/>
          </p:cNvSpPr>
          <p:nvPr>
            <p:ph type="subTitle" idx="1"/>
          </p:nvPr>
        </p:nvSpPr>
        <p:spPr>
          <a:xfrm rot="19140000">
            <a:off x="4097473" y="2500125"/>
            <a:ext cx="6511131" cy="329259"/>
          </a:xfrm>
        </p:spPr>
        <p:txBody>
          <a:bodyPr/>
          <a:lstStyle/>
          <a:p>
            <a:r>
              <a:rPr kumimoji="1" lang="ja-JP" altLang="en-US" dirty="0" smtClean="0"/>
              <a:t>岩下花菜</a:t>
            </a:r>
            <a:endParaRPr kumimoji="1" lang="ja-JP" altLang="en-US" dirty="0"/>
          </a:p>
        </p:txBody>
      </p:sp>
    </p:spTree>
    <p:extLst>
      <p:ext uri="{BB962C8B-B14F-4D97-AF65-F5344CB8AC3E}">
        <p14:creationId xmlns:p14="http://schemas.microsoft.com/office/powerpoint/2010/main" val="36241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どうするべきか？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・メディア側</a:t>
            </a:r>
            <a:endParaRPr kumimoji="1" lang="en-US" altLang="ja-JP" dirty="0" smtClean="0"/>
          </a:p>
          <a:p>
            <a:r>
              <a:rPr lang="ja-JP" altLang="en-US" dirty="0" smtClean="0"/>
              <a:t>　→</a:t>
            </a:r>
            <a:r>
              <a:rPr kumimoji="1" lang="ja-JP" altLang="en-US" dirty="0" smtClean="0"/>
              <a:t>政府・企業から独立</a:t>
            </a:r>
            <a:r>
              <a:rPr lang="ja-JP" altLang="en-US" dirty="0"/>
              <a:t>した</a:t>
            </a:r>
            <a:r>
              <a:rPr kumimoji="1" lang="ja-JP" altLang="en-US" dirty="0" smtClean="0"/>
              <a:t>機関を設置し、監視機能を果たすべき</a:t>
            </a:r>
            <a:endParaRPr kumimoji="1" lang="en-US" altLang="ja-JP" dirty="0" smtClean="0"/>
          </a:p>
          <a:p>
            <a:r>
              <a:rPr lang="ja-JP" altLang="en-US" dirty="0"/>
              <a:t>　</a:t>
            </a:r>
            <a:endParaRPr kumimoji="1" lang="en-US" altLang="ja-JP" dirty="0" smtClean="0"/>
          </a:p>
          <a:p>
            <a:endParaRPr lang="en-US" altLang="ja-JP" dirty="0"/>
          </a:p>
          <a:p>
            <a:r>
              <a:rPr kumimoji="1" lang="ja-JP" altLang="en-US" dirty="0" smtClean="0"/>
              <a:t>・視聴者側</a:t>
            </a:r>
            <a:endParaRPr kumimoji="1" lang="en-US" altLang="ja-JP" dirty="0" smtClean="0"/>
          </a:p>
          <a:p>
            <a:r>
              <a:rPr lang="ja-JP" altLang="en-US" dirty="0"/>
              <a:t>　</a:t>
            </a:r>
            <a:r>
              <a:rPr lang="ja-JP" altLang="en-US" dirty="0" smtClean="0"/>
              <a:t>→市民メディアをつくる</a:t>
            </a:r>
            <a:endParaRPr kumimoji="1" lang="en-US" altLang="ja-JP" dirty="0" smtClean="0"/>
          </a:p>
          <a:p>
            <a:r>
              <a:rPr lang="ja-JP" altLang="en-US" dirty="0"/>
              <a:t>　</a:t>
            </a:r>
            <a:r>
              <a:rPr lang="ja-JP" altLang="en-US" dirty="0" smtClean="0"/>
              <a:t>→メディアリテラシーを身につけ、海外からの情報も入手</a:t>
            </a:r>
            <a:endParaRPr lang="en-US" altLang="ja-JP" dirty="0" smtClean="0"/>
          </a:p>
          <a:p>
            <a:r>
              <a:rPr kumimoji="1" lang="ja-JP" altLang="en-US" dirty="0"/>
              <a:t>　</a:t>
            </a:r>
          </a:p>
        </p:txBody>
      </p:sp>
    </p:spTree>
    <p:extLst>
      <p:ext uri="{BB962C8B-B14F-4D97-AF65-F5344CB8AC3E}">
        <p14:creationId xmlns:p14="http://schemas.microsoft.com/office/powerpoint/2010/main" val="2146505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展望</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・メディア側</a:t>
            </a:r>
            <a:endParaRPr lang="en-US" altLang="ja-JP" dirty="0" smtClean="0"/>
          </a:p>
          <a:p>
            <a:r>
              <a:rPr lang="ja-JP" altLang="en-US" dirty="0"/>
              <a:t>　</a:t>
            </a:r>
            <a:r>
              <a:rPr lang="ja-JP" altLang="en-US" dirty="0" smtClean="0"/>
              <a:t>→日本政府の批判ができるようになる</a:t>
            </a:r>
            <a:endParaRPr lang="en-US" altLang="ja-JP" dirty="0" smtClean="0"/>
          </a:p>
          <a:p>
            <a:r>
              <a:rPr kumimoji="1" lang="ja-JP" altLang="en-US" dirty="0"/>
              <a:t>　</a:t>
            </a:r>
            <a:r>
              <a:rPr kumimoji="1" lang="ja-JP" altLang="en-US" dirty="0" smtClean="0"/>
              <a:t>→各社でジャーナリスト同士の競争が生まれ、一つの事柄に対して様々な角度から見ることができる</a:t>
            </a:r>
            <a:endParaRPr kumimoji="1" lang="en-US" altLang="ja-JP" dirty="0" smtClean="0"/>
          </a:p>
          <a:p>
            <a:endParaRPr lang="en-US" altLang="ja-JP" dirty="0"/>
          </a:p>
          <a:p>
            <a:r>
              <a:rPr kumimoji="1" lang="ja-JP" altLang="en-US" dirty="0" smtClean="0"/>
              <a:t>・視聴者側</a:t>
            </a:r>
            <a:endParaRPr kumimoji="1" lang="en-US" altLang="ja-JP" dirty="0" smtClean="0"/>
          </a:p>
          <a:p>
            <a:r>
              <a:rPr lang="ja-JP" altLang="en-US" dirty="0"/>
              <a:t>　</a:t>
            </a:r>
            <a:r>
              <a:rPr lang="ja-JP" altLang="en-US" dirty="0" smtClean="0"/>
              <a:t>→自分で情報を選ぶ自由が広がる</a:t>
            </a:r>
            <a:endParaRPr lang="en-US" altLang="ja-JP" dirty="0" smtClean="0"/>
          </a:p>
          <a:p>
            <a:r>
              <a:rPr kumimoji="1" lang="ja-JP" altLang="en-US" dirty="0"/>
              <a:t>　</a:t>
            </a:r>
            <a:r>
              <a:rPr kumimoji="1" lang="ja-JP" altLang="en-US" dirty="0" smtClean="0"/>
              <a:t>→民主主義を達成しやすくなる</a:t>
            </a:r>
            <a:endParaRPr kumimoji="1" lang="ja-JP" altLang="en-US" dirty="0"/>
          </a:p>
        </p:txBody>
      </p:sp>
    </p:spTree>
    <p:extLst>
      <p:ext uri="{BB962C8B-B14F-4D97-AF65-F5344CB8AC3E}">
        <p14:creationId xmlns:p14="http://schemas.microsoft.com/office/powerpoint/2010/main" val="53369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日隅一雄　</a:t>
            </a:r>
            <a:r>
              <a:rPr kumimoji="1" lang="en-US" altLang="ja-JP" dirty="0" smtClean="0"/>
              <a:t>『</a:t>
            </a:r>
            <a:r>
              <a:rPr kumimoji="1" lang="ja-JP" altLang="en-US" dirty="0" smtClean="0"/>
              <a:t>マスコミはなぜ「マスゴミ」と呼ばれるのか</a:t>
            </a:r>
            <a:r>
              <a:rPr kumimoji="1" lang="en-US" altLang="ja-JP" dirty="0" smtClean="0"/>
              <a:t>』</a:t>
            </a:r>
            <a:r>
              <a:rPr kumimoji="1" lang="ja-JP" altLang="en-US" dirty="0" smtClean="0"/>
              <a:t>　</a:t>
            </a:r>
            <a:r>
              <a:rPr kumimoji="1" lang="en-US" altLang="ja-JP" dirty="0" smtClean="0"/>
              <a:t>2008</a:t>
            </a:r>
            <a:r>
              <a:rPr kumimoji="1" lang="ja-JP" altLang="en-US" dirty="0" smtClean="0"/>
              <a:t>　現代人文社</a:t>
            </a:r>
            <a:endParaRPr kumimoji="1" lang="en-US" altLang="ja-JP" dirty="0" smtClean="0"/>
          </a:p>
          <a:p>
            <a:r>
              <a:rPr lang="ja-JP" altLang="en-US" dirty="0" smtClean="0"/>
              <a:t>遠藤薫</a:t>
            </a:r>
            <a:r>
              <a:rPr lang="en-US" altLang="ja-JP" dirty="0" smtClean="0"/>
              <a:t>『</a:t>
            </a:r>
            <a:r>
              <a:rPr lang="ja-JP" altLang="en-US" dirty="0" smtClean="0"/>
              <a:t>メディアは大震災・原発事故をどう語ったか</a:t>
            </a:r>
            <a:r>
              <a:rPr lang="en-US" altLang="ja-JP" dirty="0" smtClean="0"/>
              <a:t>』</a:t>
            </a:r>
            <a:r>
              <a:rPr lang="ja-JP" altLang="en-US" dirty="0" smtClean="0"/>
              <a:t>　</a:t>
            </a:r>
            <a:r>
              <a:rPr lang="en-US" altLang="ja-JP" dirty="0" smtClean="0"/>
              <a:t>2012</a:t>
            </a:r>
            <a:r>
              <a:rPr lang="ja-JP" altLang="en-US" dirty="0" smtClean="0"/>
              <a:t>　東京電機大学出版局</a:t>
            </a:r>
            <a:endParaRPr lang="en-US" altLang="ja-JP" dirty="0" smtClean="0"/>
          </a:p>
          <a:p>
            <a:endParaRPr kumimoji="1" lang="en-US" altLang="ja-JP" dirty="0"/>
          </a:p>
          <a:p>
            <a:r>
              <a:rPr lang="ja-JP" altLang="en-US" dirty="0" smtClean="0"/>
              <a:t>日経ビジネス「</a:t>
            </a:r>
            <a:r>
              <a:rPr lang="ja-JP" altLang="en-US" dirty="0"/>
              <a:t>外国人ジャーナリストが驚いた日本メディアの惨状 </a:t>
            </a:r>
            <a:r>
              <a:rPr lang="ja-JP" altLang="en-US" dirty="0" smtClean="0"/>
              <a:t>」</a:t>
            </a:r>
            <a:r>
              <a:rPr lang="en-US" altLang="ja-JP" dirty="0" smtClean="0"/>
              <a:t>2012/10/15</a:t>
            </a:r>
          </a:p>
          <a:p>
            <a:r>
              <a:rPr lang="en-US" altLang="ja-JP" dirty="0"/>
              <a:t>http://archive.is/LJfI</a:t>
            </a:r>
            <a:endParaRPr lang="ja-JP" altLang="en-US" dirty="0"/>
          </a:p>
          <a:p>
            <a:endParaRPr kumimoji="1" lang="ja-JP" altLang="en-US" dirty="0"/>
          </a:p>
        </p:txBody>
      </p:sp>
    </p:spTree>
    <p:extLst>
      <p:ext uri="{BB962C8B-B14F-4D97-AF65-F5344CB8AC3E}">
        <p14:creationId xmlns:p14="http://schemas.microsoft.com/office/powerpoint/2010/main" val="2197636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6056" y="5373216"/>
            <a:ext cx="7520940" cy="1008112"/>
          </a:xfrm>
        </p:spPr>
        <p:txBody>
          <a:bodyPr/>
          <a:lstStyle/>
          <a:p>
            <a:r>
              <a:rPr kumimoji="1" lang="en-US" altLang="ja-JP" sz="7200" b="1" cap="none" dirty="0" smtClean="0">
                <a:ln w="1905"/>
                <a:solidFill>
                  <a:schemeClr val="bg1"/>
                </a:solidFill>
                <a:effectLst>
                  <a:innerShdw blurRad="69850" dist="43180" dir="5400000">
                    <a:srgbClr val="000000">
                      <a:alpha val="65000"/>
                    </a:srgbClr>
                  </a:innerShdw>
                </a:effectLst>
              </a:rPr>
              <a:t>Contents</a:t>
            </a:r>
            <a:endParaRPr kumimoji="1" lang="ja-JP" altLang="en-US" sz="7200" dirty="0">
              <a:solidFill>
                <a:schemeClr val="bg1"/>
              </a:solidFill>
            </a:endParaRPr>
          </a:p>
        </p:txBody>
      </p:sp>
      <p:sp>
        <p:nvSpPr>
          <p:cNvPr id="3" name="コンテンツ プレースホルダー 2"/>
          <p:cNvSpPr>
            <a:spLocks noGrp="1"/>
          </p:cNvSpPr>
          <p:nvPr>
            <p:ph idx="1"/>
          </p:nvPr>
        </p:nvSpPr>
        <p:spPr>
          <a:xfrm>
            <a:off x="827584" y="1628800"/>
            <a:ext cx="7520940" cy="3579849"/>
          </a:xfrm>
        </p:spPr>
        <p:txBody>
          <a:bodyPr/>
          <a:lstStyle/>
          <a:p>
            <a:r>
              <a:rPr lang="ja-JP" altLang="en-US" dirty="0" smtClean="0"/>
              <a:t>・日本のメディア</a:t>
            </a:r>
            <a:endParaRPr lang="en-US" altLang="ja-JP" dirty="0" smtClean="0"/>
          </a:p>
          <a:p>
            <a:r>
              <a:rPr kumimoji="1" lang="ja-JP" altLang="en-US" dirty="0" smtClean="0"/>
              <a:t>・海外のメディア</a:t>
            </a:r>
            <a:endParaRPr kumimoji="1" lang="en-US" altLang="ja-JP" dirty="0" smtClean="0"/>
          </a:p>
          <a:p>
            <a:r>
              <a:rPr lang="ja-JP" altLang="en-US" dirty="0" smtClean="0"/>
              <a:t>・グローバル世界で抱える問題</a:t>
            </a:r>
            <a:endParaRPr lang="en-US" altLang="ja-JP" dirty="0" smtClean="0"/>
          </a:p>
          <a:p>
            <a:r>
              <a:rPr kumimoji="1" lang="ja-JP" altLang="en-US" dirty="0" smtClean="0"/>
              <a:t>・どう</a:t>
            </a:r>
            <a:r>
              <a:rPr lang="ja-JP" altLang="en-US" dirty="0"/>
              <a:t>す</a:t>
            </a:r>
            <a:r>
              <a:rPr kumimoji="1" lang="ja-JP" altLang="en-US" dirty="0" smtClean="0"/>
              <a:t>るべきか</a:t>
            </a:r>
            <a:endParaRPr kumimoji="1" lang="en-US" altLang="ja-JP" dirty="0" smtClean="0"/>
          </a:p>
          <a:p>
            <a:r>
              <a:rPr lang="ja-JP" altLang="en-US" dirty="0" smtClean="0"/>
              <a:t>・展望</a:t>
            </a:r>
            <a:endParaRPr lang="en-US" altLang="ja-JP" dirty="0" smtClean="0"/>
          </a:p>
          <a:p>
            <a:r>
              <a:rPr lang="ja-JP" altLang="en-US" dirty="0" smtClean="0"/>
              <a:t>・参考文献</a:t>
            </a:r>
            <a:endParaRPr kumimoji="1" lang="en-US" altLang="ja-JP" dirty="0" smtClean="0"/>
          </a:p>
        </p:txBody>
      </p:sp>
    </p:spTree>
    <p:extLst>
      <p:ext uri="{BB962C8B-B14F-4D97-AF65-F5344CB8AC3E}">
        <p14:creationId xmlns:p14="http://schemas.microsoft.com/office/powerpoint/2010/main" val="209356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2420888"/>
            <a:ext cx="7520940" cy="548640"/>
          </a:xfrm>
        </p:spPr>
        <p:txBody>
          <a:bodyPr/>
          <a:lstStyle/>
          <a:p>
            <a:r>
              <a:rPr kumimoji="1" lang="ja-JP" altLang="en-US" dirty="0" smtClean="0"/>
              <a:t>日本のジャーナリズムは死んでいる？</a:t>
            </a:r>
            <a:endParaRPr kumimoji="1" lang="ja-JP" altLang="en-US" dirty="0"/>
          </a:p>
        </p:txBody>
      </p:sp>
      <p:sp>
        <p:nvSpPr>
          <p:cNvPr id="3" name="テキスト ボックス 2"/>
          <p:cNvSpPr txBox="1"/>
          <p:nvPr/>
        </p:nvSpPr>
        <p:spPr>
          <a:xfrm>
            <a:off x="2125574" y="3646765"/>
            <a:ext cx="4535216" cy="646331"/>
          </a:xfrm>
          <a:prstGeom prst="rect">
            <a:avLst/>
          </a:prstGeom>
          <a:noFill/>
        </p:spPr>
        <p:txBody>
          <a:bodyPr wrap="none" rtlCol="0">
            <a:spAutoFit/>
          </a:bodyPr>
          <a:lstStyle/>
          <a:p>
            <a:pPr algn="ctr"/>
            <a:r>
              <a:rPr kumimoji="1" lang="ja-JP" altLang="en-US" dirty="0" smtClean="0"/>
              <a:t>国境なき記者団による報道の自由ランキング</a:t>
            </a:r>
            <a:endParaRPr kumimoji="1" lang="en-US" altLang="ja-JP" dirty="0" smtClean="0"/>
          </a:p>
          <a:p>
            <a:pPr algn="ctr"/>
            <a:r>
              <a:rPr lang="ja-JP" altLang="en-US" dirty="0" smtClean="0"/>
              <a:t>前年</a:t>
            </a:r>
            <a:r>
              <a:rPr lang="en-US" altLang="ja-JP" dirty="0" smtClean="0"/>
              <a:t>11</a:t>
            </a:r>
            <a:r>
              <a:rPr lang="ja-JP" altLang="en-US" dirty="0" smtClean="0"/>
              <a:t>位→</a:t>
            </a:r>
            <a:r>
              <a:rPr lang="en-US" altLang="ja-JP" dirty="0" smtClean="0"/>
              <a:t>22</a:t>
            </a:r>
            <a:r>
              <a:rPr lang="ja-JP" altLang="en-US" dirty="0" smtClean="0"/>
              <a:t>位</a:t>
            </a:r>
            <a:r>
              <a:rPr lang="en-US" altLang="ja-JP" dirty="0" smtClean="0"/>
              <a:t>/179</a:t>
            </a:r>
            <a:r>
              <a:rPr lang="ja-JP" altLang="en-US" dirty="0" smtClean="0"/>
              <a:t>（</a:t>
            </a:r>
            <a:r>
              <a:rPr lang="en-US" altLang="ja-JP" dirty="0" smtClean="0"/>
              <a:t>2012</a:t>
            </a:r>
            <a:r>
              <a:rPr lang="ja-JP" altLang="en-US" dirty="0" smtClean="0"/>
              <a:t>）</a:t>
            </a:r>
            <a:endParaRPr kumimoji="1" lang="ja-JP" altLang="en-US" dirty="0"/>
          </a:p>
        </p:txBody>
      </p:sp>
    </p:spTree>
    <p:extLst>
      <p:ext uri="{BB962C8B-B14F-4D97-AF65-F5344CB8AC3E}">
        <p14:creationId xmlns:p14="http://schemas.microsoft.com/office/powerpoint/2010/main" val="43224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a:t>
            </a:r>
            <a:r>
              <a:rPr kumimoji="1" lang="ja-JP" altLang="en-US" dirty="0" smtClean="0"/>
              <a:t>メディアー問題点</a:t>
            </a:r>
            <a:r>
              <a:rPr kumimoji="1" lang="ja-JP" altLang="en-US" dirty="0" err="1" smtClean="0"/>
              <a:t>ー</a:t>
            </a:r>
            <a:endParaRPr kumimoji="1" lang="ja-JP" altLang="en-US" dirty="0"/>
          </a:p>
        </p:txBody>
      </p:sp>
      <p:sp>
        <p:nvSpPr>
          <p:cNvPr id="3" name="コンテンツ プレースホルダー 2"/>
          <p:cNvSpPr>
            <a:spLocks noGrp="1"/>
          </p:cNvSpPr>
          <p:nvPr>
            <p:ph idx="1"/>
          </p:nvPr>
        </p:nvSpPr>
        <p:spPr/>
        <p:txBody>
          <a:bodyPr/>
          <a:lstStyle/>
          <a:p>
            <a:r>
              <a:rPr lang="ja-JP" altLang="en-US" dirty="0"/>
              <a:t>①</a:t>
            </a:r>
            <a:r>
              <a:rPr kumimoji="1" lang="ja-JP" altLang="en-US" dirty="0" smtClean="0"/>
              <a:t>どのテレビ番組、新聞を見ても同じ</a:t>
            </a:r>
            <a:r>
              <a:rPr kumimoji="1" lang="ja-JP" altLang="en-US" dirty="0" smtClean="0"/>
              <a:t>情報</a:t>
            </a:r>
            <a:r>
              <a:rPr lang="ja-JP" altLang="en-US" dirty="0"/>
              <a:t>　</a:t>
            </a:r>
            <a:r>
              <a:rPr lang="ja-JP" altLang="en-US" dirty="0" smtClean="0"/>
              <a:t>　</a:t>
            </a:r>
            <a:r>
              <a:rPr kumimoji="1" lang="ja-JP" altLang="en-US" dirty="0" smtClean="0"/>
              <a:t>→　　メディア</a:t>
            </a:r>
            <a:r>
              <a:rPr kumimoji="1" lang="ja-JP" altLang="en-US" dirty="0" smtClean="0"/>
              <a:t>を疑わなく</a:t>
            </a:r>
            <a:r>
              <a:rPr kumimoji="1" lang="ja-JP" altLang="en-US" dirty="0" smtClean="0"/>
              <a:t>なる</a:t>
            </a:r>
            <a:endParaRPr kumimoji="1" lang="en-US" altLang="ja-JP" dirty="0" smtClean="0"/>
          </a:p>
          <a:p>
            <a:endParaRPr kumimoji="1" lang="en-US" altLang="ja-JP" dirty="0" smtClean="0"/>
          </a:p>
          <a:p>
            <a:r>
              <a:rPr lang="ja-JP" altLang="en-US" dirty="0" smtClean="0"/>
              <a:t>②</a:t>
            </a:r>
            <a:r>
              <a:rPr kumimoji="1" lang="ja-JP" altLang="en-US" dirty="0" smtClean="0"/>
              <a:t>日本政府にとって</a:t>
            </a:r>
            <a:r>
              <a:rPr lang="ja-JP" altLang="en-US" dirty="0" smtClean="0"/>
              <a:t>都合の悪いことはあまり報道</a:t>
            </a:r>
            <a:r>
              <a:rPr lang="ja-JP" altLang="en-US" dirty="0" smtClean="0"/>
              <a:t>しない（</a:t>
            </a:r>
            <a:r>
              <a:rPr lang="en-US" altLang="ja-JP" dirty="0" smtClean="0"/>
              <a:t>ex.</a:t>
            </a:r>
            <a:r>
              <a:rPr lang="ja-JP" altLang="en-US" dirty="0" smtClean="0"/>
              <a:t>原発問題、原発デモ）</a:t>
            </a:r>
            <a:endParaRPr lang="en-US" altLang="ja-JP" dirty="0" smtClean="0"/>
          </a:p>
          <a:p>
            <a:r>
              <a:rPr lang="ja-JP" altLang="en-US" dirty="0" smtClean="0"/>
              <a:t>　→視聴者は政府のコントロールを受けやすい</a:t>
            </a:r>
            <a:endParaRPr lang="en-US" altLang="ja-JP" dirty="0" smtClean="0"/>
          </a:p>
          <a:p>
            <a:endParaRPr lang="en-US" altLang="ja-JP" dirty="0" smtClean="0"/>
          </a:p>
          <a:p>
            <a:r>
              <a:rPr lang="ja-JP" altLang="en-US" dirty="0" smtClean="0"/>
              <a:t>③海外の情報が入ってきにくい　→　　グローバル社会に対応できない</a:t>
            </a:r>
            <a:endParaRPr lang="en-US" altLang="ja-JP" dirty="0" smtClean="0"/>
          </a:p>
          <a:p>
            <a:endParaRPr kumimoji="1" lang="en-US" altLang="ja-JP" dirty="0" smtClean="0"/>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80" y="3314890"/>
            <a:ext cx="2763376" cy="354311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3281144"/>
            <a:ext cx="6069240" cy="3576856"/>
          </a:xfrm>
          <a:prstGeom prst="rect">
            <a:avLst/>
          </a:prstGeom>
        </p:spPr>
      </p:pic>
    </p:spTree>
    <p:extLst>
      <p:ext uri="{BB962C8B-B14F-4D97-AF65-F5344CB8AC3E}">
        <p14:creationId xmlns:p14="http://schemas.microsoft.com/office/powerpoint/2010/main" val="269594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84168" y="5661248"/>
            <a:ext cx="7520940" cy="548640"/>
          </a:xfrm>
        </p:spPr>
        <p:txBody>
          <a:bodyPr/>
          <a:lstStyle/>
          <a:p>
            <a:r>
              <a:rPr kumimoji="1" lang="en-US" altLang="ja-JP" sz="6600" dirty="0" smtClean="0">
                <a:solidFill>
                  <a:schemeClr val="bg1"/>
                </a:solidFill>
                <a:latin typeface="Adobe Fan Heiti Std B" pitchFamily="34" charset="-128"/>
                <a:ea typeface="Adobe Fan Heiti Std B" pitchFamily="34" charset="-128"/>
              </a:rPr>
              <a:t>Why</a:t>
            </a:r>
            <a:r>
              <a:rPr kumimoji="1" lang="ja-JP" altLang="en-US" sz="6600" dirty="0" smtClean="0">
                <a:solidFill>
                  <a:schemeClr val="bg1"/>
                </a:solidFill>
                <a:latin typeface="Adobe Fan Heiti Std B" pitchFamily="34" charset="-128"/>
                <a:ea typeface="Adobe Fan Heiti Std B" pitchFamily="34" charset="-128"/>
              </a:rPr>
              <a:t>？</a:t>
            </a:r>
            <a:endParaRPr kumimoji="1" lang="ja-JP" altLang="en-US" sz="6600" dirty="0">
              <a:solidFill>
                <a:schemeClr val="bg1"/>
              </a:solidFill>
              <a:latin typeface="Adobe Fan Heiti Std B" pitchFamily="34" charset="-128"/>
              <a:ea typeface="Adobe Fan Heiti Std B" pitchFamily="34" charset="-128"/>
            </a:endParaRPr>
          </a:p>
        </p:txBody>
      </p:sp>
      <p:sp>
        <p:nvSpPr>
          <p:cNvPr id="3" name="コンテンツ プレースホルダー 2"/>
          <p:cNvSpPr>
            <a:spLocks noGrp="1"/>
          </p:cNvSpPr>
          <p:nvPr>
            <p:ph idx="1"/>
          </p:nvPr>
        </p:nvSpPr>
        <p:spPr>
          <a:xfrm>
            <a:off x="755576" y="488981"/>
            <a:ext cx="7520940" cy="3579849"/>
          </a:xfrm>
        </p:spPr>
        <p:txBody>
          <a:bodyPr/>
          <a:lstStyle/>
          <a:p>
            <a:r>
              <a:rPr lang="ja-JP" altLang="en-US" sz="1800" u="sng" dirty="0" smtClean="0"/>
              <a:t>①どの</a:t>
            </a:r>
            <a:r>
              <a:rPr lang="ja-JP" altLang="en-US" sz="1800" u="sng" dirty="0"/>
              <a:t>テレビ番組、新聞を見ても同じ情報</a:t>
            </a:r>
            <a:endParaRPr lang="en-US" altLang="ja-JP" sz="1800" u="sng" dirty="0"/>
          </a:p>
          <a:p>
            <a:r>
              <a:rPr kumimoji="1" lang="ja-JP" altLang="en-US" dirty="0" smtClean="0"/>
              <a:t>・記者クラブの存在</a:t>
            </a:r>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r>
              <a:rPr lang="ja-JP" altLang="en-US" dirty="0" smtClean="0"/>
              <a:t>・クロスオーナーシップ</a:t>
            </a:r>
            <a:r>
              <a:rPr lang="ja-JP" altLang="en-US" dirty="0"/>
              <a:t>規制</a:t>
            </a:r>
            <a:r>
              <a:rPr lang="ja-JP" altLang="en-US" dirty="0" smtClean="0"/>
              <a:t>がない</a:t>
            </a:r>
            <a:endParaRPr kumimoji="1" lang="en-US" altLang="ja-JP" dirty="0" smtClean="0"/>
          </a:p>
          <a:p>
            <a:endParaRPr lang="en-US" altLang="ja-JP" dirty="0"/>
          </a:p>
        </p:txBody>
      </p:sp>
      <p:sp>
        <p:nvSpPr>
          <p:cNvPr id="4" name="テキスト ボックス 3"/>
          <p:cNvSpPr txBox="1"/>
          <p:nvPr/>
        </p:nvSpPr>
        <p:spPr>
          <a:xfrm>
            <a:off x="3974724" y="908720"/>
            <a:ext cx="4896544" cy="2308324"/>
          </a:xfrm>
          <a:prstGeom prst="rect">
            <a:avLst/>
          </a:prstGeom>
          <a:noFill/>
        </p:spPr>
        <p:txBody>
          <a:bodyPr wrap="square" rtlCol="0">
            <a:spAutoFit/>
          </a:bodyPr>
          <a:lstStyle/>
          <a:p>
            <a:r>
              <a:rPr kumimoji="1" lang="ja-JP" altLang="en-US" b="1" dirty="0" smtClean="0">
                <a:solidFill>
                  <a:schemeClr val="accent3">
                    <a:lumMod val="75000"/>
                  </a:schemeClr>
                </a:solidFill>
              </a:rPr>
              <a:t>記者クラブとは？</a:t>
            </a:r>
            <a:endParaRPr kumimoji="1" lang="en-US" altLang="ja-JP" b="1" dirty="0" smtClean="0">
              <a:solidFill>
                <a:schemeClr val="accent3">
                  <a:lumMod val="75000"/>
                </a:schemeClr>
              </a:solidFill>
            </a:endParaRPr>
          </a:p>
          <a:p>
            <a:r>
              <a:rPr lang="ja-JP" altLang="en-US" dirty="0" smtClean="0"/>
              <a:t>官庁や地方自治体、警察などを担当する新聞・通信・テレビ各社の記者で構成される組織。</a:t>
            </a:r>
            <a:endParaRPr lang="en-US" altLang="ja-JP" dirty="0" smtClean="0"/>
          </a:p>
          <a:p>
            <a:r>
              <a:rPr kumimoji="1" lang="ja-JP" altLang="en-US" dirty="0"/>
              <a:t>記者</a:t>
            </a:r>
            <a:r>
              <a:rPr kumimoji="1" lang="ja-JP" altLang="en-US" dirty="0" smtClean="0"/>
              <a:t>会見を取り仕切る。</a:t>
            </a:r>
            <a:endParaRPr kumimoji="1" lang="en-US" altLang="ja-JP" dirty="0" smtClean="0"/>
          </a:p>
          <a:p>
            <a:r>
              <a:rPr lang="ja-JP" altLang="en-US" b="1" dirty="0" smtClean="0">
                <a:solidFill>
                  <a:srgbClr val="FF0000"/>
                </a:solidFill>
              </a:rPr>
              <a:t>＋</a:t>
            </a:r>
            <a:r>
              <a:rPr lang="ja-JP" altLang="en-US" dirty="0" smtClean="0"/>
              <a:t>自由に官庁・警察に出入り可能。情報提供を受けやすい。</a:t>
            </a:r>
            <a:endParaRPr lang="en-US" altLang="ja-JP" dirty="0" smtClean="0"/>
          </a:p>
          <a:p>
            <a:r>
              <a:rPr kumimoji="1" lang="ja-JP" altLang="en-US" b="1" dirty="0" smtClean="0">
                <a:solidFill>
                  <a:srgbClr val="0070C0"/>
                </a:solidFill>
              </a:rPr>
              <a:t>－</a:t>
            </a:r>
            <a:r>
              <a:rPr kumimoji="1" lang="ja-JP" altLang="en-US" dirty="0" smtClean="0"/>
              <a:t>取材相手との密接な関係。閉鎖性。</a:t>
            </a:r>
            <a:endParaRPr kumimoji="1" lang="en-US" altLang="ja-JP" dirty="0" smtClean="0"/>
          </a:p>
          <a:p>
            <a:endParaRPr kumimoji="1" lang="ja-JP" altLang="en-US" dirty="0"/>
          </a:p>
        </p:txBody>
      </p:sp>
      <p:sp>
        <p:nvSpPr>
          <p:cNvPr id="7" name="テキスト ボックス 6"/>
          <p:cNvSpPr txBox="1"/>
          <p:nvPr/>
        </p:nvSpPr>
        <p:spPr>
          <a:xfrm>
            <a:off x="3974724" y="3303797"/>
            <a:ext cx="5003293" cy="1477328"/>
          </a:xfrm>
          <a:prstGeom prst="rect">
            <a:avLst/>
          </a:prstGeom>
          <a:noFill/>
        </p:spPr>
        <p:txBody>
          <a:bodyPr wrap="none" rtlCol="0">
            <a:spAutoFit/>
          </a:bodyPr>
          <a:lstStyle/>
          <a:p>
            <a:r>
              <a:rPr kumimoji="1" lang="ja-JP" altLang="en-US" b="1" dirty="0" smtClean="0">
                <a:solidFill>
                  <a:srgbClr val="0070C0"/>
                </a:solidFill>
              </a:rPr>
              <a:t>クロスオーナーシップとは？</a:t>
            </a:r>
            <a:endParaRPr kumimoji="1" lang="en-US" altLang="ja-JP" b="1" dirty="0" smtClean="0">
              <a:solidFill>
                <a:srgbClr val="0070C0"/>
              </a:solidFill>
            </a:endParaRPr>
          </a:p>
          <a:p>
            <a:r>
              <a:rPr lang="ja-JP" altLang="en-US" dirty="0" smtClean="0"/>
              <a:t>異業種メディアの所有</a:t>
            </a:r>
            <a:r>
              <a:rPr lang="ja-JP" altLang="en-US" dirty="0"/>
              <a:t>。</a:t>
            </a:r>
            <a:r>
              <a:rPr lang="ja-JP" altLang="en-US" dirty="0" smtClean="0"/>
              <a:t>同一市場で新聞社と</a:t>
            </a:r>
            <a:endParaRPr lang="en-US" altLang="ja-JP" dirty="0" smtClean="0"/>
          </a:p>
          <a:p>
            <a:r>
              <a:rPr lang="ja-JP" altLang="en-US" dirty="0" smtClean="0"/>
              <a:t>放送局が同じ資本のもとに置かれる。</a:t>
            </a:r>
            <a:endParaRPr lang="en-US" altLang="ja-JP" dirty="0" smtClean="0"/>
          </a:p>
          <a:p>
            <a:r>
              <a:rPr kumimoji="1" lang="ja-JP" altLang="en-US" dirty="0" smtClean="0"/>
              <a:t>→読売新聞＝日本テレビ</a:t>
            </a:r>
            <a:r>
              <a:rPr lang="ja-JP" altLang="en-US" dirty="0"/>
              <a:t>、</a:t>
            </a:r>
            <a:r>
              <a:rPr lang="ja-JP" altLang="en-US" dirty="0" smtClean="0"/>
              <a:t>朝日新聞＝朝日テレビ</a:t>
            </a:r>
            <a:endParaRPr lang="en-US" altLang="ja-JP" dirty="0" smtClean="0"/>
          </a:p>
          <a:p>
            <a:r>
              <a:rPr kumimoji="1" lang="ja-JP" altLang="en-US" dirty="0"/>
              <a:t>と</a:t>
            </a:r>
            <a:r>
              <a:rPr kumimoji="1" lang="ja-JP" altLang="en-US" dirty="0" smtClean="0"/>
              <a:t>いった系列化が進む</a:t>
            </a:r>
            <a:endParaRPr kumimoji="1" lang="ja-JP" altLang="en-US" dirty="0"/>
          </a:p>
        </p:txBody>
      </p:sp>
    </p:spTree>
    <p:extLst>
      <p:ext uri="{BB962C8B-B14F-4D97-AF65-F5344CB8AC3E}">
        <p14:creationId xmlns:p14="http://schemas.microsoft.com/office/powerpoint/2010/main" val="38829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836712"/>
            <a:ext cx="7520940" cy="3579849"/>
          </a:xfrm>
        </p:spPr>
        <p:txBody>
          <a:bodyPr/>
          <a:lstStyle/>
          <a:p>
            <a:r>
              <a:rPr lang="ja-JP" altLang="en-US" sz="2000" u="sng" dirty="0"/>
              <a:t>②</a:t>
            </a:r>
            <a:r>
              <a:rPr lang="ja-JP" altLang="en-US" sz="2000" u="sng" dirty="0" smtClean="0"/>
              <a:t>日本</a:t>
            </a:r>
            <a:r>
              <a:rPr lang="ja-JP" altLang="en-US" sz="2000" u="sng" dirty="0"/>
              <a:t>政府にとって都合の悪いことはあまり報道しない</a:t>
            </a:r>
            <a:endParaRPr lang="en-US" altLang="ja-JP" sz="2000" u="sng" dirty="0"/>
          </a:p>
          <a:p>
            <a:endParaRPr lang="en-US" altLang="ja-JP" sz="2000" u="sng" dirty="0" smtClean="0"/>
          </a:p>
          <a:p>
            <a:r>
              <a:rPr lang="ja-JP" altLang="en-US" dirty="0" smtClean="0"/>
              <a:t>・</a:t>
            </a:r>
            <a:r>
              <a:rPr lang="ja-JP" altLang="en-US" dirty="0"/>
              <a:t>独立行政委員会の不存在</a:t>
            </a:r>
            <a:endParaRPr lang="en-US" altLang="ja-JP" dirty="0"/>
          </a:p>
          <a:p>
            <a:r>
              <a:rPr lang="ja-JP" altLang="en-US" dirty="0"/>
              <a:t>　→放送免許の許認可権を政府が握る</a:t>
            </a:r>
            <a:endParaRPr lang="en-US" altLang="ja-JP" dirty="0"/>
          </a:p>
          <a:p>
            <a:r>
              <a:rPr lang="en-US" altLang="ja-JP" dirty="0"/>
              <a:t>	</a:t>
            </a:r>
          </a:p>
          <a:p>
            <a:r>
              <a:rPr lang="ja-JP" altLang="en-US" dirty="0"/>
              <a:t>・政治・企業との密接な関係</a:t>
            </a:r>
            <a:endParaRPr lang="en-US" altLang="ja-JP" dirty="0"/>
          </a:p>
          <a:p>
            <a:r>
              <a:rPr lang="ja-JP" altLang="en-US" dirty="0"/>
              <a:t>　　→一業種一社制度がないことで、大きな広告代理店が</a:t>
            </a:r>
            <a:r>
              <a:rPr lang="ja-JP" altLang="en-US" dirty="0" smtClean="0"/>
              <a:t>独占</a:t>
            </a:r>
            <a:endParaRPr lang="en-US" altLang="ja-JP" dirty="0" smtClean="0"/>
          </a:p>
          <a:p>
            <a:endParaRPr kumimoji="1" lang="ja-JP" altLang="en-US" dirty="0"/>
          </a:p>
        </p:txBody>
      </p:sp>
      <p:sp>
        <p:nvSpPr>
          <p:cNvPr id="4" name="タイトル 1"/>
          <p:cNvSpPr txBox="1">
            <a:spLocks/>
          </p:cNvSpPr>
          <p:nvPr/>
        </p:nvSpPr>
        <p:spPr>
          <a:xfrm>
            <a:off x="6084168" y="566124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en-US" altLang="ja-JP" sz="6600" dirty="0" smtClean="0">
                <a:solidFill>
                  <a:schemeClr val="bg1"/>
                </a:solidFill>
                <a:latin typeface="Adobe Fan Heiti Std B" pitchFamily="34" charset="-128"/>
                <a:ea typeface="Adobe Fan Heiti Std B" pitchFamily="34" charset="-128"/>
              </a:rPr>
              <a:t>Why</a:t>
            </a:r>
            <a:r>
              <a:rPr lang="ja-JP" altLang="en-US" sz="6600" dirty="0" smtClean="0">
                <a:solidFill>
                  <a:schemeClr val="bg1"/>
                </a:solidFill>
                <a:latin typeface="Adobe Fan Heiti Std B" pitchFamily="34" charset="-128"/>
                <a:ea typeface="Adobe Fan Heiti Std B" pitchFamily="34" charset="-128"/>
              </a:rPr>
              <a:t>？</a:t>
            </a:r>
            <a:endParaRPr lang="ja-JP" altLang="en-US" sz="6600" dirty="0">
              <a:solidFill>
                <a:schemeClr val="bg1"/>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73712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③海外の情報が入ってきにくい</a:t>
            </a:r>
            <a:endParaRPr kumimoji="1" lang="ja-JP" altLang="en-US" dirty="0"/>
          </a:p>
        </p:txBody>
      </p:sp>
      <p:sp>
        <p:nvSpPr>
          <p:cNvPr id="3" name="コンテンツ プレースホルダー 2"/>
          <p:cNvSpPr>
            <a:spLocks noGrp="1"/>
          </p:cNvSpPr>
          <p:nvPr>
            <p:ph idx="1"/>
          </p:nvPr>
        </p:nvSpPr>
        <p:spPr>
          <a:xfrm>
            <a:off x="827584" y="1628800"/>
            <a:ext cx="7520940" cy="3579849"/>
          </a:xfrm>
        </p:spPr>
        <p:txBody>
          <a:bodyPr/>
          <a:lstStyle/>
          <a:p>
            <a:r>
              <a:rPr kumimoji="1" lang="ja-JP" altLang="en-US" dirty="0" smtClean="0"/>
              <a:t>・対象が日本人</a:t>
            </a:r>
            <a:endParaRPr kumimoji="1" lang="en-US" altLang="ja-JP" dirty="0" smtClean="0"/>
          </a:p>
          <a:p>
            <a:endParaRPr lang="en-US" altLang="ja-JP" dirty="0"/>
          </a:p>
          <a:p>
            <a:r>
              <a:rPr lang="ja-JP" altLang="en-US" dirty="0" smtClean="0"/>
              <a:t>・コントロールしやすい</a:t>
            </a:r>
            <a:endParaRPr lang="en-US" altLang="ja-JP" dirty="0" smtClean="0"/>
          </a:p>
          <a:p>
            <a:endParaRPr kumimoji="1" lang="en-US" altLang="ja-JP" dirty="0"/>
          </a:p>
          <a:p>
            <a:r>
              <a:rPr lang="ja-JP" altLang="en-US" dirty="0" smtClean="0"/>
              <a:t>－－－－－－－－－－－－－－－－－－－－－－－－－－－－－－－－－－－</a:t>
            </a:r>
            <a:endParaRPr lang="en-US" altLang="ja-JP" dirty="0" smtClean="0"/>
          </a:p>
          <a:p>
            <a:endParaRPr kumimoji="1" lang="en-US" altLang="ja-JP" dirty="0"/>
          </a:p>
          <a:p>
            <a:pPr algn="ctr"/>
            <a:endParaRPr lang="en-US" altLang="ja-JP" sz="1800" u="sng" dirty="0" smtClean="0"/>
          </a:p>
          <a:p>
            <a:pPr algn="ctr"/>
            <a:r>
              <a:rPr lang="ja-JP" altLang="en-US" sz="1800" u="sng" dirty="0" smtClean="0"/>
              <a:t>そして、これらの根本には歴史的な原因</a:t>
            </a:r>
            <a:endParaRPr kumimoji="1" lang="ja-JP" altLang="en-US" sz="1800" u="sng" dirty="0"/>
          </a:p>
        </p:txBody>
      </p:sp>
      <p:sp>
        <p:nvSpPr>
          <p:cNvPr id="4" name="タイトル 1"/>
          <p:cNvSpPr txBox="1">
            <a:spLocks/>
          </p:cNvSpPr>
          <p:nvPr/>
        </p:nvSpPr>
        <p:spPr>
          <a:xfrm>
            <a:off x="6084168" y="566124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en-US" altLang="ja-JP" sz="6600" dirty="0" smtClean="0">
                <a:solidFill>
                  <a:schemeClr val="bg1"/>
                </a:solidFill>
                <a:latin typeface="Adobe Fan Heiti Std B" pitchFamily="34" charset="-128"/>
                <a:ea typeface="Adobe Fan Heiti Std B" pitchFamily="34" charset="-128"/>
              </a:rPr>
              <a:t>Why</a:t>
            </a:r>
            <a:r>
              <a:rPr lang="ja-JP" altLang="en-US" sz="6600" dirty="0" smtClean="0">
                <a:solidFill>
                  <a:schemeClr val="bg1"/>
                </a:solidFill>
                <a:latin typeface="Adobe Fan Heiti Std B" pitchFamily="34" charset="-128"/>
                <a:ea typeface="Adobe Fan Heiti Std B" pitchFamily="34" charset="-128"/>
              </a:rPr>
              <a:t>？</a:t>
            </a:r>
            <a:endParaRPr lang="ja-JP" altLang="en-US" sz="6600" dirty="0">
              <a:solidFill>
                <a:schemeClr val="bg1"/>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8158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海外メディア（民主主義の先進国）</a:t>
            </a:r>
            <a:endParaRPr kumimoji="1" lang="ja-JP" altLang="en-US" dirty="0"/>
          </a:p>
        </p:txBody>
      </p:sp>
      <p:sp>
        <p:nvSpPr>
          <p:cNvPr id="3" name="コンテンツ プレースホルダー 2"/>
          <p:cNvSpPr>
            <a:spLocks noGrp="1"/>
          </p:cNvSpPr>
          <p:nvPr>
            <p:ph idx="1"/>
          </p:nvPr>
        </p:nvSpPr>
        <p:spPr>
          <a:xfrm>
            <a:off x="827584" y="1268760"/>
            <a:ext cx="7520940" cy="3579849"/>
          </a:xfrm>
        </p:spPr>
        <p:txBody>
          <a:bodyPr/>
          <a:lstStyle/>
          <a:p>
            <a:r>
              <a:rPr kumimoji="1" lang="ja-JP" altLang="en-US" dirty="0" smtClean="0"/>
              <a:t>・監視役</a:t>
            </a:r>
            <a:endParaRPr kumimoji="1" lang="en-US" altLang="ja-JP" dirty="0" smtClean="0"/>
          </a:p>
          <a:p>
            <a:r>
              <a:rPr lang="ja-JP" altLang="en-US" dirty="0"/>
              <a:t>　</a:t>
            </a:r>
            <a:r>
              <a:rPr lang="ja-JP" altLang="en-US" dirty="0" smtClean="0"/>
              <a:t>民主主義を成立させるために権力を監視するのがメディアの役割</a:t>
            </a:r>
            <a:endParaRPr kumimoji="1" lang="en-US" altLang="ja-JP" dirty="0" smtClean="0"/>
          </a:p>
          <a:p>
            <a:endParaRPr lang="en-US" altLang="ja-JP" dirty="0"/>
          </a:p>
          <a:p>
            <a:r>
              <a:rPr kumimoji="1" lang="ja-JP" altLang="en-US" dirty="0" smtClean="0"/>
              <a:t>・独立行政委員会</a:t>
            </a:r>
            <a:endParaRPr kumimoji="1" lang="en-US" altLang="ja-JP" dirty="0" smtClean="0"/>
          </a:p>
          <a:p>
            <a:r>
              <a:rPr lang="ja-JP" altLang="en-US" dirty="0"/>
              <a:t>　</a:t>
            </a:r>
            <a:r>
              <a:rPr lang="ja-JP" altLang="en-US" dirty="0" smtClean="0"/>
              <a:t>政府の指示を受けずに放送行政を司る独立した機関</a:t>
            </a:r>
            <a:endParaRPr kumimoji="1" lang="en-US" altLang="ja-JP" dirty="0" smtClean="0"/>
          </a:p>
          <a:p>
            <a:r>
              <a:rPr lang="ja-JP" altLang="en-US" dirty="0" smtClean="0"/>
              <a:t>　議員は国会の議決によって選ばれる</a:t>
            </a:r>
            <a:endParaRPr lang="en-US" altLang="ja-JP" dirty="0" smtClean="0"/>
          </a:p>
          <a:p>
            <a:r>
              <a:rPr lang="ja-JP" altLang="en-US" dirty="0"/>
              <a:t>　</a:t>
            </a:r>
            <a:r>
              <a:rPr lang="ja-JP" altLang="en-US" dirty="0" smtClean="0"/>
              <a:t>　</a:t>
            </a:r>
            <a:r>
              <a:rPr lang="en-US" altLang="ja-JP" dirty="0" smtClean="0"/>
              <a:t>FCC</a:t>
            </a:r>
            <a:r>
              <a:rPr lang="ja-JP" altLang="en-US" dirty="0" smtClean="0"/>
              <a:t>（連邦通信委員会）</a:t>
            </a:r>
            <a:r>
              <a:rPr lang="ja-JP" altLang="en-US" dirty="0" err="1" smtClean="0"/>
              <a:t>ー</a:t>
            </a:r>
            <a:r>
              <a:rPr lang="ja-JP" altLang="en-US" dirty="0" smtClean="0"/>
              <a:t>アメリカ</a:t>
            </a:r>
            <a:endParaRPr lang="en-US" altLang="ja-JP" dirty="0" smtClean="0"/>
          </a:p>
          <a:p>
            <a:r>
              <a:rPr lang="ja-JP" altLang="en-US" dirty="0"/>
              <a:t>　</a:t>
            </a:r>
            <a:r>
              <a:rPr lang="ja-JP" altLang="en-US" dirty="0" smtClean="0"/>
              <a:t>　</a:t>
            </a:r>
            <a:r>
              <a:rPr lang="en-US" altLang="ja-JP" dirty="0" smtClean="0"/>
              <a:t>FCOM</a:t>
            </a:r>
            <a:r>
              <a:rPr lang="ja-JP" altLang="en-US" dirty="0" smtClean="0"/>
              <a:t>（通信庁）</a:t>
            </a:r>
            <a:r>
              <a:rPr lang="ja-JP" altLang="en-US" dirty="0" err="1" smtClean="0"/>
              <a:t>ー</a:t>
            </a:r>
            <a:r>
              <a:rPr lang="ja-JP" altLang="en-US" dirty="0" smtClean="0"/>
              <a:t>イギリス</a:t>
            </a:r>
            <a:endParaRPr lang="en-US" altLang="ja-JP" dirty="0"/>
          </a:p>
          <a:p>
            <a:endParaRPr kumimoji="1" lang="ja-JP" altLang="en-US" dirty="0"/>
          </a:p>
        </p:txBody>
      </p:sp>
    </p:spTree>
    <p:extLst>
      <p:ext uri="{BB962C8B-B14F-4D97-AF65-F5344CB8AC3E}">
        <p14:creationId xmlns:p14="http://schemas.microsoft.com/office/powerpoint/2010/main" val="43570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グローバル世界で日本人が抱える問題</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・情報の差</a:t>
            </a:r>
            <a:endParaRPr lang="en-US" altLang="ja-JP" dirty="0" smtClean="0"/>
          </a:p>
          <a:p>
            <a:r>
              <a:rPr kumimoji="1" lang="ja-JP" altLang="en-US" dirty="0"/>
              <a:t>　</a:t>
            </a:r>
            <a:r>
              <a:rPr kumimoji="1" lang="ja-JP" altLang="en-US" dirty="0" smtClean="0"/>
              <a:t>世界の人々と同じ出来事を問題にする際に持っている情報が異なる</a:t>
            </a:r>
            <a:endParaRPr kumimoji="1" lang="en-US" altLang="ja-JP" dirty="0" smtClean="0"/>
          </a:p>
          <a:p>
            <a:endParaRPr lang="en-US" altLang="ja-JP" dirty="0"/>
          </a:p>
          <a:p>
            <a:r>
              <a:rPr kumimoji="1" lang="ja-JP" altLang="en-US" dirty="0" smtClean="0"/>
              <a:t>・民主主義が達成されない</a:t>
            </a:r>
            <a:endParaRPr kumimoji="1" lang="en-US" altLang="ja-JP" dirty="0" smtClean="0"/>
          </a:p>
          <a:p>
            <a:r>
              <a:rPr lang="ja-JP" altLang="en-US" dirty="0"/>
              <a:t>　</a:t>
            </a:r>
            <a:r>
              <a:rPr lang="ja-JP" altLang="en-US" dirty="0" smtClean="0"/>
              <a:t>政府への批判的な意見を遮断されることで、公平な判断ができない</a:t>
            </a:r>
            <a:endParaRPr kumimoji="1" lang="ja-JP" altLang="en-US" dirty="0"/>
          </a:p>
        </p:txBody>
      </p:sp>
    </p:spTree>
    <p:extLst>
      <p:ext uri="{BB962C8B-B14F-4D97-AF65-F5344CB8AC3E}">
        <p14:creationId xmlns:p14="http://schemas.microsoft.com/office/powerpoint/2010/main" val="3562259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363</TotalTime>
  <Words>343</Words>
  <Application>Microsoft Office PowerPoint</Application>
  <PresentationFormat>画面に合わせる (4:3)</PresentationFormat>
  <Paragraphs>112</Paragraphs>
  <Slides>12</Slides>
  <Notes>3</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アングル</vt:lpstr>
      <vt:lpstr>メディア</vt:lpstr>
      <vt:lpstr>Contents</vt:lpstr>
      <vt:lpstr>日本のジャーナリズムは死んでいる？</vt:lpstr>
      <vt:lpstr>日本のメディアー問題点ー</vt:lpstr>
      <vt:lpstr>Why？</vt:lpstr>
      <vt:lpstr>PowerPoint プレゼンテーション</vt:lpstr>
      <vt:lpstr>③海外の情報が入ってきにくい</vt:lpstr>
      <vt:lpstr>海外メディア（民主主義の先進国）</vt:lpstr>
      <vt:lpstr>グローバル世界で日本人が抱える問題</vt:lpstr>
      <vt:lpstr>どうするべきか？</vt:lpstr>
      <vt:lpstr>展望</vt:lpstr>
      <vt:lpstr>参考文献</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Kana</dc:creator>
  <cp:lastModifiedBy>Kana</cp:lastModifiedBy>
  <cp:revision>33</cp:revision>
  <dcterms:created xsi:type="dcterms:W3CDTF">2012-11-08T11:28:36Z</dcterms:created>
  <dcterms:modified xsi:type="dcterms:W3CDTF">2012-11-12T01:36:48Z</dcterms:modified>
</cp:coreProperties>
</file>