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6" r:id="rId7"/>
    <p:sldId id="262" r:id="rId8"/>
    <p:sldId id="265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38E2B-8B67-4D47-9457-10A216657A55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A49-8C69-4C94-A58F-2283600404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0580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64086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071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23365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003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1938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43657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A49-8C69-4C94-A58F-2283600404A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217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9C516C-BF90-417E-9EA9-4FB6D65B60F8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C3D043-5236-4D47-BECF-C0671FCC59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日本教育のゆくえ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kumimoji="1" lang="en-US" altLang="ja-JP" dirty="0" smtClean="0"/>
          </a:p>
          <a:p>
            <a:pPr algn="r"/>
            <a:r>
              <a:rPr kumimoji="1" lang="en-US" altLang="ja-JP" dirty="0" smtClean="0">
                <a:solidFill>
                  <a:srgbClr val="FFFF00"/>
                </a:solidFill>
              </a:rPr>
              <a:t>1136528c </a:t>
            </a:r>
            <a:r>
              <a:rPr kumimoji="1" lang="ja-JP" altLang="en-US" dirty="0" smtClean="0">
                <a:solidFill>
                  <a:srgbClr val="FFFF00"/>
                </a:solidFill>
              </a:rPr>
              <a:t>甲藤　瞳</a:t>
            </a:r>
            <a:endParaRPr kumimoji="1" lang="en-US" altLang="ja-JP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3200" dirty="0" smtClean="0"/>
              <a:t>競争社会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or </a:t>
            </a:r>
            <a:r>
              <a:rPr lang="ja-JP" altLang="en-US" sz="3200" dirty="0" smtClean="0"/>
              <a:t>無競争社会</a:t>
            </a:r>
            <a:endParaRPr lang="en-US" altLang="ja-JP" sz="3200" dirty="0" smtClean="0"/>
          </a:p>
          <a:p>
            <a:pPr marL="0" indent="0" algn="ctr">
              <a:buNone/>
            </a:pPr>
            <a:endParaRPr kumimoji="1" lang="en-US" altLang="ja-JP" sz="3200" dirty="0"/>
          </a:p>
          <a:p>
            <a:pPr marL="0" indent="0" algn="ctr">
              <a:buNone/>
            </a:pPr>
            <a:r>
              <a:rPr kumimoji="1" lang="ja-JP" altLang="en-US" sz="3200" dirty="0" smtClean="0"/>
              <a:t>無競争のメリットを取り入れられるか</a:t>
            </a:r>
            <a:endParaRPr kumimoji="1" lang="en-US" altLang="ja-JP" sz="3200" dirty="0" smtClean="0"/>
          </a:p>
          <a:p>
            <a:pPr marL="0" indent="0">
              <a:buNone/>
            </a:pPr>
            <a:endParaRPr kumimoji="1" lang="en-US" altLang="ja-JP" sz="32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2619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000" dirty="0" smtClean="0"/>
              <a:t>『</a:t>
            </a:r>
            <a:r>
              <a:rPr kumimoji="1" lang="ja-JP" altLang="en-US" sz="2000" dirty="0" smtClean="0"/>
              <a:t>「共通一次世代」は教育をどう語るのか</a:t>
            </a:r>
            <a:r>
              <a:rPr kumimoji="1" lang="en-US" altLang="ja-JP" sz="2000" dirty="0" smtClean="0"/>
              <a:t>』</a:t>
            </a:r>
            <a:r>
              <a:rPr kumimoji="1" lang="ja-JP" altLang="en-US" sz="2000" dirty="0" smtClean="0"/>
              <a:t>（２０１１）　山内乾史、ミネルヴァ書房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『</a:t>
            </a:r>
            <a:r>
              <a:rPr lang="ja-JP" altLang="en-US" sz="2000" dirty="0" smtClean="0"/>
              <a:t>日本の学校の</a:t>
            </a:r>
            <a:r>
              <a:rPr lang="en-US" altLang="ja-JP" sz="2000" dirty="0" smtClean="0"/>
              <a:t>50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（１９９６）　堀尾輝久ほか、柏書房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『21</a:t>
            </a:r>
            <a:r>
              <a:rPr kumimoji="1" lang="ja-JP" altLang="en-US" sz="2000" dirty="0" smtClean="0"/>
              <a:t>世紀へ教育は変わる</a:t>
            </a:r>
            <a:r>
              <a:rPr kumimoji="1" lang="en-US" altLang="ja-JP" sz="2000" dirty="0" smtClean="0"/>
              <a:t>』</a:t>
            </a:r>
            <a:r>
              <a:rPr kumimoji="1" lang="ja-JP" altLang="en-US" sz="2000" dirty="0" smtClean="0"/>
              <a:t>（１９９７）　寺脇研、近代文芸社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『</a:t>
            </a:r>
            <a:r>
              <a:rPr lang="ja-JP" altLang="en-US" sz="2000" dirty="0" smtClean="0"/>
              <a:t>競争の教育から共同の教育へ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（１９８８）　吉田千秋ほか、青木書店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『</a:t>
            </a:r>
            <a:r>
              <a:rPr kumimoji="1" lang="ja-JP" altLang="en-US" sz="2000" dirty="0" smtClean="0"/>
              <a:t>格差なくせば子どもの学力は伸びる</a:t>
            </a:r>
            <a:r>
              <a:rPr kumimoji="1" lang="en-US" altLang="ja-JP" sz="2000" dirty="0" smtClean="0"/>
              <a:t>』</a:t>
            </a:r>
            <a:r>
              <a:rPr kumimoji="1" lang="ja-JP" altLang="en-US" sz="2000" dirty="0" smtClean="0"/>
              <a:t>（２００７）　福田誠治、亜紀書房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『</a:t>
            </a:r>
            <a:r>
              <a:rPr lang="ja-JP" altLang="en-US" sz="2000" dirty="0" smtClean="0"/>
              <a:t>競争しても学力行き止まり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（２００７）　福田誠治、朝日新聞社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『</a:t>
            </a:r>
            <a:r>
              <a:rPr kumimoji="1" lang="ja-JP" altLang="en-US" sz="2000" dirty="0" smtClean="0"/>
              <a:t>競争やめたら学力世界一</a:t>
            </a:r>
            <a:r>
              <a:rPr kumimoji="1" lang="en-US" altLang="ja-JP" sz="2000" dirty="0" smtClean="0"/>
              <a:t>』</a:t>
            </a:r>
            <a:r>
              <a:rPr kumimoji="1" lang="ja-JP" altLang="en-US" sz="2000" dirty="0" smtClean="0"/>
              <a:t>（２００６）　福田誠治、朝日新聞社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41490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4800" dirty="0" smtClean="0"/>
          </a:p>
          <a:p>
            <a:pPr marL="0" indent="0" algn="ctr">
              <a:buNone/>
            </a:pPr>
            <a:r>
              <a:rPr kumimoji="1" lang="ja-JP" altLang="en-US" sz="4800" dirty="0" smtClean="0"/>
              <a:t>ありがとう</a:t>
            </a:r>
            <a:endParaRPr kumimoji="1" lang="en-US" altLang="ja-JP" sz="4800" dirty="0" smtClean="0"/>
          </a:p>
          <a:p>
            <a:pPr marL="0" indent="0" algn="ctr">
              <a:buNone/>
            </a:pPr>
            <a:r>
              <a:rPr kumimoji="1" lang="ja-JP" altLang="en-US" sz="4800" smtClean="0"/>
              <a:t>ございました</a:t>
            </a:r>
            <a:r>
              <a:rPr kumimoji="1" lang="ja-JP" altLang="en-US" sz="4800" smtClean="0">
                <a:sym typeface="Wingdings" pitchFamily="2" charset="2"/>
              </a:rPr>
              <a:t></a:t>
            </a:r>
            <a:endParaRPr kumimoji="1" lang="ja-JP" altLang="en-US" sz="4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4107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大学入学後、目標見失う</a:t>
            </a:r>
            <a:endParaRPr kumimoji="1" lang="en-US" altLang="ja-JP" dirty="0" smtClean="0"/>
          </a:p>
          <a:p>
            <a:r>
              <a:rPr lang="ja-JP" altLang="en-US" dirty="0" smtClean="0"/>
              <a:t>受験勉強で得た詰め込みの利用法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きっかけ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0472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１、日本の教育制度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（歴史、概要、日本国内の異なる活動）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２</a:t>
            </a:r>
            <a:r>
              <a:rPr kumimoji="1" lang="ja-JP" altLang="en-US" dirty="0" smtClean="0"/>
              <a:t>、賛否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３</a:t>
            </a:r>
            <a:r>
              <a:rPr lang="ja-JP" altLang="en-US" dirty="0" smtClean="0"/>
              <a:t>、他国例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４</a:t>
            </a:r>
            <a:r>
              <a:rPr kumimoji="1" lang="ja-JP" altLang="en-US" dirty="0" smtClean="0"/>
              <a:t>、仮説、提案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５</a:t>
            </a:r>
            <a:r>
              <a:rPr lang="ja-JP" altLang="en-US" dirty="0" smtClean="0"/>
              <a:t>、論点、まとめ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622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競争社会・・・競争によって結果が決まる社会　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無競争社会・・・競争をせず、結果に順位を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つけない社会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sz="2800" b="1" dirty="0" smtClean="0"/>
              <a:t>×</a:t>
            </a:r>
            <a:r>
              <a:rPr lang="ja-JP" altLang="en-US" dirty="0" smtClean="0"/>
              <a:t>　</a:t>
            </a:r>
            <a:r>
              <a:rPr lang="ja-JP" altLang="en-US" sz="2000" dirty="0" smtClean="0">
                <a:solidFill>
                  <a:srgbClr val="FF0000"/>
                </a:solidFill>
              </a:rPr>
              <a:t>社会</a:t>
            </a:r>
            <a:r>
              <a:rPr lang="ja-JP" altLang="en-US" sz="2000" dirty="0">
                <a:solidFill>
                  <a:srgbClr val="FF0000"/>
                </a:solidFill>
              </a:rPr>
              <a:t>階級</a:t>
            </a:r>
            <a:r>
              <a:rPr lang="ja-JP" altLang="en-US" sz="2000" dirty="0" smtClean="0">
                <a:solidFill>
                  <a:srgbClr val="FF0000"/>
                </a:solidFill>
              </a:rPr>
              <a:t>によって競争なくても決まっている</a:t>
            </a:r>
            <a:r>
              <a:rPr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教育における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競争、無競争とは。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5568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1950</a:t>
            </a:r>
            <a:r>
              <a:rPr kumimoji="1" lang="ja-JP" altLang="en-US" dirty="0" smtClean="0"/>
              <a:t>年代（戦後復興期）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自由な新しい学校作り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1960</a:t>
            </a:r>
            <a:r>
              <a:rPr lang="ja-JP" altLang="en-US" dirty="0" smtClean="0"/>
              <a:t>年代（高度経済成長期）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大衆的学力競争社会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日本教育の流れ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2924132" y="3501008"/>
            <a:ext cx="504056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" name="爆発 1 4"/>
          <p:cNvSpPr/>
          <p:nvPr/>
        </p:nvSpPr>
        <p:spPr>
          <a:xfrm rot="20851272">
            <a:off x="945872" y="5020654"/>
            <a:ext cx="2664296" cy="12961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black"/>
                </a:solidFill>
              </a:rPr>
              <a:t>進学競争</a:t>
            </a:r>
            <a:endParaRPr kumimoji="1" lang="ja-JP" altLang="en-US" dirty="0"/>
          </a:p>
        </p:txBody>
      </p:sp>
      <p:sp>
        <p:nvSpPr>
          <p:cNvPr id="6" name="爆発 1 5"/>
          <p:cNvSpPr/>
          <p:nvPr/>
        </p:nvSpPr>
        <p:spPr>
          <a:xfrm rot="556131">
            <a:off x="5076056" y="4149080"/>
            <a:ext cx="2880320" cy="12961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</a:rPr>
              <a:t>学歴競争</a:t>
            </a:r>
            <a:endParaRPr lang="en-US" altLang="ja-JP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432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競争社会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メリット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努力の結果が目に見える</a:t>
            </a:r>
          </a:p>
          <a:p>
            <a:r>
              <a:rPr lang="ja-JP" altLang="en-US" dirty="0"/>
              <a:t>向上心、達成感</a:t>
            </a:r>
          </a:p>
          <a:p>
            <a:r>
              <a:rPr lang="ja-JP" altLang="en-US" dirty="0"/>
              <a:t>学習動機の</a:t>
            </a:r>
            <a:r>
              <a:rPr lang="ja-JP" altLang="en-US" dirty="0" smtClean="0"/>
              <a:t>形成</a:t>
            </a:r>
            <a:endParaRPr lang="en-US" altLang="ja-JP" dirty="0" smtClean="0"/>
          </a:p>
          <a:p>
            <a:r>
              <a:rPr lang="ja-JP" altLang="en-US" dirty="0"/>
              <a:t>大量</a:t>
            </a:r>
            <a:r>
              <a:rPr lang="ja-JP" altLang="en-US" dirty="0" smtClean="0"/>
              <a:t>の知識の習得</a:t>
            </a:r>
            <a:endParaRPr lang="en-US" altLang="ja-JP" dirty="0" smtClean="0"/>
          </a:p>
          <a:p>
            <a:r>
              <a:rPr lang="ja-JP" altLang="en-US" dirty="0" smtClean="0"/>
              <a:t>習熟度</a:t>
            </a:r>
            <a:r>
              <a:rPr lang="ja-JP" altLang="en-US" dirty="0"/>
              <a:t>を画一的・客観的に</a:t>
            </a:r>
            <a:r>
              <a:rPr lang="ja-JP" altLang="en-US" dirty="0" smtClean="0"/>
              <a:t>点数化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デメリット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競争による差別化</a:t>
            </a:r>
          </a:p>
          <a:p>
            <a:r>
              <a:rPr lang="ja-JP" altLang="en-US" dirty="0"/>
              <a:t>落ちこぼれ</a:t>
            </a:r>
          </a:p>
          <a:p>
            <a:r>
              <a:rPr lang="ja-JP" altLang="en-US" dirty="0"/>
              <a:t>高校中退</a:t>
            </a:r>
          </a:p>
          <a:p>
            <a:r>
              <a:rPr lang="ja-JP" altLang="en-US" dirty="0"/>
              <a:t>学習意欲の差</a:t>
            </a:r>
          </a:p>
          <a:p>
            <a:r>
              <a:rPr lang="ja-JP" altLang="en-US" dirty="0" smtClean="0"/>
              <a:t>テクニック重視</a:t>
            </a:r>
            <a:endParaRPr lang="ja-JP" altLang="en-US" dirty="0"/>
          </a:p>
          <a:p>
            <a:r>
              <a:rPr lang="ja-JP" altLang="en-US" dirty="0" smtClean="0"/>
              <a:t>途中</a:t>
            </a:r>
            <a:r>
              <a:rPr lang="ja-JP" altLang="en-US" dirty="0"/>
              <a:t>の思考過程をスキップ</a:t>
            </a:r>
          </a:p>
          <a:p>
            <a:r>
              <a:rPr lang="ja-JP" altLang="en-US" dirty="0"/>
              <a:t>応用が利かない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9680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人口少ない</a:t>
            </a:r>
            <a:r>
              <a:rPr kumimoji="1" lang="en-US" altLang="ja-JP" dirty="0" smtClean="0"/>
              <a:t>500</a:t>
            </a:r>
            <a:r>
              <a:rPr kumimoji="1" lang="ja-JP" altLang="en-US" dirty="0" smtClean="0"/>
              <a:t>万人</a:t>
            </a:r>
            <a:r>
              <a:rPr lang="ja-JP" altLang="en-US" sz="1100" dirty="0" smtClean="0"/>
              <a:t>兵庫</a:t>
            </a:r>
            <a:r>
              <a:rPr lang="ja-JP" altLang="en-US" sz="1100" dirty="0"/>
              <a:t>県</a:t>
            </a:r>
            <a:r>
              <a:rPr kumimoji="1" lang="ja-JP" altLang="en-US" sz="1100" dirty="0" smtClean="0"/>
              <a:t>民ぐらい</a:t>
            </a:r>
            <a:r>
              <a:rPr kumimoji="1" lang="ja-JP" altLang="en-US" dirty="0" smtClean="0"/>
              <a:t>、自然厳しい、寒くて暗い　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⇒個人で対応しないと</a:t>
            </a:r>
            <a:r>
              <a:rPr kumimoji="1" lang="ja-JP" altLang="en-US" sz="1100" dirty="0" smtClean="0"/>
              <a:t>学ぶことは自分のため</a:t>
            </a:r>
            <a:r>
              <a:rPr kumimoji="1" lang="ja-JP" altLang="en-US" dirty="0" smtClean="0"/>
              <a:t>という個人意識</a:t>
            </a:r>
            <a:endParaRPr lang="en-US" altLang="ja-JP" dirty="0" smtClean="0"/>
          </a:p>
          <a:p>
            <a:r>
              <a:rPr lang="en-US" altLang="zh-TW" dirty="0"/>
              <a:t>1985</a:t>
            </a:r>
            <a:r>
              <a:rPr lang="zh-TW" altLang="en-US" dirty="0"/>
              <a:t>年習熟度別編成授業</a:t>
            </a:r>
            <a:r>
              <a:rPr lang="zh-TW" altLang="en-US" dirty="0" smtClean="0"/>
              <a:t>中止</a:t>
            </a:r>
            <a:endParaRPr lang="en-US" altLang="ja-JP" dirty="0" smtClean="0"/>
          </a:p>
          <a:p>
            <a:r>
              <a:rPr lang="en-US" altLang="ja-JP" dirty="0"/>
              <a:t>16</a:t>
            </a:r>
            <a:r>
              <a:rPr lang="ja-JP" altLang="en-US" dirty="0" smtClean="0"/>
              <a:t>歳までテストも競争もなし</a:t>
            </a:r>
            <a:endParaRPr lang="en-US" altLang="ja-JP" dirty="0" smtClean="0"/>
          </a:p>
          <a:p>
            <a:r>
              <a:rPr lang="ja-JP" altLang="en-US" dirty="0" smtClean="0"/>
              <a:t>授業は各先生にゆだねられる</a:t>
            </a:r>
            <a:endParaRPr lang="ja-JP" altLang="en-US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他国の例</a:t>
            </a:r>
            <a:r>
              <a:rPr kumimoji="1" lang="ja-JP" altLang="en-US" sz="3200" dirty="0" smtClean="0"/>
              <a:t>（フィンランド）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1717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無競争社会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メリット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成績による差別化なくみな平等</a:t>
            </a:r>
            <a:endParaRPr kumimoji="1" lang="en-US" altLang="ja-JP" dirty="0" smtClean="0"/>
          </a:p>
          <a:p>
            <a:r>
              <a:rPr kumimoji="1" lang="ja-JP" altLang="en-US" dirty="0" smtClean="0"/>
              <a:t>個人の学習意欲尊重</a:t>
            </a:r>
            <a:endParaRPr kumimoji="1" lang="en-US" altLang="ja-JP" dirty="0" smtClean="0"/>
          </a:p>
          <a:p>
            <a:r>
              <a:rPr lang="ja-JP" altLang="en-US" dirty="0" smtClean="0"/>
              <a:t>落ちこぼれつくらない</a:t>
            </a:r>
            <a:endParaRPr lang="en-US" altLang="ja-JP" dirty="0" smtClean="0"/>
          </a:p>
          <a:p>
            <a:r>
              <a:rPr lang="ja-JP" altLang="en-US" dirty="0"/>
              <a:t>底上げ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デメリット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ja-JP" altLang="en-US" dirty="0" smtClean="0"/>
              <a:t>教師や学校にゆだねられているのでリスキー</a:t>
            </a:r>
            <a:endParaRPr lang="en-US" altLang="ja-JP" dirty="0" smtClean="0"/>
          </a:p>
          <a:p>
            <a:r>
              <a:rPr kumimoji="1" lang="ja-JP" altLang="en-US" dirty="0"/>
              <a:t>基準</a:t>
            </a:r>
            <a:r>
              <a:rPr kumimoji="1" lang="ja-JP" altLang="en-US" dirty="0" smtClean="0"/>
              <a:t>がなく目標設定難しい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自分の努力を測るものがない</a:t>
            </a:r>
            <a:endParaRPr kumimoji="1" lang="en-US" altLang="ja-JP" dirty="0" smtClean="0"/>
          </a:p>
          <a:p>
            <a:r>
              <a:rPr lang="ja-JP" altLang="en-US" dirty="0" smtClean="0"/>
              <a:t>トップ層は放任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01756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競争・無競争の</a:t>
            </a:r>
            <a:r>
              <a:rPr lang="ja-JP" altLang="en-US" dirty="0" smtClean="0"/>
              <a:t>バランス</a:t>
            </a:r>
            <a:endParaRPr lang="en-US" altLang="ja-JP" dirty="0" smtClean="0"/>
          </a:p>
          <a:p>
            <a:r>
              <a:rPr lang="ja-JP" altLang="en-US" dirty="0"/>
              <a:t>採点基準</a:t>
            </a:r>
            <a:r>
              <a:rPr lang="ja-JP" altLang="en-US" dirty="0" smtClean="0"/>
              <a:t>の見直し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仮説・提案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8485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687</TotalTime>
  <Words>257</Words>
  <Application>Microsoft Office PowerPoint</Application>
  <PresentationFormat>画面に合わせる (4:3)</PresentationFormat>
  <Paragraphs>92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ウェーブ</vt:lpstr>
      <vt:lpstr>日本教育のゆくえ</vt:lpstr>
      <vt:lpstr>きっかけ</vt:lpstr>
      <vt:lpstr>目次</vt:lpstr>
      <vt:lpstr>教育における 競争、無競争とは。</vt:lpstr>
      <vt:lpstr>日本教育の流れ</vt:lpstr>
      <vt:lpstr>競争社会</vt:lpstr>
      <vt:lpstr>他国の例（フィンランド）</vt:lpstr>
      <vt:lpstr>無競争社会</vt:lpstr>
      <vt:lpstr>仮説・提案</vt:lpstr>
      <vt:lpstr>論点</vt:lpstr>
      <vt:lpstr>参考文献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</dc:creator>
  <cp:lastModifiedBy>安岡正晴</cp:lastModifiedBy>
  <cp:revision>24</cp:revision>
  <dcterms:created xsi:type="dcterms:W3CDTF">2012-10-21T14:39:25Z</dcterms:created>
  <dcterms:modified xsi:type="dcterms:W3CDTF">2012-11-01T07:22:28Z</dcterms:modified>
</cp:coreProperties>
</file>