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68" r:id="rId4"/>
    <p:sldId id="274" r:id="rId5"/>
    <p:sldId id="270" r:id="rId6"/>
    <p:sldId id="273" r:id="rId7"/>
    <p:sldId id="275" r:id="rId8"/>
    <p:sldId id="272" r:id="rId9"/>
    <p:sldId id="271" r:id="rId10"/>
    <p:sldId id="267" r:id="rId11"/>
    <p:sldId id="276" r:id="rId12"/>
    <p:sldId id="266" r:id="rId13"/>
    <p:sldId id="278" r:id="rId14"/>
    <p:sldId id="27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5" autoAdjust="0"/>
  </p:normalViewPr>
  <p:slideViewPr>
    <p:cSldViewPr>
      <p:cViewPr varScale="1">
        <p:scale>
          <a:sx n="64" d="100"/>
          <a:sy n="64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9CC52-F286-4787-AD91-3EAA6926C327}" type="doc">
      <dgm:prSet loTypeId="urn:microsoft.com/office/officeart/2008/layout/SquareAccent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223BF850-6997-4FB2-924A-7709EE5F2013}">
      <dgm:prSet phldrT="[テキスト]"/>
      <dgm:spPr/>
      <dgm:t>
        <a:bodyPr/>
        <a:lstStyle/>
        <a:p>
          <a:r>
            <a:rPr kumimoji="1" lang="ja-JP" altLang="en-US" dirty="0" smtClean="0"/>
            <a:t>メリット</a:t>
          </a:r>
          <a:endParaRPr kumimoji="1" lang="ja-JP" altLang="en-US" dirty="0"/>
        </a:p>
      </dgm:t>
    </dgm:pt>
    <dgm:pt modelId="{2A5212D4-B1FC-4BED-BFC7-5B6F465DBAF1}" type="parTrans" cxnId="{0AB80A7F-C2C6-4BDC-85EA-4BD0D0B7EB51}">
      <dgm:prSet/>
      <dgm:spPr/>
      <dgm:t>
        <a:bodyPr/>
        <a:lstStyle/>
        <a:p>
          <a:endParaRPr kumimoji="1" lang="ja-JP" altLang="en-US"/>
        </a:p>
      </dgm:t>
    </dgm:pt>
    <dgm:pt modelId="{D4A089BF-323B-498B-B614-546145A38BA6}" type="sibTrans" cxnId="{0AB80A7F-C2C6-4BDC-85EA-4BD0D0B7EB51}">
      <dgm:prSet/>
      <dgm:spPr/>
      <dgm:t>
        <a:bodyPr/>
        <a:lstStyle/>
        <a:p>
          <a:endParaRPr kumimoji="1" lang="ja-JP" altLang="en-US"/>
        </a:p>
      </dgm:t>
    </dgm:pt>
    <dgm:pt modelId="{7331D188-1FFC-4230-972B-06B11D0918A3}">
      <dgm:prSet phldrT="[テキスト]" custT="1"/>
      <dgm:spPr/>
      <dgm:t>
        <a:bodyPr/>
        <a:lstStyle/>
        <a:p>
          <a:r>
            <a:rPr kumimoji="1" lang="ja-JP" altLang="en-US" sz="2800" dirty="0" smtClean="0"/>
            <a:t>労働力不足の解消</a:t>
          </a:r>
          <a:endParaRPr kumimoji="1" lang="ja-JP" altLang="en-US" sz="2800" dirty="0"/>
        </a:p>
      </dgm:t>
    </dgm:pt>
    <dgm:pt modelId="{5745436D-8514-4D91-BFFA-1BC298626ED5}" type="parTrans" cxnId="{E0753500-AEFC-4A01-B118-722C84A16230}">
      <dgm:prSet/>
      <dgm:spPr/>
      <dgm:t>
        <a:bodyPr/>
        <a:lstStyle/>
        <a:p>
          <a:endParaRPr kumimoji="1" lang="ja-JP" altLang="en-US"/>
        </a:p>
      </dgm:t>
    </dgm:pt>
    <dgm:pt modelId="{FEC9AC8E-6F47-461D-8A4F-5E5BC5825F51}" type="sibTrans" cxnId="{E0753500-AEFC-4A01-B118-722C84A16230}">
      <dgm:prSet/>
      <dgm:spPr/>
      <dgm:t>
        <a:bodyPr/>
        <a:lstStyle/>
        <a:p>
          <a:endParaRPr kumimoji="1" lang="ja-JP" altLang="en-US"/>
        </a:p>
      </dgm:t>
    </dgm:pt>
    <dgm:pt modelId="{79C5756E-ACEC-437C-8ECC-604FBEE4E2FD}">
      <dgm:prSet phldrT="[テキスト]" custT="1"/>
      <dgm:spPr/>
      <dgm:t>
        <a:bodyPr/>
        <a:lstStyle/>
        <a:p>
          <a:r>
            <a:rPr kumimoji="1" lang="ja-JP" altLang="en-US" sz="2800" dirty="0" smtClean="0"/>
            <a:t>アジアへ貢献</a:t>
          </a:r>
          <a:endParaRPr kumimoji="1" lang="ja-JP" altLang="en-US" sz="2800" dirty="0"/>
        </a:p>
      </dgm:t>
    </dgm:pt>
    <dgm:pt modelId="{581ABD28-8D54-4D27-AA99-F877E799A57F}" type="parTrans" cxnId="{C6E5F2AB-0B91-42A6-87AE-6DB0D871F4F7}">
      <dgm:prSet/>
      <dgm:spPr/>
      <dgm:t>
        <a:bodyPr/>
        <a:lstStyle/>
        <a:p>
          <a:endParaRPr kumimoji="1" lang="ja-JP" altLang="en-US"/>
        </a:p>
      </dgm:t>
    </dgm:pt>
    <dgm:pt modelId="{4F60AC7A-95A9-4D8E-9245-C17C434401AF}" type="sibTrans" cxnId="{C6E5F2AB-0B91-42A6-87AE-6DB0D871F4F7}">
      <dgm:prSet/>
      <dgm:spPr/>
      <dgm:t>
        <a:bodyPr/>
        <a:lstStyle/>
        <a:p>
          <a:endParaRPr kumimoji="1" lang="ja-JP" altLang="en-US"/>
        </a:p>
      </dgm:t>
    </dgm:pt>
    <dgm:pt modelId="{B24125DA-DBE0-4D7A-B72A-A2CF885F4B0B}">
      <dgm:prSet phldrT="[テキスト]" custT="1"/>
      <dgm:spPr/>
      <dgm:t>
        <a:bodyPr/>
        <a:lstStyle/>
        <a:p>
          <a:r>
            <a:rPr kumimoji="1" lang="ja-JP" altLang="en-US" sz="2800" dirty="0" smtClean="0"/>
            <a:t>日本人の意識変革</a:t>
          </a:r>
          <a:endParaRPr kumimoji="1" lang="ja-JP" altLang="en-US" sz="2800" dirty="0"/>
        </a:p>
      </dgm:t>
    </dgm:pt>
    <dgm:pt modelId="{0FF63F83-1B78-4300-9AF4-2987DDCDD1AD}" type="parTrans" cxnId="{68C8D02F-8A8E-489B-BA64-C4ECDDD4FC0F}">
      <dgm:prSet/>
      <dgm:spPr/>
      <dgm:t>
        <a:bodyPr/>
        <a:lstStyle/>
        <a:p>
          <a:endParaRPr kumimoji="1" lang="ja-JP" altLang="en-US"/>
        </a:p>
      </dgm:t>
    </dgm:pt>
    <dgm:pt modelId="{88B8A698-14FE-4AD3-A0A0-325D7E29CA4F}" type="sibTrans" cxnId="{68C8D02F-8A8E-489B-BA64-C4ECDDD4FC0F}">
      <dgm:prSet/>
      <dgm:spPr/>
      <dgm:t>
        <a:bodyPr/>
        <a:lstStyle/>
        <a:p>
          <a:endParaRPr kumimoji="1" lang="ja-JP" altLang="en-US"/>
        </a:p>
      </dgm:t>
    </dgm:pt>
    <dgm:pt modelId="{6BBF7A11-22A9-430A-A57B-EFEBAA7D297C}">
      <dgm:prSet phldrT="[テキスト]"/>
      <dgm:spPr/>
      <dgm:t>
        <a:bodyPr/>
        <a:lstStyle/>
        <a:p>
          <a:r>
            <a:rPr kumimoji="1" lang="ja-JP" altLang="en-US" dirty="0" smtClean="0"/>
            <a:t>デメリット</a:t>
          </a:r>
          <a:endParaRPr kumimoji="1" lang="ja-JP" altLang="en-US" dirty="0"/>
        </a:p>
      </dgm:t>
    </dgm:pt>
    <dgm:pt modelId="{A6B59D91-394A-4341-9978-13F56273B03D}" type="parTrans" cxnId="{F326D79D-25C8-483A-A7F9-14C02AA7A3D6}">
      <dgm:prSet/>
      <dgm:spPr/>
      <dgm:t>
        <a:bodyPr/>
        <a:lstStyle/>
        <a:p>
          <a:endParaRPr kumimoji="1" lang="ja-JP" altLang="en-US"/>
        </a:p>
      </dgm:t>
    </dgm:pt>
    <dgm:pt modelId="{61556E81-7497-4B8E-8AF4-8C7112EB75C0}" type="sibTrans" cxnId="{F326D79D-25C8-483A-A7F9-14C02AA7A3D6}">
      <dgm:prSet/>
      <dgm:spPr/>
      <dgm:t>
        <a:bodyPr/>
        <a:lstStyle/>
        <a:p>
          <a:endParaRPr kumimoji="1" lang="ja-JP" altLang="en-US"/>
        </a:p>
      </dgm:t>
    </dgm:pt>
    <dgm:pt modelId="{7DA8F2B1-99FE-48AC-9B88-D23A78C70ED7}">
      <dgm:prSet phldrT="[テキスト]" custT="1"/>
      <dgm:spPr/>
      <dgm:t>
        <a:bodyPr/>
        <a:lstStyle/>
        <a:p>
          <a:r>
            <a:rPr kumimoji="1" lang="ja-JP" altLang="en-US" sz="2800" dirty="0" smtClean="0"/>
            <a:t>日本人の労働市場の狭まり</a:t>
          </a:r>
          <a:endParaRPr kumimoji="1" lang="ja-JP" altLang="en-US" sz="2800" dirty="0"/>
        </a:p>
      </dgm:t>
    </dgm:pt>
    <dgm:pt modelId="{2F9A3595-6F05-4615-ABC8-13F1F6B5C21E}" type="parTrans" cxnId="{41F3CBD5-B6A5-4B69-B752-E7E7D00BBDD4}">
      <dgm:prSet/>
      <dgm:spPr/>
      <dgm:t>
        <a:bodyPr/>
        <a:lstStyle/>
        <a:p>
          <a:endParaRPr kumimoji="1" lang="ja-JP" altLang="en-US"/>
        </a:p>
      </dgm:t>
    </dgm:pt>
    <dgm:pt modelId="{A9D16AD5-E819-4E9A-A3C6-F422D7510CC4}" type="sibTrans" cxnId="{41F3CBD5-B6A5-4B69-B752-E7E7D00BBDD4}">
      <dgm:prSet/>
      <dgm:spPr/>
      <dgm:t>
        <a:bodyPr/>
        <a:lstStyle/>
        <a:p>
          <a:endParaRPr kumimoji="1" lang="ja-JP" altLang="en-US"/>
        </a:p>
      </dgm:t>
    </dgm:pt>
    <dgm:pt modelId="{BA86AD6F-5BDA-40CA-8C41-0772F398D4CF}">
      <dgm:prSet phldrT="[テキスト]" custT="1"/>
      <dgm:spPr/>
      <dgm:t>
        <a:bodyPr/>
        <a:lstStyle/>
        <a:p>
          <a:r>
            <a:rPr kumimoji="1" lang="ja-JP" altLang="en-US" sz="2800" dirty="0" smtClean="0"/>
            <a:t>看護ケアの質の低下</a:t>
          </a:r>
          <a:endParaRPr kumimoji="1" lang="ja-JP" altLang="en-US" sz="2800" dirty="0"/>
        </a:p>
      </dgm:t>
    </dgm:pt>
    <dgm:pt modelId="{764ADC1D-98E0-42F8-8E6C-B6509138F1DD}" type="parTrans" cxnId="{F40CE780-7CF3-40DD-9608-7B85D8B91AC9}">
      <dgm:prSet/>
      <dgm:spPr/>
      <dgm:t>
        <a:bodyPr/>
        <a:lstStyle/>
        <a:p>
          <a:endParaRPr kumimoji="1" lang="ja-JP" altLang="en-US"/>
        </a:p>
      </dgm:t>
    </dgm:pt>
    <dgm:pt modelId="{CB09300B-9625-4E28-A360-895542EB4895}" type="sibTrans" cxnId="{F40CE780-7CF3-40DD-9608-7B85D8B91AC9}">
      <dgm:prSet/>
      <dgm:spPr/>
      <dgm:t>
        <a:bodyPr/>
        <a:lstStyle/>
        <a:p>
          <a:endParaRPr kumimoji="1" lang="ja-JP" altLang="en-US"/>
        </a:p>
      </dgm:t>
    </dgm:pt>
    <dgm:pt modelId="{D0BADFE2-7A13-4935-A90C-EB41ACCAC085}">
      <dgm:prSet phldrT="[テキスト]" custT="1"/>
      <dgm:spPr/>
      <dgm:t>
        <a:bodyPr/>
        <a:lstStyle/>
        <a:p>
          <a:r>
            <a:rPr kumimoji="1" lang="ja-JP" altLang="en-US" sz="2800" dirty="0" smtClean="0"/>
            <a:t>受け入れ機関の負担</a:t>
          </a:r>
          <a:endParaRPr kumimoji="1" lang="ja-JP" altLang="en-US" sz="2800" dirty="0"/>
        </a:p>
      </dgm:t>
    </dgm:pt>
    <dgm:pt modelId="{8978C58F-F0FC-4AB6-A49E-8958AF0B99D0}" type="parTrans" cxnId="{2C612881-6A76-4672-90B8-9B24D691AED5}">
      <dgm:prSet/>
      <dgm:spPr/>
      <dgm:t>
        <a:bodyPr/>
        <a:lstStyle/>
        <a:p>
          <a:endParaRPr kumimoji="1" lang="ja-JP" altLang="en-US"/>
        </a:p>
      </dgm:t>
    </dgm:pt>
    <dgm:pt modelId="{788104FF-C116-4513-9EF5-0035F4A46A48}" type="sibTrans" cxnId="{2C612881-6A76-4672-90B8-9B24D691AED5}">
      <dgm:prSet/>
      <dgm:spPr/>
      <dgm:t>
        <a:bodyPr/>
        <a:lstStyle/>
        <a:p>
          <a:endParaRPr kumimoji="1" lang="ja-JP" altLang="en-US"/>
        </a:p>
      </dgm:t>
    </dgm:pt>
    <dgm:pt modelId="{A401106C-42AC-4358-BD12-ABB5E885F63C}" type="pres">
      <dgm:prSet presAssocID="{32A9CC52-F286-4787-AD91-3EAA6926C32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F945426E-288E-41C4-AD81-771BDB2181D4}" type="pres">
      <dgm:prSet presAssocID="{223BF850-6997-4FB2-924A-7709EE5F2013}" presName="root" presStyleCnt="0">
        <dgm:presLayoutVars>
          <dgm:chMax/>
          <dgm:chPref/>
        </dgm:presLayoutVars>
      </dgm:prSet>
      <dgm:spPr/>
    </dgm:pt>
    <dgm:pt modelId="{7CFA6676-DB90-4076-A889-85F348F16638}" type="pres">
      <dgm:prSet presAssocID="{223BF850-6997-4FB2-924A-7709EE5F2013}" presName="rootComposite" presStyleCnt="0">
        <dgm:presLayoutVars/>
      </dgm:prSet>
      <dgm:spPr/>
    </dgm:pt>
    <dgm:pt modelId="{55004D51-B4AC-4B2C-9868-FF856A8F0225}" type="pres">
      <dgm:prSet presAssocID="{223BF850-6997-4FB2-924A-7709EE5F2013}" presName="ParentAccent" presStyleLbl="alignNode1" presStyleIdx="0" presStyleCnt="2" custLinFactY="-39355" custLinFactNeighborX="263" custLinFactNeighborY="-100000"/>
      <dgm:spPr/>
    </dgm:pt>
    <dgm:pt modelId="{949B012C-3928-4AEE-810F-F0CFE99781A3}" type="pres">
      <dgm:prSet presAssocID="{223BF850-6997-4FB2-924A-7709EE5F2013}" presName="ParentSmallAccent" presStyleLbl="fgAcc1" presStyleIdx="0" presStyleCnt="2" custLinFactX="1300000" custLinFactY="583676" custLinFactNeighborX="1347192" custLinFactNeighborY="600000"/>
      <dgm:spPr/>
    </dgm:pt>
    <dgm:pt modelId="{E90EF3CD-FFA4-490D-B371-E2547C114535}" type="pres">
      <dgm:prSet presAssocID="{223BF850-6997-4FB2-924A-7709EE5F2013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6585430-1561-4A3B-8D36-8F83238D13D4}" type="pres">
      <dgm:prSet presAssocID="{223BF850-6997-4FB2-924A-7709EE5F2013}" presName="childShape" presStyleCnt="0">
        <dgm:presLayoutVars>
          <dgm:chMax val="0"/>
          <dgm:chPref val="0"/>
        </dgm:presLayoutVars>
      </dgm:prSet>
      <dgm:spPr/>
    </dgm:pt>
    <dgm:pt modelId="{3035FBEE-BE3B-46EB-8749-EF3EC019757F}" type="pres">
      <dgm:prSet presAssocID="{7331D188-1FFC-4230-972B-06B11D0918A3}" presName="childComposite" presStyleCnt="0">
        <dgm:presLayoutVars>
          <dgm:chMax val="0"/>
          <dgm:chPref val="0"/>
        </dgm:presLayoutVars>
      </dgm:prSet>
      <dgm:spPr/>
    </dgm:pt>
    <dgm:pt modelId="{18ED2701-A45B-40FF-BAF9-C57AD45F0A7A}" type="pres">
      <dgm:prSet presAssocID="{7331D188-1FFC-4230-972B-06B11D0918A3}" presName="ChildAccent" presStyleLbl="solidFgAcc1" presStyleIdx="0" presStyleCnt="6"/>
      <dgm:spPr/>
    </dgm:pt>
    <dgm:pt modelId="{32E349A0-A1E9-434D-94D0-9679E37B522D}" type="pres">
      <dgm:prSet presAssocID="{7331D188-1FFC-4230-972B-06B11D0918A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774E83-6977-4729-AA10-9498916923A4}" type="pres">
      <dgm:prSet presAssocID="{79C5756E-ACEC-437C-8ECC-604FBEE4E2FD}" presName="childComposite" presStyleCnt="0">
        <dgm:presLayoutVars>
          <dgm:chMax val="0"/>
          <dgm:chPref val="0"/>
        </dgm:presLayoutVars>
      </dgm:prSet>
      <dgm:spPr/>
    </dgm:pt>
    <dgm:pt modelId="{C0C12051-4C14-4FCD-83A5-7EBC3ABDE3AB}" type="pres">
      <dgm:prSet presAssocID="{79C5756E-ACEC-437C-8ECC-604FBEE4E2FD}" presName="ChildAccent" presStyleLbl="solidFgAcc1" presStyleIdx="1" presStyleCnt="6"/>
      <dgm:spPr/>
    </dgm:pt>
    <dgm:pt modelId="{A2E44FCB-495A-448E-9C74-5B51B9BAF51E}" type="pres">
      <dgm:prSet presAssocID="{79C5756E-ACEC-437C-8ECC-604FBEE4E2FD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AC4919-4E4E-4268-A3EC-1EAAFA40079E}" type="pres">
      <dgm:prSet presAssocID="{B24125DA-DBE0-4D7A-B72A-A2CF885F4B0B}" presName="childComposite" presStyleCnt="0">
        <dgm:presLayoutVars>
          <dgm:chMax val="0"/>
          <dgm:chPref val="0"/>
        </dgm:presLayoutVars>
      </dgm:prSet>
      <dgm:spPr/>
    </dgm:pt>
    <dgm:pt modelId="{05A72059-7F02-4B5A-985E-0D9E86DC1B17}" type="pres">
      <dgm:prSet presAssocID="{B24125DA-DBE0-4D7A-B72A-A2CF885F4B0B}" presName="ChildAccent" presStyleLbl="solidFgAcc1" presStyleIdx="2" presStyleCnt="6"/>
      <dgm:spPr/>
    </dgm:pt>
    <dgm:pt modelId="{9BADBF93-29B0-4FA0-A6BD-09EA0EA2FAFB}" type="pres">
      <dgm:prSet presAssocID="{B24125DA-DBE0-4D7A-B72A-A2CF885F4B0B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2A0A9D-3471-46CF-9F9E-B2A3DFF646D3}" type="pres">
      <dgm:prSet presAssocID="{6BBF7A11-22A9-430A-A57B-EFEBAA7D297C}" presName="root" presStyleCnt="0">
        <dgm:presLayoutVars>
          <dgm:chMax/>
          <dgm:chPref/>
        </dgm:presLayoutVars>
      </dgm:prSet>
      <dgm:spPr/>
    </dgm:pt>
    <dgm:pt modelId="{056C6080-4716-4C39-B05D-7CCEE87A4A95}" type="pres">
      <dgm:prSet presAssocID="{6BBF7A11-22A9-430A-A57B-EFEBAA7D297C}" presName="rootComposite" presStyleCnt="0">
        <dgm:presLayoutVars/>
      </dgm:prSet>
      <dgm:spPr/>
    </dgm:pt>
    <dgm:pt modelId="{84C4FC89-1EE5-40A2-99FD-706896527271}" type="pres">
      <dgm:prSet presAssocID="{6BBF7A11-22A9-430A-A57B-EFEBAA7D297C}" presName="ParentAccent" presStyleLbl="alignNode1" presStyleIdx="1" presStyleCnt="2" custLinFactY="-39355" custLinFactNeighborX="53" custLinFactNeighborY="-100000"/>
      <dgm:spPr/>
    </dgm:pt>
    <dgm:pt modelId="{177482B3-EB17-449C-BF97-586D0B2EC792}" type="pres">
      <dgm:prSet presAssocID="{6BBF7A11-22A9-430A-A57B-EFEBAA7D297C}" presName="ParentSmallAccent" presStyleLbl="fgAcc1" presStyleIdx="1" presStyleCnt="2" custLinFactX="544985" custLinFactY="500000" custLinFactNeighborX="600000" custLinFactNeighborY="562128"/>
      <dgm:spPr/>
    </dgm:pt>
    <dgm:pt modelId="{422ABE7E-53E4-481F-B9BF-F5E2E11BB1E8}" type="pres">
      <dgm:prSet presAssocID="{6BBF7A11-22A9-430A-A57B-EFEBAA7D297C}" presName="Parent" presStyleLbl="revTx" presStyleIdx="4" presStyleCnt="8" custLinFactNeighborX="4007" custLinFactNeighborY="-1499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937F75-C0E6-47A8-80A8-E0CCF644906E}" type="pres">
      <dgm:prSet presAssocID="{6BBF7A11-22A9-430A-A57B-EFEBAA7D297C}" presName="childShape" presStyleCnt="0">
        <dgm:presLayoutVars>
          <dgm:chMax val="0"/>
          <dgm:chPref val="0"/>
        </dgm:presLayoutVars>
      </dgm:prSet>
      <dgm:spPr/>
    </dgm:pt>
    <dgm:pt modelId="{6FAD1E46-7BEC-48B2-8ADA-EEF2E1B34FE1}" type="pres">
      <dgm:prSet presAssocID="{7DA8F2B1-99FE-48AC-9B88-D23A78C70ED7}" presName="childComposite" presStyleCnt="0">
        <dgm:presLayoutVars>
          <dgm:chMax val="0"/>
          <dgm:chPref val="0"/>
        </dgm:presLayoutVars>
      </dgm:prSet>
      <dgm:spPr/>
    </dgm:pt>
    <dgm:pt modelId="{CCC5CA3D-DD79-483F-B85E-6A88F8292CAA}" type="pres">
      <dgm:prSet presAssocID="{7DA8F2B1-99FE-48AC-9B88-D23A78C70ED7}" presName="ChildAccent" presStyleLbl="solidFgAcc1" presStyleIdx="3" presStyleCnt="6"/>
      <dgm:spPr/>
    </dgm:pt>
    <dgm:pt modelId="{4FD4DCD1-847E-49AB-ADE0-EB6E398F1C81}" type="pres">
      <dgm:prSet presAssocID="{7DA8F2B1-99FE-48AC-9B88-D23A78C70ED7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8656DA-93B6-4822-8E87-DC60B8F9B51E}" type="pres">
      <dgm:prSet presAssocID="{BA86AD6F-5BDA-40CA-8C41-0772F398D4CF}" presName="childComposite" presStyleCnt="0">
        <dgm:presLayoutVars>
          <dgm:chMax val="0"/>
          <dgm:chPref val="0"/>
        </dgm:presLayoutVars>
      </dgm:prSet>
      <dgm:spPr/>
    </dgm:pt>
    <dgm:pt modelId="{1D91ADC3-F5F9-4A9B-9A68-1CAA6A8C739D}" type="pres">
      <dgm:prSet presAssocID="{BA86AD6F-5BDA-40CA-8C41-0772F398D4CF}" presName="ChildAccent" presStyleLbl="solidFgAcc1" presStyleIdx="4" presStyleCnt="6"/>
      <dgm:spPr/>
    </dgm:pt>
    <dgm:pt modelId="{C0EFFE3C-C123-4A6D-9CAA-18F966392E6B}" type="pres">
      <dgm:prSet presAssocID="{BA86AD6F-5BDA-40CA-8C41-0772F398D4CF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82BBF3-3ED6-4689-921F-4F363EDCBB60}" type="pres">
      <dgm:prSet presAssocID="{D0BADFE2-7A13-4935-A90C-EB41ACCAC085}" presName="childComposite" presStyleCnt="0">
        <dgm:presLayoutVars>
          <dgm:chMax val="0"/>
          <dgm:chPref val="0"/>
        </dgm:presLayoutVars>
      </dgm:prSet>
      <dgm:spPr/>
    </dgm:pt>
    <dgm:pt modelId="{FC7E7805-428B-407B-8649-A974A1E3E4D3}" type="pres">
      <dgm:prSet presAssocID="{D0BADFE2-7A13-4935-A90C-EB41ACCAC085}" presName="ChildAccent" presStyleLbl="solidFgAcc1" presStyleIdx="5" presStyleCnt="6"/>
      <dgm:spPr/>
    </dgm:pt>
    <dgm:pt modelId="{8425A448-DF7E-476B-ACAF-DE20DA9FF332}" type="pres">
      <dgm:prSet presAssocID="{D0BADFE2-7A13-4935-A90C-EB41ACCAC085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0753500-AEFC-4A01-B118-722C84A16230}" srcId="{223BF850-6997-4FB2-924A-7709EE5F2013}" destId="{7331D188-1FFC-4230-972B-06B11D0918A3}" srcOrd="0" destOrd="0" parTransId="{5745436D-8514-4D91-BFFA-1BC298626ED5}" sibTransId="{FEC9AC8E-6F47-461D-8A4F-5E5BC5825F51}"/>
    <dgm:cxn modelId="{68C8D02F-8A8E-489B-BA64-C4ECDDD4FC0F}" srcId="{223BF850-6997-4FB2-924A-7709EE5F2013}" destId="{B24125DA-DBE0-4D7A-B72A-A2CF885F4B0B}" srcOrd="2" destOrd="0" parTransId="{0FF63F83-1B78-4300-9AF4-2987DDCDD1AD}" sibTransId="{88B8A698-14FE-4AD3-A0A0-325D7E29CA4F}"/>
    <dgm:cxn modelId="{2C612881-6A76-4672-90B8-9B24D691AED5}" srcId="{6BBF7A11-22A9-430A-A57B-EFEBAA7D297C}" destId="{D0BADFE2-7A13-4935-A90C-EB41ACCAC085}" srcOrd="2" destOrd="0" parTransId="{8978C58F-F0FC-4AB6-A49E-8958AF0B99D0}" sibTransId="{788104FF-C116-4513-9EF5-0035F4A46A48}"/>
    <dgm:cxn modelId="{41F3CBD5-B6A5-4B69-B752-E7E7D00BBDD4}" srcId="{6BBF7A11-22A9-430A-A57B-EFEBAA7D297C}" destId="{7DA8F2B1-99FE-48AC-9B88-D23A78C70ED7}" srcOrd="0" destOrd="0" parTransId="{2F9A3595-6F05-4615-ABC8-13F1F6B5C21E}" sibTransId="{A9D16AD5-E819-4E9A-A3C6-F422D7510CC4}"/>
    <dgm:cxn modelId="{FB32F34A-1176-42CE-99F5-5675A8893843}" type="presOf" srcId="{7DA8F2B1-99FE-48AC-9B88-D23A78C70ED7}" destId="{4FD4DCD1-847E-49AB-ADE0-EB6E398F1C81}" srcOrd="0" destOrd="0" presId="urn:microsoft.com/office/officeart/2008/layout/SquareAccentList"/>
    <dgm:cxn modelId="{C6E5F2AB-0B91-42A6-87AE-6DB0D871F4F7}" srcId="{223BF850-6997-4FB2-924A-7709EE5F2013}" destId="{79C5756E-ACEC-437C-8ECC-604FBEE4E2FD}" srcOrd="1" destOrd="0" parTransId="{581ABD28-8D54-4D27-AA99-F877E799A57F}" sibTransId="{4F60AC7A-95A9-4D8E-9245-C17C434401AF}"/>
    <dgm:cxn modelId="{7596B9AE-1FE3-4B03-A934-7839B564EEA8}" type="presOf" srcId="{6BBF7A11-22A9-430A-A57B-EFEBAA7D297C}" destId="{422ABE7E-53E4-481F-B9BF-F5E2E11BB1E8}" srcOrd="0" destOrd="0" presId="urn:microsoft.com/office/officeart/2008/layout/SquareAccentList"/>
    <dgm:cxn modelId="{2EDE7572-5C7F-4FAA-83ED-ED27642A50CB}" type="presOf" srcId="{D0BADFE2-7A13-4935-A90C-EB41ACCAC085}" destId="{8425A448-DF7E-476B-ACAF-DE20DA9FF332}" srcOrd="0" destOrd="0" presId="urn:microsoft.com/office/officeart/2008/layout/SquareAccentList"/>
    <dgm:cxn modelId="{F326D79D-25C8-483A-A7F9-14C02AA7A3D6}" srcId="{32A9CC52-F286-4787-AD91-3EAA6926C327}" destId="{6BBF7A11-22A9-430A-A57B-EFEBAA7D297C}" srcOrd="1" destOrd="0" parTransId="{A6B59D91-394A-4341-9978-13F56273B03D}" sibTransId="{61556E81-7497-4B8E-8AF4-8C7112EB75C0}"/>
    <dgm:cxn modelId="{F40CE780-7CF3-40DD-9608-7B85D8B91AC9}" srcId="{6BBF7A11-22A9-430A-A57B-EFEBAA7D297C}" destId="{BA86AD6F-5BDA-40CA-8C41-0772F398D4CF}" srcOrd="1" destOrd="0" parTransId="{764ADC1D-98E0-42F8-8E6C-B6509138F1DD}" sibTransId="{CB09300B-9625-4E28-A360-895542EB4895}"/>
    <dgm:cxn modelId="{21145018-BB03-4610-B340-F922D5590448}" type="presOf" srcId="{7331D188-1FFC-4230-972B-06B11D0918A3}" destId="{32E349A0-A1E9-434D-94D0-9679E37B522D}" srcOrd="0" destOrd="0" presId="urn:microsoft.com/office/officeart/2008/layout/SquareAccentList"/>
    <dgm:cxn modelId="{4EE75604-C99E-434C-8986-ACA34AB67B32}" type="presOf" srcId="{BA86AD6F-5BDA-40CA-8C41-0772F398D4CF}" destId="{C0EFFE3C-C123-4A6D-9CAA-18F966392E6B}" srcOrd="0" destOrd="0" presId="urn:microsoft.com/office/officeart/2008/layout/SquareAccentList"/>
    <dgm:cxn modelId="{23AC8B73-6A83-459B-BF31-E27A920A99E6}" type="presOf" srcId="{B24125DA-DBE0-4D7A-B72A-A2CF885F4B0B}" destId="{9BADBF93-29B0-4FA0-A6BD-09EA0EA2FAFB}" srcOrd="0" destOrd="0" presId="urn:microsoft.com/office/officeart/2008/layout/SquareAccentList"/>
    <dgm:cxn modelId="{DC4AD4FC-F6E9-47F6-A6D3-E4F6E9B9E226}" type="presOf" srcId="{223BF850-6997-4FB2-924A-7709EE5F2013}" destId="{E90EF3CD-FFA4-490D-B371-E2547C114535}" srcOrd="0" destOrd="0" presId="urn:microsoft.com/office/officeart/2008/layout/SquareAccentList"/>
    <dgm:cxn modelId="{0AB80A7F-C2C6-4BDC-85EA-4BD0D0B7EB51}" srcId="{32A9CC52-F286-4787-AD91-3EAA6926C327}" destId="{223BF850-6997-4FB2-924A-7709EE5F2013}" srcOrd="0" destOrd="0" parTransId="{2A5212D4-B1FC-4BED-BFC7-5B6F465DBAF1}" sibTransId="{D4A089BF-323B-498B-B614-546145A38BA6}"/>
    <dgm:cxn modelId="{046BEF5C-13B9-46B1-9975-A24E30A0D660}" type="presOf" srcId="{32A9CC52-F286-4787-AD91-3EAA6926C327}" destId="{A401106C-42AC-4358-BD12-ABB5E885F63C}" srcOrd="0" destOrd="0" presId="urn:microsoft.com/office/officeart/2008/layout/SquareAccentList"/>
    <dgm:cxn modelId="{E39341CC-2248-4B4D-98F4-CD016EE2BA1B}" type="presOf" srcId="{79C5756E-ACEC-437C-8ECC-604FBEE4E2FD}" destId="{A2E44FCB-495A-448E-9C74-5B51B9BAF51E}" srcOrd="0" destOrd="0" presId="urn:microsoft.com/office/officeart/2008/layout/SquareAccentList"/>
    <dgm:cxn modelId="{28700B33-952C-47A6-8E51-133B0B8D2BD0}" type="presParOf" srcId="{A401106C-42AC-4358-BD12-ABB5E885F63C}" destId="{F945426E-288E-41C4-AD81-771BDB2181D4}" srcOrd="0" destOrd="0" presId="urn:microsoft.com/office/officeart/2008/layout/SquareAccentList"/>
    <dgm:cxn modelId="{0E7AF432-812D-47EA-87A8-F9C5F57E5225}" type="presParOf" srcId="{F945426E-288E-41C4-AD81-771BDB2181D4}" destId="{7CFA6676-DB90-4076-A889-85F348F16638}" srcOrd="0" destOrd="0" presId="urn:microsoft.com/office/officeart/2008/layout/SquareAccentList"/>
    <dgm:cxn modelId="{F47F0242-E5F4-4EA2-983E-3B3FD945F644}" type="presParOf" srcId="{7CFA6676-DB90-4076-A889-85F348F16638}" destId="{55004D51-B4AC-4B2C-9868-FF856A8F0225}" srcOrd="0" destOrd="0" presId="urn:microsoft.com/office/officeart/2008/layout/SquareAccentList"/>
    <dgm:cxn modelId="{4A71E035-070D-4604-856F-4F9E22F74D34}" type="presParOf" srcId="{7CFA6676-DB90-4076-A889-85F348F16638}" destId="{949B012C-3928-4AEE-810F-F0CFE99781A3}" srcOrd="1" destOrd="0" presId="urn:microsoft.com/office/officeart/2008/layout/SquareAccentList"/>
    <dgm:cxn modelId="{90B70C2D-5798-4DC0-B965-E96AC6306F8F}" type="presParOf" srcId="{7CFA6676-DB90-4076-A889-85F348F16638}" destId="{E90EF3CD-FFA4-490D-B371-E2547C114535}" srcOrd="2" destOrd="0" presId="urn:microsoft.com/office/officeart/2008/layout/SquareAccentList"/>
    <dgm:cxn modelId="{DCD80FEB-8FEF-42E7-8B02-A4811A7ABDD0}" type="presParOf" srcId="{F945426E-288E-41C4-AD81-771BDB2181D4}" destId="{26585430-1561-4A3B-8D36-8F83238D13D4}" srcOrd="1" destOrd="0" presId="urn:microsoft.com/office/officeart/2008/layout/SquareAccentList"/>
    <dgm:cxn modelId="{6A850710-31B8-413C-AE10-7A39ECCD0C1E}" type="presParOf" srcId="{26585430-1561-4A3B-8D36-8F83238D13D4}" destId="{3035FBEE-BE3B-46EB-8749-EF3EC019757F}" srcOrd="0" destOrd="0" presId="urn:microsoft.com/office/officeart/2008/layout/SquareAccentList"/>
    <dgm:cxn modelId="{FF60ADC2-B98D-4532-A912-A82EB114C6E6}" type="presParOf" srcId="{3035FBEE-BE3B-46EB-8749-EF3EC019757F}" destId="{18ED2701-A45B-40FF-BAF9-C57AD45F0A7A}" srcOrd="0" destOrd="0" presId="urn:microsoft.com/office/officeart/2008/layout/SquareAccentList"/>
    <dgm:cxn modelId="{F21BC470-AA29-4C74-AD33-62994EE6F9CF}" type="presParOf" srcId="{3035FBEE-BE3B-46EB-8749-EF3EC019757F}" destId="{32E349A0-A1E9-434D-94D0-9679E37B522D}" srcOrd="1" destOrd="0" presId="urn:microsoft.com/office/officeart/2008/layout/SquareAccentList"/>
    <dgm:cxn modelId="{A625EBA0-B8FC-4917-B707-74D1E8165811}" type="presParOf" srcId="{26585430-1561-4A3B-8D36-8F83238D13D4}" destId="{3E774E83-6977-4729-AA10-9498916923A4}" srcOrd="1" destOrd="0" presId="urn:microsoft.com/office/officeart/2008/layout/SquareAccentList"/>
    <dgm:cxn modelId="{CB01EDDD-41D8-49A8-BCFF-2F31502AFFAD}" type="presParOf" srcId="{3E774E83-6977-4729-AA10-9498916923A4}" destId="{C0C12051-4C14-4FCD-83A5-7EBC3ABDE3AB}" srcOrd="0" destOrd="0" presId="urn:microsoft.com/office/officeart/2008/layout/SquareAccentList"/>
    <dgm:cxn modelId="{F55E31CC-FFD4-4FE4-BA6E-FE80D065986E}" type="presParOf" srcId="{3E774E83-6977-4729-AA10-9498916923A4}" destId="{A2E44FCB-495A-448E-9C74-5B51B9BAF51E}" srcOrd="1" destOrd="0" presId="urn:microsoft.com/office/officeart/2008/layout/SquareAccentList"/>
    <dgm:cxn modelId="{A299EAC4-DC8E-4BC5-A853-5CE5E5F91E98}" type="presParOf" srcId="{26585430-1561-4A3B-8D36-8F83238D13D4}" destId="{64AC4919-4E4E-4268-A3EC-1EAAFA40079E}" srcOrd="2" destOrd="0" presId="urn:microsoft.com/office/officeart/2008/layout/SquareAccentList"/>
    <dgm:cxn modelId="{E4C7FE91-19CD-454D-B9DB-1F91D8F83ED5}" type="presParOf" srcId="{64AC4919-4E4E-4268-A3EC-1EAAFA40079E}" destId="{05A72059-7F02-4B5A-985E-0D9E86DC1B17}" srcOrd="0" destOrd="0" presId="urn:microsoft.com/office/officeart/2008/layout/SquareAccentList"/>
    <dgm:cxn modelId="{21BFA2E8-DC19-44A7-AAFA-BDBE08DA3045}" type="presParOf" srcId="{64AC4919-4E4E-4268-A3EC-1EAAFA40079E}" destId="{9BADBF93-29B0-4FA0-A6BD-09EA0EA2FAFB}" srcOrd="1" destOrd="0" presId="urn:microsoft.com/office/officeart/2008/layout/SquareAccentList"/>
    <dgm:cxn modelId="{BB9BB78A-9A4A-471E-AE2D-3EDB7E0EC0B8}" type="presParOf" srcId="{A401106C-42AC-4358-BD12-ABB5E885F63C}" destId="{F02A0A9D-3471-46CF-9F9E-B2A3DFF646D3}" srcOrd="1" destOrd="0" presId="urn:microsoft.com/office/officeart/2008/layout/SquareAccentList"/>
    <dgm:cxn modelId="{1FC78AB0-D388-4013-941D-E80D00C3F87F}" type="presParOf" srcId="{F02A0A9D-3471-46CF-9F9E-B2A3DFF646D3}" destId="{056C6080-4716-4C39-B05D-7CCEE87A4A95}" srcOrd="0" destOrd="0" presId="urn:microsoft.com/office/officeart/2008/layout/SquareAccentList"/>
    <dgm:cxn modelId="{74CEB8AD-0C00-4DE2-9A8B-C1365E606E84}" type="presParOf" srcId="{056C6080-4716-4C39-B05D-7CCEE87A4A95}" destId="{84C4FC89-1EE5-40A2-99FD-706896527271}" srcOrd="0" destOrd="0" presId="urn:microsoft.com/office/officeart/2008/layout/SquareAccentList"/>
    <dgm:cxn modelId="{19557120-2DF2-44E8-823F-78C54FFBA808}" type="presParOf" srcId="{056C6080-4716-4C39-B05D-7CCEE87A4A95}" destId="{177482B3-EB17-449C-BF97-586D0B2EC792}" srcOrd="1" destOrd="0" presId="urn:microsoft.com/office/officeart/2008/layout/SquareAccentList"/>
    <dgm:cxn modelId="{CC1F2818-73D1-408B-85A5-C80965F4CBC4}" type="presParOf" srcId="{056C6080-4716-4C39-B05D-7CCEE87A4A95}" destId="{422ABE7E-53E4-481F-B9BF-F5E2E11BB1E8}" srcOrd="2" destOrd="0" presId="urn:microsoft.com/office/officeart/2008/layout/SquareAccentList"/>
    <dgm:cxn modelId="{09026A2E-0831-4A22-86A3-4DF4F2E05C65}" type="presParOf" srcId="{F02A0A9D-3471-46CF-9F9E-B2A3DFF646D3}" destId="{71937F75-C0E6-47A8-80A8-E0CCF644906E}" srcOrd="1" destOrd="0" presId="urn:microsoft.com/office/officeart/2008/layout/SquareAccentList"/>
    <dgm:cxn modelId="{624D2744-E72A-4BAC-8391-4D9500616D06}" type="presParOf" srcId="{71937F75-C0E6-47A8-80A8-E0CCF644906E}" destId="{6FAD1E46-7BEC-48B2-8ADA-EEF2E1B34FE1}" srcOrd="0" destOrd="0" presId="urn:microsoft.com/office/officeart/2008/layout/SquareAccentList"/>
    <dgm:cxn modelId="{066110FD-E080-45EF-BBEE-BBAE2CF449E0}" type="presParOf" srcId="{6FAD1E46-7BEC-48B2-8ADA-EEF2E1B34FE1}" destId="{CCC5CA3D-DD79-483F-B85E-6A88F8292CAA}" srcOrd="0" destOrd="0" presId="urn:microsoft.com/office/officeart/2008/layout/SquareAccentList"/>
    <dgm:cxn modelId="{C884343C-10FC-49A3-AC84-4A01EE45E95E}" type="presParOf" srcId="{6FAD1E46-7BEC-48B2-8ADA-EEF2E1B34FE1}" destId="{4FD4DCD1-847E-49AB-ADE0-EB6E398F1C81}" srcOrd="1" destOrd="0" presId="urn:microsoft.com/office/officeart/2008/layout/SquareAccentList"/>
    <dgm:cxn modelId="{5988C90D-295A-4D84-AD80-E8AFCF2DCEA0}" type="presParOf" srcId="{71937F75-C0E6-47A8-80A8-E0CCF644906E}" destId="{2A8656DA-93B6-4822-8E87-DC60B8F9B51E}" srcOrd="1" destOrd="0" presId="urn:microsoft.com/office/officeart/2008/layout/SquareAccentList"/>
    <dgm:cxn modelId="{9AD9CAAC-B72B-435A-92EF-FAF2DFA57E13}" type="presParOf" srcId="{2A8656DA-93B6-4822-8E87-DC60B8F9B51E}" destId="{1D91ADC3-F5F9-4A9B-9A68-1CAA6A8C739D}" srcOrd="0" destOrd="0" presId="urn:microsoft.com/office/officeart/2008/layout/SquareAccentList"/>
    <dgm:cxn modelId="{D8BDAC88-C3F7-4A28-BC71-3E14EFA717AC}" type="presParOf" srcId="{2A8656DA-93B6-4822-8E87-DC60B8F9B51E}" destId="{C0EFFE3C-C123-4A6D-9CAA-18F966392E6B}" srcOrd="1" destOrd="0" presId="urn:microsoft.com/office/officeart/2008/layout/SquareAccentList"/>
    <dgm:cxn modelId="{9DA43A1F-0135-48C3-997F-218EEF062791}" type="presParOf" srcId="{71937F75-C0E6-47A8-80A8-E0CCF644906E}" destId="{5C82BBF3-3ED6-4689-921F-4F363EDCBB60}" srcOrd="2" destOrd="0" presId="urn:microsoft.com/office/officeart/2008/layout/SquareAccentList"/>
    <dgm:cxn modelId="{947E7C79-EA8C-4313-A6BA-776641394394}" type="presParOf" srcId="{5C82BBF3-3ED6-4689-921F-4F363EDCBB60}" destId="{FC7E7805-428B-407B-8649-A974A1E3E4D3}" srcOrd="0" destOrd="0" presId="urn:microsoft.com/office/officeart/2008/layout/SquareAccentList"/>
    <dgm:cxn modelId="{DFE07834-1065-4CAB-8CBD-AD3D2AF0A793}" type="presParOf" srcId="{5C82BBF3-3ED6-4689-921F-4F363EDCBB60}" destId="{8425A448-DF7E-476B-ACAF-DE20DA9FF33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CD050-7DB2-4E61-A8AE-A025F472BDA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BD782E71-692F-48EB-BE47-72AA4533DA78}">
      <dgm:prSet phldrT="[テキスト]" custT="1"/>
      <dgm:spPr/>
      <dgm:t>
        <a:bodyPr/>
        <a:lstStyle/>
        <a:p>
          <a:r>
            <a:rPr kumimoji="1" lang="ja-JP" altLang="en-US" sz="4000" dirty="0" smtClean="0"/>
            <a:t>看護師候補者</a:t>
          </a:r>
          <a:endParaRPr kumimoji="1" lang="ja-JP" altLang="en-US" sz="4000" dirty="0"/>
        </a:p>
      </dgm:t>
    </dgm:pt>
    <dgm:pt modelId="{B0620397-11AE-470C-AF0D-848F38986379}" type="parTrans" cxnId="{B000E5D8-DA33-40F4-ACC3-3F11434480EE}">
      <dgm:prSet/>
      <dgm:spPr/>
      <dgm:t>
        <a:bodyPr/>
        <a:lstStyle/>
        <a:p>
          <a:endParaRPr kumimoji="1" lang="ja-JP" altLang="en-US"/>
        </a:p>
      </dgm:t>
    </dgm:pt>
    <dgm:pt modelId="{43C40323-412B-40FA-A8FE-1E4AA05DD47F}" type="sibTrans" cxnId="{B000E5D8-DA33-40F4-ACC3-3F11434480EE}">
      <dgm:prSet/>
      <dgm:spPr/>
      <dgm:t>
        <a:bodyPr/>
        <a:lstStyle/>
        <a:p>
          <a:endParaRPr kumimoji="1" lang="ja-JP" altLang="en-US"/>
        </a:p>
      </dgm:t>
    </dgm:pt>
    <dgm:pt modelId="{A964D2E1-AD62-4351-80E0-233905E4754C}">
      <dgm:prSet phldrT="[テキスト]" custT="1"/>
      <dgm:spPr/>
      <dgm:t>
        <a:bodyPr/>
        <a:lstStyle/>
        <a:p>
          <a:r>
            <a:rPr kumimoji="1" lang="ja-JP" altLang="en-US" sz="2400" dirty="0" smtClean="0"/>
            <a:t>滞在期間</a:t>
          </a:r>
          <a:r>
            <a:rPr kumimoji="1" lang="ja-JP" altLang="en-US" sz="2800" dirty="0" smtClean="0"/>
            <a:t>：</a:t>
          </a:r>
          <a:r>
            <a:rPr kumimoji="1" lang="en-US" altLang="ja-JP" sz="2800" dirty="0" smtClean="0"/>
            <a:t>3</a:t>
          </a:r>
          <a:r>
            <a:rPr kumimoji="1" lang="ja-JP" altLang="en-US" sz="2800" dirty="0" smtClean="0"/>
            <a:t>年</a:t>
          </a:r>
          <a:r>
            <a:rPr kumimoji="1" lang="en-US" altLang="ja-JP" sz="2800" dirty="0" smtClean="0"/>
            <a:t/>
          </a:r>
          <a:br>
            <a:rPr kumimoji="1" lang="en-US" altLang="ja-JP" sz="2800" dirty="0" smtClean="0"/>
          </a:br>
          <a:r>
            <a:rPr kumimoji="1" lang="ja-JP" altLang="en-US" sz="2400" dirty="0" smtClean="0"/>
            <a:t>国家試験</a:t>
          </a:r>
          <a:r>
            <a:rPr kumimoji="1" lang="ja-JP" altLang="en-US" sz="2800" dirty="0" smtClean="0"/>
            <a:t>：</a:t>
          </a:r>
          <a:r>
            <a:rPr kumimoji="1" lang="en-US" altLang="ja-JP" sz="2800" b="1" dirty="0" smtClean="0">
              <a:solidFill>
                <a:srgbClr val="FF0000"/>
              </a:solidFill>
            </a:rPr>
            <a:t>3</a:t>
          </a:r>
          <a:r>
            <a:rPr kumimoji="1" lang="ja-JP" altLang="en-US" sz="2800" b="1" dirty="0" smtClean="0">
              <a:solidFill>
                <a:srgbClr val="FF0000"/>
              </a:solidFill>
            </a:rPr>
            <a:t>回</a:t>
          </a:r>
          <a:r>
            <a:rPr kumimoji="1" lang="ja-JP" altLang="en-US" sz="2800" b="1" dirty="0" smtClean="0">
              <a:solidFill>
                <a:schemeClr val="tx1"/>
              </a:solidFill>
            </a:rPr>
            <a:t>受験可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5BB3D0B1-0497-49E0-BDB3-D17D15F37C61}" type="parTrans" cxnId="{0C963EE0-8B3A-4262-B1A3-8B9016045F2A}">
      <dgm:prSet/>
      <dgm:spPr/>
      <dgm:t>
        <a:bodyPr/>
        <a:lstStyle/>
        <a:p>
          <a:endParaRPr kumimoji="1" lang="ja-JP" altLang="en-US"/>
        </a:p>
      </dgm:t>
    </dgm:pt>
    <dgm:pt modelId="{BD05281B-6AC6-4FC7-8933-DE02DFCA9F48}" type="sibTrans" cxnId="{0C963EE0-8B3A-4262-B1A3-8B9016045F2A}">
      <dgm:prSet/>
      <dgm:spPr/>
      <dgm:t>
        <a:bodyPr/>
        <a:lstStyle/>
        <a:p>
          <a:endParaRPr kumimoji="1" lang="ja-JP" altLang="en-US"/>
        </a:p>
      </dgm:t>
    </dgm:pt>
    <dgm:pt modelId="{AB5C369E-AAA3-43C6-8AFB-1AAC26B65AB6}">
      <dgm:prSet phldrT="[テキスト]" custT="1"/>
      <dgm:spPr/>
      <dgm:t>
        <a:bodyPr/>
        <a:lstStyle/>
        <a:p>
          <a:r>
            <a:rPr kumimoji="1" lang="ja-JP" altLang="en-US" sz="4000" dirty="0" smtClean="0"/>
            <a:t>介護福祉士候補者</a:t>
          </a:r>
          <a:endParaRPr kumimoji="1" lang="ja-JP" altLang="en-US" sz="4000" dirty="0"/>
        </a:p>
      </dgm:t>
    </dgm:pt>
    <dgm:pt modelId="{D31D219D-B0C7-4689-80E1-9DB8D8A3F595}" type="parTrans" cxnId="{9B44305D-C46A-4C1D-B71E-BE8127A9D66E}">
      <dgm:prSet/>
      <dgm:spPr/>
      <dgm:t>
        <a:bodyPr/>
        <a:lstStyle/>
        <a:p>
          <a:endParaRPr kumimoji="1" lang="ja-JP" altLang="en-US"/>
        </a:p>
      </dgm:t>
    </dgm:pt>
    <dgm:pt modelId="{A9661D9E-7C35-4911-9D99-5362263E6235}" type="sibTrans" cxnId="{9B44305D-C46A-4C1D-B71E-BE8127A9D66E}">
      <dgm:prSet/>
      <dgm:spPr/>
      <dgm:t>
        <a:bodyPr/>
        <a:lstStyle/>
        <a:p>
          <a:endParaRPr kumimoji="1" lang="ja-JP" altLang="en-US"/>
        </a:p>
      </dgm:t>
    </dgm:pt>
    <dgm:pt modelId="{E944A9A3-0AD0-40AD-A60B-CE190DF37D0F}">
      <dgm:prSet phldrT="[テキスト]" custT="1"/>
      <dgm:spPr/>
      <dgm:t>
        <a:bodyPr/>
        <a:lstStyle/>
        <a:p>
          <a:r>
            <a:rPr kumimoji="1" lang="ja-JP" altLang="en-US" sz="2400" dirty="0" smtClean="0"/>
            <a:t>滞在期間</a:t>
          </a:r>
          <a:r>
            <a:rPr kumimoji="1" lang="ja-JP" altLang="en-US" sz="2800" dirty="0" smtClean="0"/>
            <a:t>：</a:t>
          </a:r>
          <a:r>
            <a:rPr kumimoji="1" lang="en-US" altLang="ja-JP" sz="2800" dirty="0" smtClean="0"/>
            <a:t>4</a:t>
          </a:r>
          <a:r>
            <a:rPr kumimoji="1" lang="ja-JP" altLang="en-US" sz="2800" dirty="0" smtClean="0"/>
            <a:t>年</a:t>
          </a:r>
          <a:r>
            <a:rPr kumimoji="1" lang="en-US" altLang="ja-JP" sz="2800" dirty="0" smtClean="0"/>
            <a:t/>
          </a:r>
          <a:br>
            <a:rPr kumimoji="1" lang="en-US" altLang="ja-JP" sz="2800" dirty="0" smtClean="0"/>
          </a:br>
          <a:r>
            <a:rPr kumimoji="1" lang="ja-JP" altLang="en-US" sz="2400" dirty="0" smtClean="0"/>
            <a:t>国家試験</a:t>
          </a:r>
          <a:r>
            <a:rPr kumimoji="1" lang="ja-JP" altLang="en-US" sz="2800" dirty="0" smtClean="0"/>
            <a:t>：</a:t>
          </a:r>
          <a:r>
            <a:rPr kumimoji="1" lang="en-US" altLang="ja-JP" sz="2800" dirty="0" smtClean="0"/>
            <a:t>3</a:t>
          </a:r>
          <a:r>
            <a:rPr kumimoji="1" lang="ja-JP" altLang="en-US" sz="2800" dirty="0" smtClean="0"/>
            <a:t>年間実務経験</a:t>
          </a:r>
          <a:r>
            <a:rPr kumimoji="1" lang="en-US" altLang="ja-JP" sz="2800" dirty="0" smtClean="0"/>
            <a:t/>
          </a:r>
          <a:br>
            <a:rPr kumimoji="1" lang="en-US" altLang="ja-JP" sz="2800" dirty="0" smtClean="0"/>
          </a:br>
          <a:r>
            <a:rPr kumimoji="1" lang="ja-JP" altLang="en-US" sz="2800" dirty="0" smtClean="0"/>
            <a:t>                    ＋受験チャンス</a:t>
          </a:r>
          <a:r>
            <a:rPr kumimoji="1" lang="en-US" altLang="ja-JP" sz="2800" b="1" dirty="0" smtClean="0">
              <a:solidFill>
                <a:srgbClr val="FF0000"/>
              </a:solidFill>
            </a:rPr>
            <a:t>1</a:t>
          </a:r>
          <a:r>
            <a:rPr kumimoji="1" lang="ja-JP" altLang="en-US" sz="2800" b="1" dirty="0" smtClean="0">
              <a:solidFill>
                <a:srgbClr val="FF0000"/>
              </a:solidFill>
            </a:rPr>
            <a:t>回のみ</a:t>
          </a:r>
          <a:endParaRPr kumimoji="1" lang="ja-JP" altLang="en-US" sz="2800" dirty="0"/>
        </a:p>
      </dgm:t>
    </dgm:pt>
    <dgm:pt modelId="{4F4C16FA-6A27-4E05-A4BF-0DFC5680FA0E}" type="parTrans" cxnId="{B499B552-8F42-4B7C-9553-4B60E9807F4D}">
      <dgm:prSet/>
      <dgm:spPr/>
      <dgm:t>
        <a:bodyPr/>
        <a:lstStyle/>
        <a:p>
          <a:endParaRPr kumimoji="1" lang="ja-JP" altLang="en-US"/>
        </a:p>
      </dgm:t>
    </dgm:pt>
    <dgm:pt modelId="{9E1A9548-6A51-46FE-BCCC-926C71C92498}" type="sibTrans" cxnId="{B499B552-8F42-4B7C-9553-4B60E9807F4D}">
      <dgm:prSet/>
      <dgm:spPr/>
      <dgm:t>
        <a:bodyPr/>
        <a:lstStyle/>
        <a:p>
          <a:endParaRPr kumimoji="1" lang="ja-JP" altLang="en-US"/>
        </a:p>
      </dgm:t>
    </dgm:pt>
    <dgm:pt modelId="{D4137B1C-9E0C-458F-82F5-5409C1072A67}" type="pres">
      <dgm:prSet presAssocID="{357CD050-7DB2-4E61-A8AE-A025F472B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852A15A-39DF-432C-9080-3A696565C87F}" type="pres">
      <dgm:prSet presAssocID="{BD782E71-692F-48EB-BE47-72AA4533DA78}" presName="parentText" presStyleLbl="node1" presStyleIdx="0" presStyleCnt="2" custScaleX="50426" custLinFactNeighborX="-23823" custLinFactNeighborY="241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55383A-4649-48EB-BE01-A4B41CD0968F}" type="pres">
      <dgm:prSet presAssocID="{BD782E71-692F-48EB-BE47-72AA4533DA7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872DC0-D358-40C4-A5C8-A4AC93B673A1}" type="pres">
      <dgm:prSet presAssocID="{AB5C369E-AAA3-43C6-8AFB-1AAC26B65AB6}" presName="parentText" presStyleLbl="node1" presStyleIdx="1" presStyleCnt="2" custScaleX="60069" custLinFactNeighborX="-19001" custLinFactNeighborY="-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11CAB2E-0D38-44EA-AFB5-C830DDC91C06}" type="pres">
      <dgm:prSet presAssocID="{AB5C369E-AAA3-43C6-8AFB-1AAC26B65AB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C2A5864-1742-4895-AFE2-01ABBAFFA2F1}" type="presOf" srcId="{BD782E71-692F-48EB-BE47-72AA4533DA78}" destId="{9852A15A-39DF-432C-9080-3A696565C87F}" srcOrd="0" destOrd="0" presId="urn:microsoft.com/office/officeart/2005/8/layout/vList2"/>
    <dgm:cxn modelId="{452D7C5B-4D16-47A7-8439-BB9EF9434E96}" type="presOf" srcId="{AB5C369E-AAA3-43C6-8AFB-1AAC26B65AB6}" destId="{B3872DC0-D358-40C4-A5C8-A4AC93B673A1}" srcOrd="0" destOrd="0" presId="urn:microsoft.com/office/officeart/2005/8/layout/vList2"/>
    <dgm:cxn modelId="{31D731DA-F658-4A90-AF25-92CDA1AF3E12}" type="presOf" srcId="{357CD050-7DB2-4E61-A8AE-A025F472BDAB}" destId="{D4137B1C-9E0C-458F-82F5-5409C1072A67}" srcOrd="0" destOrd="0" presId="urn:microsoft.com/office/officeart/2005/8/layout/vList2"/>
    <dgm:cxn modelId="{B000E5D8-DA33-40F4-ACC3-3F11434480EE}" srcId="{357CD050-7DB2-4E61-A8AE-A025F472BDAB}" destId="{BD782E71-692F-48EB-BE47-72AA4533DA78}" srcOrd="0" destOrd="0" parTransId="{B0620397-11AE-470C-AF0D-848F38986379}" sibTransId="{43C40323-412B-40FA-A8FE-1E4AA05DD47F}"/>
    <dgm:cxn modelId="{9B44305D-C46A-4C1D-B71E-BE8127A9D66E}" srcId="{357CD050-7DB2-4E61-A8AE-A025F472BDAB}" destId="{AB5C369E-AAA3-43C6-8AFB-1AAC26B65AB6}" srcOrd="1" destOrd="0" parTransId="{D31D219D-B0C7-4689-80E1-9DB8D8A3F595}" sibTransId="{A9661D9E-7C35-4911-9D99-5362263E6235}"/>
    <dgm:cxn modelId="{0C963EE0-8B3A-4262-B1A3-8B9016045F2A}" srcId="{BD782E71-692F-48EB-BE47-72AA4533DA78}" destId="{A964D2E1-AD62-4351-80E0-233905E4754C}" srcOrd="0" destOrd="0" parTransId="{5BB3D0B1-0497-49E0-BDB3-D17D15F37C61}" sibTransId="{BD05281B-6AC6-4FC7-8933-DE02DFCA9F48}"/>
    <dgm:cxn modelId="{B499B552-8F42-4B7C-9553-4B60E9807F4D}" srcId="{AB5C369E-AAA3-43C6-8AFB-1AAC26B65AB6}" destId="{E944A9A3-0AD0-40AD-A60B-CE190DF37D0F}" srcOrd="0" destOrd="0" parTransId="{4F4C16FA-6A27-4E05-A4BF-0DFC5680FA0E}" sibTransId="{9E1A9548-6A51-46FE-BCCC-926C71C92498}"/>
    <dgm:cxn modelId="{EEE74113-2209-47BB-860E-0FC9BF058A08}" type="presOf" srcId="{A964D2E1-AD62-4351-80E0-233905E4754C}" destId="{FB55383A-4649-48EB-BE01-A4B41CD0968F}" srcOrd="0" destOrd="0" presId="urn:microsoft.com/office/officeart/2005/8/layout/vList2"/>
    <dgm:cxn modelId="{D693C463-20A9-42EA-AAA3-AD6178EE1B52}" type="presOf" srcId="{E944A9A3-0AD0-40AD-A60B-CE190DF37D0F}" destId="{E11CAB2E-0D38-44EA-AFB5-C830DDC91C06}" srcOrd="0" destOrd="0" presId="urn:microsoft.com/office/officeart/2005/8/layout/vList2"/>
    <dgm:cxn modelId="{2C3362C6-1222-458C-8E62-8726340A882C}" type="presParOf" srcId="{D4137B1C-9E0C-458F-82F5-5409C1072A67}" destId="{9852A15A-39DF-432C-9080-3A696565C87F}" srcOrd="0" destOrd="0" presId="urn:microsoft.com/office/officeart/2005/8/layout/vList2"/>
    <dgm:cxn modelId="{17C217FC-7374-4869-911E-0E25CA33C186}" type="presParOf" srcId="{D4137B1C-9E0C-458F-82F5-5409C1072A67}" destId="{FB55383A-4649-48EB-BE01-A4B41CD0968F}" srcOrd="1" destOrd="0" presId="urn:microsoft.com/office/officeart/2005/8/layout/vList2"/>
    <dgm:cxn modelId="{F0947787-B93C-40A7-B138-D0466EFD8579}" type="presParOf" srcId="{D4137B1C-9E0C-458F-82F5-5409C1072A67}" destId="{B3872DC0-D358-40C4-A5C8-A4AC93B673A1}" srcOrd="2" destOrd="0" presId="urn:microsoft.com/office/officeart/2005/8/layout/vList2"/>
    <dgm:cxn modelId="{3CBE5144-2353-4829-A1B2-EA9E56FEAEF8}" type="presParOf" srcId="{D4137B1C-9E0C-458F-82F5-5409C1072A67}" destId="{E11CAB2E-0D38-44EA-AFB5-C830DDC91C0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29DEB-69DB-4D66-8DA6-05057C4AB70E}" type="doc">
      <dgm:prSet loTypeId="urn:microsoft.com/office/officeart/2005/8/layout/hProcess3" loCatId="process" qsTypeId="urn:microsoft.com/office/officeart/2005/8/quickstyle/simple1" qsCatId="simple" csTypeId="urn:microsoft.com/office/officeart/2005/8/colors/accent5_1" csCatId="accent5" phldr="1"/>
      <dgm:spPr/>
    </dgm:pt>
    <dgm:pt modelId="{FCF6D2ED-EEA1-4D4E-987A-E0A920BBB07D}">
      <dgm:prSet phldrT="[テキスト]" custT="1"/>
      <dgm:spPr/>
      <dgm:t>
        <a:bodyPr/>
        <a:lstStyle/>
        <a:p>
          <a:r>
            <a:rPr kumimoji="1" lang="ja-JP" altLang="en-US" sz="4000" dirty="0" smtClean="0"/>
            <a:t>不合格</a:t>
          </a:r>
          <a:endParaRPr kumimoji="1" lang="ja-JP" altLang="en-US" sz="4000" dirty="0"/>
        </a:p>
      </dgm:t>
    </dgm:pt>
    <dgm:pt modelId="{DAAB33A2-3DE9-48BA-9164-E04C0B027860}" type="parTrans" cxnId="{2212C31A-1AAC-41A5-A469-346A163DF361}">
      <dgm:prSet/>
      <dgm:spPr/>
      <dgm:t>
        <a:bodyPr/>
        <a:lstStyle/>
        <a:p>
          <a:endParaRPr kumimoji="1" lang="ja-JP" altLang="en-US"/>
        </a:p>
      </dgm:t>
    </dgm:pt>
    <dgm:pt modelId="{A1BB1D18-4CD9-40FA-9F85-3000193709C0}" type="sibTrans" cxnId="{2212C31A-1AAC-41A5-A469-346A163DF361}">
      <dgm:prSet/>
      <dgm:spPr/>
      <dgm:t>
        <a:bodyPr/>
        <a:lstStyle/>
        <a:p>
          <a:endParaRPr kumimoji="1" lang="ja-JP" altLang="en-US"/>
        </a:p>
      </dgm:t>
    </dgm:pt>
    <dgm:pt modelId="{68E2848A-D2CA-4A1D-908A-F20E3E36D449}" type="pres">
      <dgm:prSet presAssocID="{BB629DEB-69DB-4D66-8DA6-05057C4AB70E}" presName="Name0" presStyleCnt="0">
        <dgm:presLayoutVars>
          <dgm:dir/>
          <dgm:animLvl val="lvl"/>
          <dgm:resizeHandles val="exact"/>
        </dgm:presLayoutVars>
      </dgm:prSet>
      <dgm:spPr/>
    </dgm:pt>
    <dgm:pt modelId="{C54C2241-F655-4A3E-BB7F-CBEF1AAABB83}" type="pres">
      <dgm:prSet presAssocID="{BB629DEB-69DB-4D66-8DA6-05057C4AB70E}" presName="dummy" presStyleCnt="0"/>
      <dgm:spPr/>
    </dgm:pt>
    <dgm:pt modelId="{8E17BC69-87CE-461B-8A79-38056703356B}" type="pres">
      <dgm:prSet presAssocID="{BB629DEB-69DB-4D66-8DA6-05057C4AB70E}" presName="linH" presStyleCnt="0"/>
      <dgm:spPr/>
    </dgm:pt>
    <dgm:pt modelId="{50048CEE-0FC5-4386-8154-EA0E2A1BAA22}" type="pres">
      <dgm:prSet presAssocID="{BB629DEB-69DB-4D66-8DA6-05057C4AB70E}" presName="padding1" presStyleCnt="0"/>
      <dgm:spPr/>
    </dgm:pt>
    <dgm:pt modelId="{9BFDC9D7-C232-43B3-9801-2CBE3970A8E9}" type="pres">
      <dgm:prSet presAssocID="{FCF6D2ED-EEA1-4D4E-987A-E0A920BBB07D}" presName="linV" presStyleCnt="0"/>
      <dgm:spPr/>
    </dgm:pt>
    <dgm:pt modelId="{1457BFD5-5A70-405F-84BC-297AB38A0849}" type="pres">
      <dgm:prSet presAssocID="{FCF6D2ED-EEA1-4D4E-987A-E0A920BBB07D}" presName="spVertical1" presStyleCnt="0"/>
      <dgm:spPr/>
    </dgm:pt>
    <dgm:pt modelId="{0E79E0CB-EE03-44A9-AC2C-12032E26AD29}" type="pres">
      <dgm:prSet presAssocID="{FCF6D2ED-EEA1-4D4E-987A-E0A920BBB07D}" presName="parTx" presStyleLbl="revTx" presStyleIdx="0" presStyleCnt="1" custScaleX="93550" custScaleY="77387" custLinFactNeighborX="-13907" custLinFactNeighborY="38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3B73A2-2502-4601-80AF-211551BEAE87}" type="pres">
      <dgm:prSet presAssocID="{FCF6D2ED-EEA1-4D4E-987A-E0A920BBB07D}" presName="spVertical2" presStyleCnt="0"/>
      <dgm:spPr/>
    </dgm:pt>
    <dgm:pt modelId="{35EAF046-EC33-497A-95D0-EE65CB0427BA}" type="pres">
      <dgm:prSet presAssocID="{FCF6D2ED-EEA1-4D4E-987A-E0A920BBB07D}" presName="spVertical3" presStyleCnt="0"/>
      <dgm:spPr/>
    </dgm:pt>
    <dgm:pt modelId="{1CA7C895-31F6-477B-B10D-03B3D84020FB}" type="pres">
      <dgm:prSet presAssocID="{BB629DEB-69DB-4D66-8DA6-05057C4AB70E}" presName="padding2" presStyleCnt="0"/>
      <dgm:spPr/>
    </dgm:pt>
    <dgm:pt modelId="{2616DDA6-8E71-4083-9260-1BAFAB3A5297}" type="pres">
      <dgm:prSet presAssocID="{BB629DEB-69DB-4D66-8DA6-05057C4AB70E}" presName="negArrow" presStyleCnt="0"/>
      <dgm:spPr/>
    </dgm:pt>
    <dgm:pt modelId="{9D514C7E-4EFC-4E91-9C57-E8D144520610}" type="pres">
      <dgm:prSet presAssocID="{BB629DEB-69DB-4D66-8DA6-05057C4AB70E}" presName="backgroundArrow" presStyleLbl="node1" presStyleIdx="0" presStyleCnt="1" custScaleX="90909" custScaleY="96365" custLinFactNeighborX="5989" custLinFactNeighborY="3633"/>
      <dgm:spPr/>
    </dgm:pt>
  </dgm:ptLst>
  <dgm:cxnLst>
    <dgm:cxn modelId="{D60659E1-0C3A-4FCF-B0C4-5CA4E6C073B9}" type="presOf" srcId="{BB629DEB-69DB-4D66-8DA6-05057C4AB70E}" destId="{68E2848A-D2CA-4A1D-908A-F20E3E36D449}" srcOrd="0" destOrd="0" presId="urn:microsoft.com/office/officeart/2005/8/layout/hProcess3"/>
    <dgm:cxn modelId="{2212C31A-1AAC-41A5-A469-346A163DF361}" srcId="{BB629DEB-69DB-4D66-8DA6-05057C4AB70E}" destId="{FCF6D2ED-EEA1-4D4E-987A-E0A920BBB07D}" srcOrd="0" destOrd="0" parTransId="{DAAB33A2-3DE9-48BA-9164-E04C0B027860}" sibTransId="{A1BB1D18-4CD9-40FA-9F85-3000193709C0}"/>
    <dgm:cxn modelId="{898597DD-4DA1-4EA5-AB09-B143B5F3C5A1}" type="presOf" srcId="{FCF6D2ED-EEA1-4D4E-987A-E0A920BBB07D}" destId="{0E79E0CB-EE03-44A9-AC2C-12032E26AD29}" srcOrd="0" destOrd="0" presId="urn:microsoft.com/office/officeart/2005/8/layout/hProcess3"/>
    <dgm:cxn modelId="{35F6E1D3-3198-441D-8F5D-36B8EF89600A}" type="presParOf" srcId="{68E2848A-D2CA-4A1D-908A-F20E3E36D449}" destId="{C54C2241-F655-4A3E-BB7F-CBEF1AAABB83}" srcOrd="0" destOrd="0" presId="urn:microsoft.com/office/officeart/2005/8/layout/hProcess3"/>
    <dgm:cxn modelId="{318F4F2E-D70E-451D-A014-66F454680CB6}" type="presParOf" srcId="{68E2848A-D2CA-4A1D-908A-F20E3E36D449}" destId="{8E17BC69-87CE-461B-8A79-38056703356B}" srcOrd="1" destOrd="0" presId="urn:microsoft.com/office/officeart/2005/8/layout/hProcess3"/>
    <dgm:cxn modelId="{216BD50E-0A45-4B36-B239-14520E7222D3}" type="presParOf" srcId="{8E17BC69-87CE-461B-8A79-38056703356B}" destId="{50048CEE-0FC5-4386-8154-EA0E2A1BAA22}" srcOrd="0" destOrd="0" presId="urn:microsoft.com/office/officeart/2005/8/layout/hProcess3"/>
    <dgm:cxn modelId="{E2DBE929-E01D-46B3-8C2D-8BC43B578EBC}" type="presParOf" srcId="{8E17BC69-87CE-461B-8A79-38056703356B}" destId="{9BFDC9D7-C232-43B3-9801-2CBE3970A8E9}" srcOrd="1" destOrd="0" presId="urn:microsoft.com/office/officeart/2005/8/layout/hProcess3"/>
    <dgm:cxn modelId="{5168088C-2135-41B9-83FF-1BDA6BE7A299}" type="presParOf" srcId="{9BFDC9D7-C232-43B3-9801-2CBE3970A8E9}" destId="{1457BFD5-5A70-405F-84BC-297AB38A0849}" srcOrd="0" destOrd="0" presId="urn:microsoft.com/office/officeart/2005/8/layout/hProcess3"/>
    <dgm:cxn modelId="{579680F7-4E93-4FAB-AAF8-99EAF99BF1E2}" type="presParOf" srcId="{9BFDC9D7-C232-43B3-9801-2CBE3970A8E9}" destId="{0E79E0CB-EE03-44A9-AC2C-12032E26AD29}" srcOrd="1" destOrd="0" presId="urn:microsoft.com/office/officeart/2005/8/layout/hProcess3"/>
    <dgm:cxn modelId="{51E0FCDB-3AA1-4075-886D-267FE5749D0D}" type="presParOf" srcId="{9BFDC9D7-C232-43B3-9801-2CBE3970A8E9}" destId="{3D3B73A2-2502-4601-80AF-211551BEAE87}" srcOrd="2" destOrd="0" presId="urn:microsoft.com/office/officeart/2005/8/layout/hProcess3"/>
    <dgm:cxn modelId="{2447688C-A726-4B5F-80BF-855E7FC81ADC}" type="presParOf" srcId="{9BFDC9D7-C232-43B3-9801-2CBE3970A8E9}" destId="{35EAF046-EC33-497A-95D0-EE65CB0427BA}" srcOrd="3" destOrd="0" presId="urn:microsoft.com/office/officeart/2005/8/layout/hProcess3"/>
    <dgm:cxn modelId="{AFFC6E59-F7C1-4AA3-860B-6DC58ADD5FB1}" type="presParOf" srcId="{8E17BC69-87CE-461B-8A79-38056703356B}" destId="{1CA7C895-31F6-477B-B10D-03B3D84020FB}" srcOrd="2" destOrd="0" presId="urn:microsoft.com/office/officeart/2005/8/layout/hProcess3"/>
    <dgm:cxn modelId="{9128A4A4-C72E-4BC1-8FBA-17276AB4D0BC}" type="presParOf" srcId="{8E17BC69-87CE-461B-8A79-38056703356B}" destId="{2616DDA6-8E71-4083-9260-1BAFAB3A5297}" srcOrd="3" destOrd="0" presId="urn:microsoft.com/office/officeart/2005/8/layout/hProcess3"/>
    <dgm:cxn modelId="{E5509CAC-2046-427C-98DC-566F2A377FCF}" type="presParOf" srcId="{8E17BC69-87CE-461B-8A79-38056703356B}" destId="{9D514C7E-4EFC-4E91-9C57-E8D14452061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4D51-B4AC-4B2C-9868-FF856A8F0225}">
      <dsp:nvSpPr>
        <dsp:cNvPr id="0" name=""/>
        <dsp:cNvSpPr/>
      </dsp:nvSpPr>
      <dsp:spPr>
        <a:xfrm>
          <a:off x="18165" y="191107"/>
          <a:ext cx="4032096" cy="4743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9B012C-3928-4AEE-810F-F0CFE99781A3}">
      <dsp:nvSpPr>
        <dsp:cNvPr id="0" name=""/>
        <dsp:cNvSpPr/>
      </dsp:nvSpPr>
      <dsp:spPr>
        <a:xfrm>
          <a:off x="7848871" y="4536504"/>
          <a:ext cx="296212" cy="296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EF3CD-FFA4-490D-B371-E2547C114535}">
      <dsp:nvSpPr>
        <dsp:cNvPr id="0" name=""/>
        <dsp:cNvSpPr/>
      </dsp:nvSpPr>
      <dsp:spPr>
        <a:xfrm>
          <a:off x="7560" y="0"/>
          <a:ext cx="4032096" cy="852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kern="1200" dirty="0" smtClean="0"/>
            <a:t>メリット</a:t>
          </a:r>
          <a:endParaRPr kumimoji="1" lang="ja-JP" altLang="en-US" sz="4800" kern="1200" dirty="0"/>
        </a:p>
      </dsp:txBody>
      <dsp:txXfrm>
        <a:off x="7560" y="0"/>
        <a:ext cx="4032096" cy="852157"/>
      </dsp:txXfrm>
    </dsp:sp>
    <dsp:sp modelId="{18ED2701-A45B-40FF-BAF9-C57AD45F0A7A}">
      <dsp:nvSpPr>
        <dsp:cNvPr id="0" name=""/>
        <dsp:cNvSpPr/>
      </dsp:nvSpPr>
      <dsp:spPr>
        <a:xfrm>
          <a:off x="7560" y="1720771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349A0-A1E9-434D-94D0-9679E37B522D}">
      <dsp:nvSpPr>
        <dsp:cNvPr id="0" name=""/>
        <dsp:cNvSpPr/>
      </dsp:nvSpPr>
      <dsp:spPr>
        <a:xfrm>
          <a:off x="289807" y="1523646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労働力不足の解消</a:t>
          </a:r>
          <a:endParaRPr kumimoji="1" lang="ja-JP" altLang="en-US" sz="2800" kern="1200" dirty="0"/>
        </a:p>
      </dsp:txBody>
      <dsp:txXfrm>
        <a:off x="289807" y="1523646"/>
        <a:ext cx="3749849" cy="690454"/>
      </dsp:txXfrm>
    </dsp:sp>
    <dsp:sp modelId="{C0C12051-4C14-4FCD-83A5-7EBC3ABDE3AB}">
      <dsp:nvSpPr>
        <dsp:cNvPr id="0" name=""/>
        <dsp:cNvSpPr/>
      </dsp:nvSpPr>
      <dsp:spPr>
        <a:xfrm>
          <a:off x="7560" y="2411226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082470"/>
              <a:satOff val="-11840"/>
              <a:lumOff val="3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44FCB-495A-448E-9C74-5B51B9BAF51E}">
      <dsp:nvSpPr>
        <dsp:cNvPr id="0" name=""/>
        <dsp:cNvSpPr/>
      </dsp:nvSpPr>
      <dsp:spPr>
        <a:xfrm>
          <a:off x="289807" y="2214101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アジアへ貢献</a:t>
          </a:r>
          <a:endParaRPr kumimoji="1" lang="ja-JP" altLang="en-US" sz="2800" kern="1200" dirty="0"/>
        </a:p>
      </dsp:txBody>
      <dsp:txXfrm>
        <a:off x="289807" y="2214101"/>
        <a:ext cx="3749849" cy="690454"/>
      </dsp:txXfrm>
    </dsp:sp>
    <dsp:sp modelId="{05A72059-7F02-4B5A-985E-0D9E86DC1B17}">
      <dsp:nvSpPr>
        <dsp:cNvPr id="0" name=""/>
        <dsp:cNvSpPr/>
      </dsp:nvSpPr>
      <dsp:spPr>
        <a:xfrm>
          <a:off x="7560" y="3101681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4164939"/>
              <a:satOff val="-23681"/>
              <a:lumOff val="7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DBF93-29B0-4FA0-A6BD-09EA0EA2FAFB}">
      <dsp:nvSpPr>
        <dsp:cNvPr id="0" name=""/>
        <dsp:cNvSpPr/>
      </dsp:nvSpPr>
      <dsp:spPr>
        <a:xfrm>
          <a:off x="289807" y="2904556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日本人の意識変革</a:t>
          </a:r>
          <a:endParaRPr kumimoji="1" lang="ja-JP" altLang="en-US" sz="2800" kern="1200" dirty="0"/>
        </a:p>
      </dsp:txBody>
      <dsp:txXfrm>
        <a:off x="289807" y="2904556"/>
        <a:ext cx="3749849" cy="690454"/>
      </dsp:txXfrm>
    </dsp:sp>
    <dsp:sp modelId="{84C4FC89-1EE5-40A2-99FD-706896527271}">
      <dsp:nvSpPr>
        <dsp:cNvPr id="0" name=""/>
        <dsp:cNvSpPr/>
      </dsp:nvSpPr>
      <dsp:spPr>
        <a:xfrm>
          <a:off x="4243399" y="191107"/>
          <a:ext cx="4032096" cy="474364"/>
        </a:xfrm>
        <a:prstGeom prst="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7482B3-EB17-449C-BF97-586D0B2EC792}">
      <dsp:nvSpPr>
        <dsp:cNvPr id="0" name=""/>
        <dsp:cNvSpPr/>
      </dsp:nvSpPr>
      <dsp:spPr>
        <a:xfrm>
          <a:off x="7632849" y="4176464"/>
          <a:ext cx="296212" cy="296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ABE7E-53E4-481F-B9BF-F5E2E11BB1E8}">
      <dsp:nvSpPr>
        <dsp:cNvPr id="0" name=""/>
        <dsp:cNvSpPr/>
      </dsp:nvSpPr>
      <dsp:spPr>
        <a:xfrm>
          <a:off x="4248823" y="0"/>
          <a:ext cx="4032096" cy="852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kern="1200" dirty="0" smtClean="0"/>
            <a:t>デメリット</a:t>
          </a:r>
          <a:endParaRPr kumimoji="1" lang="ja-JP" altLang="en-US" sz="4800" kern="1200" dirty="0"/>
        </a:p>
      </dsp:txBody>
      <dsp:txXfrm>
        <a:off x="4248823" y="0"/>
        <a:ext cx="4032096" cy="852157"/>
      </dsp:txXfrm>
    </dsp:sp>
    <dsp:sp modelId="{CCC5CA3D-DD79-483F-B85E-6A88F8292CAA}">
      <dsp:nvSpPr>
        <dsp:cNvPr id="0" name=""/>
        <dsp:cNvSpPr/>
      </dsp:nvSpPr>
      <dsp:spPr>
        <a:xfrm>
          <a:off x="4241262" y="1720771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6247409"/>
              <a:satOff val="-35521"/>
              <a:lumOff val="1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D4DCD1-847E-49AB-ADE0-EB6E398F1C81}">
      <dsp:nvSpPr>
        <dsp:cNvPr id="0" name=""/>
        <dsp:cNvSpPr/>
      </dsp:nvSpPr>
      <dsp:spPr>
        <a:xfrm>
          <a:off x="4523509" y="1523646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日本人の労働市場の狭まり</a:t>
          </a:r>
          <a:endParaRPr kumimoji="1" lang="ja-JP" altLang="en-US" sz="2800" kern="1200" dirty="0"/>
        </a:p>
      </dsp:txBody>
      <dsp:txXfrm>
        <a:off x="4523509" y="1523646"/>
        <a:ext cx="3749849" cy="690454"/>
      </dsp:txXfrm>
    </dsp:sp>
    <dsp:sp modelId="{1D91ADC3-F5F9-4A9B-9A68-1CAA6A8C739D}">
      <dsp:nvSpPr>
        <dsp:cNvPr id="0" name=""/>
        <dsp:cNvSpPr/>
      </dsp:nvSpPr>
      <dsp:spPr>
        <a:xfrm>
          <a:off x="4241262" y="2411226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29879"/>
              <a:satOff val="-47362"/>
              <a:lumOff val="15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FFE3C-C123-4A6D-9CAA-18F966392E6B}">
      <dsp:nvSpPr>
        <dsp:cNvPr id="0" name=""/>
        <dsp:cNvSpPr/>
      </dsp:nvSpPr>
      <dsp:spPr>
        <a:xfrm>
          <a:off x="4523509" y="2214101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看護ケアの質の低下</a:t>
          </a:r>
          <a:endParaRPr kumimoji="1" lang="ja-JP" altLang="en-US" sz="2800" kern="1200" dirty="0"/>
        </a:p>
      </dsp:txBody>
      <dsp:txXfrm>
        <a:off x="4523509" y="2214101"/>
        <a:ext cx="3749849" cy="690454"/>
      </dsp:txXfrm>
    </dsp:sp>
    <dsp:sp modelId="{FC7E7805-428B-407B-8649-A974A1E3E4D3}">
      <dsp:nvSpPr>
        <dsp:cNvPr id="0" name=""/>
        <dsp:cNvSpPr/>
      </dsp:nvSpPr>
      <dsp:spPr>
        <a:xfrm>
          <a:off x="4241262" y="3101681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0412348"/>
              <a:satOff val="-59202"/>
              <a:lumOff val="19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5A448-DF7E-476B-ACAF-DE20DA9FF332}">
      <dsp:nvSpPr>
        <dsp:cNvPr id="0" name=""/>
        <dsp:cNvSpPr/>
      </dsp:nvSpPr>
      <dsp:spPr>
        <a:xfrm>
          <a:off x="4523509" y="2904556"/>
          <a:ext cx="3749849" cy="69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受け入れ機関の負担</a:t>
          </a:r>
          <a:endParaRPr kumimoji="1" lang="ja-JP" altLang="en-US" sz="2800" kern="1200" dirty="0"/>
        </a:p>
      </dsp:txBody>
      <dsp:txXfrm>
        <a:off x="4523509" y="2904556"/>
        <a:ext cx="3749849" cy="690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2A15A-39DF-432C-9080-3A696565C87F}">
      <dsp:nvSpPr>
        <dsp:cNvPr id="0" name=""/>
        <dsp:cNvSpPr/>
      </dsp:nvSpPr>
      <dsp:spPr>
        <a:xfrm>
          <a:off x="71987" y="72007"/>
          <a:ext cx="3765611" cy="1198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看護師候補者</a:t>
          </a:r>
          <a:endParaRPr kumimoji="1" lang="ja-JP" altLang="en-US" sz="4000" kern="1200" dirty="0"/>
        </a:p>
      </dsp:txBody>
      <dsp:txXfrm>
        <a:off x="130472" y="130492"/>
        <a:ext cx="3648641" cy="1081110"/>
      </dsp:txXfrm>
    </dsp:sp>
    <dsp:sp modelId="{FB55383A-4649-48EB-BE01-A4B41CD0968F}">
      <dsp:nvSpPr>
        <dsp:cNvPr id="0" name=""/>
        <dsp:cNvSpPr/>
      </dsp:nvSpPr>
      <dsp:spPr>
        <a:xfrm>
          <a:off x="0" y="1244492"/>
          <a:ext cx="7467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滞在期間</a:t>
          </a:r>
          <a:r>
            <a:rPr kumimoji="1" lang="ja-JP" altLang="en-US" sz="2800" kern="1200" dirty="0" smtClean="0"/>
            <a:t>：</a:t>
          </a:r>
          <a:r>
            <a:rPr kumimoji="1" lang="en-US" altLang="ja-JP" sz="2800" kern="1200" dirty="0" smtClean="0"/>
            <a:t>3</a:t>
          </a:r>
          <a:r>
            <a:rPr kumimoji="1" lang="ja-JP" altLang="en-US" sz="2800" kern="1200" dirty="0" smtClean="0"/>
            <a:t>年</a:t>
          </a:r>
          <a:r>
            <a:rPr kumimoji="1" lang="en-US" altLang="ja-JP" sz="2800" kern="1200" dirty="0" smtClean="0"/>
            <a:t/>
          </a:r>
          <a:br>
            <a:rPr kumimoji="1" lang="en-US" altLang="ja-JP" sz="2800" kern="1200" dirty="0" smtClean="0"/>
          </a:br>
          <a:r>
            <a:rPr kumimoji="1" lang="ja-JP" altLang="en-US" sz="2400" kern="1200" dirty="0" smtClean="0"/>
            <a:t>国家試験</a:t>
          </a:r>
          <a:r>
            <a:rPr kumimoji="1" lang="ja-JP" altLang="en-US" sz="2800" kern="1200" dirty="0" smtClean="0"/>
            <a:t>：</a:t>
          </a:r>
          <a:r>
            <a:rPr kumimoji="1" lang="en-US" altLang="ja-JP" sz="2800" b="1" kern="1200" dirty="0" smtClean="0">
              <a:solidFill>
                <a:srgbClr val="FF0000"/>
              </a:solidFill>
            </a:rPr>
            <a:t>3</a:t>
          </a:r>
          <a:r>
            <a:rPr kumimoji="1" lang="ja-JP" altLang="en-US" sz="2800" b="1" kern="1200" dirty="0" smtClean="0">
              <a:solidFill>
                <a:srgbClr val="FF0000"/>
              </a:solidFill>
            </a:rPr>
            <a:t>回</a:t>
          </a:r>
          <a:r>
            <a:rPr kumimoji="1" lang="ja-JP" altLang="en-US" sz="2800" b="1" kern="1200" dirty="0" smtClean="0">
              <a:solidFill>
                <a:schemeClr val="tx1"/>
              </a:solidFill>
            </a:rPr>
            <a:t>受験可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>
        <a:off x="0" y="1244492"/>
        <a:ext cx="7467600" cy="1059840"/>
      </dsp:txXfrm>
    </dsp:sp>
    <dsp:sp modelId="{B3872DC0-D358-40C4-A5C8-A4AC93B673A1}">
      <dsp:nvSpPr>
        <dsp:cNvPr id="0" name=""/>
        <dsp:cNvSpPr/>
      </dsp:nvSpPr>
      <dsp:spPr>
        <a:xfrm>
          <a:off x="72025" y="2304253"/>
          <a:ext cx="4485712" cy="1198080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介護福祉士候補者</a:t>
          </a:r>
          <a:endParaRPr kumimoji="1" lang="ja-JP" altLang="en-US" sz="4000" kern="1200" dirty="0"/>
        </a:p>
      </dsp:txBody>
      <dsp:txXfrm>
        <a:off x="130510" y="2362738"/>
        <a:ext cx="4368742" cy="1081110"/>
      </dsp:txXfrm>
    </dsp:sp>
    <dsp:sp modelId="{E11CAB2E-0D38-44EA-AFB5-C830DDC91C06}">
      <dsp:nvSpPr>
        <dsp:cNvPr id="0" name=""/>
        <dsp:cNvSpPr/>
      </dsp:nvSpPr>
      <dsp:spPr>
        <a:xfrm>
          <a:off x="0" y="3502412"/>
          <a:ext cx="7467600" cy="132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400" kern="1200" dirty="0" smtClean="0"/>
            <a:t>滞在期間</a:t>
          </a:r>
          <a:r>
            <a:rPr kumimoji="1" lang="ja-JP" altLang="en-US" sz="2800" kern="1200" dirty="0" smtClean="0"/>
            <a:t>：</a:t>
          </a:r>
          <a:r>
            <a:rPr kumimoji="1" lang="en-US" altLang="ja-JP" sz="2800" kern="1200" dirty="0" smtClean="0"/>
            <a:t>4</a:t>
          </a:r>
          <a:r>
            <a:rPr kumimoji="1" lang="ja-JP" altLang="en-US" sz="2800" kern="1200" dirty="0" smtClean="0"/>
            <a:t>年</a:t>
          </a:r>
          <a:r>
            <a:rPr kumimoji="1" lang="en-US" altLang="ja-JP" sz="2800" kern="1200" dirty="0" smtClean="0"/>
            <a:t/>
          </a:r>
          <a:br>
            <a:rPr kumimoji="1" lang="en-US" altLang="ja-JP" sz="2800" kern="1200" dirty="0" smtClean="0"/>
          </a:br>
          <a:r>
            <a:rPr kumimoji="1" lang="ja-JP" altLang="en-US" sz="2400" kern="1200" dirty="0" smtClean="0"/>
            <a:t>国家試験</a:t>
          </a:r>
          <a:r>
            <a:rPr kumimoji="1" lang="ja-JP" altLang="en-US" sz="2800" kern="1200" dirty="0" smtClean="0"/>
            <a:t>：</a:t>
          </a:r>
          <a:r>
            <a:rPr kumimoji="1" lang="en-US" altLang="ja-JP" sz="2800" kern="1200" dirty="0" smtClean="0"/>
            <a:t>3</a:t>
          </a:r>
          <a:r>
            <a:rPr kumimoji="1" lang="ja-JP" altLang="en-US" sz="2800" kern="1200" dirty="0" smtClean="0"/>
            <a:t>年間実務経験</a:t>
          </a:r>
          <a:r>
            <a:rPr kumimoji="1" lang="en-US" altLang="ja-JP" sz="2800" kern="1200" dirty="0" smtClean="0"/>
            <a:t/>
          </a:r>
          <a:br>
            <a:rPr kumimoji="1" lang="en-US" altLang="ja-JP" sz="2800" kern="1200" dirty="0" smtClean="0"/>
          </a:br>
          <a:r>
            <a:rPr kumimoji="1" lang="ja-JP" altLang="en-US" sz="2800" kern="1200" dirty="0" smtClean="0"/>
            <a:t>                    ＋受験チャンス</a:t>
          </a:r>
          <a:r>
            <a:rPr kumimoji="1" lang="en-US" altLang="ja-JP" sz="2800" b="1" kern="1200" dirty="0" smtClean="0">
              <a:solidFill>
                <a:srgbClr val="FF0000"/>
              </a:solidFill>
            </a:rPr>
            <a:t>1</a:t>
          </a:r>
          <a:r>
            <a:rPr kumimoji="1" lang="ja-JP" altLang="en-US" sz="2800" b="1" kern="1200" dirty="0" smtClean="0">
              <a:solidFill>
                <a:srgbClr val="FF0000"/>
              </a:solidFill>
            </a:rPr>
            <a:t>回のみ</a:t>
          </a:r>
          <a:endParaRPr kumimoji="1" lang="ja-JP" altLang="en-US" sz="2800" kern="1200" dirty="0"/>
        </a:p>
      </dsp:txBody>
      <dsp:txXfrm>
        <a:off x="0" y="3502412"/>
        <a:ext cx="7467600" cy="132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14C7E-4EFC-4E91-9C57-E8D144520610}">
      <dsp:nvSpPr>
        <dsp:cNvPr id="0" name=""/>
        <dsp:cNvSpPr/>
      </dsp:nvSpPr>
      <dsp:spPr>
        <a:xfrm>
          <a:off x="189752" y="175320"/>
          <a:ext cx="2880317" cy="2302817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9E0CB-EE03-44A9-AC2C-12032E26AD29}">
      <dsp:nvSpPr>
        <dsp:cNvPr id="0" name=""/>
        <dsp:cNvSpPr/>
      </dsp:nvSpPr>
      <dsp:spPr>
        <a:xfrm>
          <a:off x="0" y="961632"/>
          <a:ext cx="2428506" cy="754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不合格</a:t>
          </a:r>
          <a:endParaRPr kumimoji="1" lang="ja-JP" altLang="en-US" sz="4000" kern="1200" dirty="0"/>
        </a:p>
      </dsp:txBody>
      <dsp:txXfrm>
        <a:off x="0" y="961632"/>
        <a:ext cx="2428506" cy="754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AE1AE-4AB9-43F7-9E65-0EFEBC2BD14E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12EC-C76C-4C97-A5EA-2A2F1C858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6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参考</a:t>
            </a:r>
            <a:r>
              <a:rPr kumimoji="1" lang="en-US" altLang="ja-JP" dirty="0" smtClean="0"/>
              <a:t>URL</a:t>
            </a:r>
            <a:endParaRPr kumimoji="1" lang="pt-BR" altLang="ja-JP" dirty="0" smtClean="0"/>
          </a:p>
          <a:p>
            <a:endParaRPr kumimoji="1" lang="pt-BR" altLang="ja-JP" dirty="0" smtClean="0"/>
          </a:p>
          <a:p>
            <a:r>
              <a:rPr kumimoji="1" lang="pt-BR" altLang="ja-JP" dirty="0" smtClean="0"/>
              <a:t>Youtube: http://www.youtube.com/watch?v=5GXynGPbCUc&amp;NR=1&amp;feature=endscreen</a:t>
            </a:r>
          </a:p>
          <a:p>
            <a:r>
              <a:rPr kumimoji="1" lang="ja-JP" altLang="pt-BR" dirty="0" smtClean="0"/>
              <a:t>データ：</a:t>
            </a:r>
          </a:p>
          <a:p>
            <a:r>
              <a:rPr kumimoji="1" lang="pt-BR" altLang="ja-JP" dirty="0" smtClean="0"/>
              <a:t>http://www.ndl.go.jp/jp/data/publication/refer/200602_661/066101.pdf#search='%E5%A4%96%E5%9B%BD%E4%BA%BA%E5%8A%B4%E5%83%8D%E8%80%85+%E6%9D%A1%E4%BB%B6+%E4%BB%8B%E8%AD%B7‘</a:t>
            </a:r>
          </a:p>
          <a:p>
            <a:r>
              <a:rPr kumimoji="1" lang="ja-JP" altLang="pt-BR" dirty="0" smtClean="0"/>
              <a:t>少子化社会白書：</a:t>
            </a:r>
          </a:p>
          <a:p>
            <a:r>
              <a:rPr kumimoji="1" lang="pt-BR" altLang="ja-JP" dirty="0" smtClean="0"/>
              <a:t>http://www8.cao.go.jp/shoushi/whitepaper/w-2009/21webhonpen/index.html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EC-C76C-4C97-A5EA-2A2F1C8589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81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現在、日本では急速な少子高齢化が進んでいる。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その原因は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・戦後の急速な少子化の進行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・急速な死亡率の低下によって平均寿命が延びたこと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さらに日本の人口は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年を境に減少しており、なかでも生産年齢人口</a:t>
            </a:r>
            <a:r>
              <a:rPr kumimoji="1" lang="en-US" altLang="ja-JP" dirty="0" smtClean="0"/>
              <a:t>(15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64</a:t>
            </a:r>
            <a:r>
              <a:rPr kumimoji="1" lang="ja-JP" altLang="en-US" dirty="0" smtClean="0"/>
              <a:t>歳）の減少、</a:t>
            </a:r>
            <a:r>
              <a:rPr kumimoji="1" lang="en-US" altLang="ja-JP" dirty="0" smtClean="0"/>
              <a:t>65</a:t>
            </a:r>
            <a:r>
              <a:rPr kumimoji="1" lang="ja-JP" altLang="en-US" dirty="0" smtClean="0"/>
              <a:t>歳以上人口の増加により、</a:t>
            </a:r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年には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人の高齢者を</a:t>
            </a:r>
            <a:r>
              <a:rPr kumimoji="1" lang="en-US" altLang="ja-JP" dirty="0" smtClean="0"/>
              <a:t>11.2</a:t>
            </a:r>
            <a:r>
              <a:rPr kumimoji="1" lang="ja-JP" altLang="en-US" dirty="0" smtClean="0"/>
              <a:t>人の生産年齢人口で支えていたのが、</a:t>
            </a:r>
            <a:r>
              <a:rPr kumimoji="1" lang="en-US" altLang="ja-JP" dirty="0" smtClean="0"/>
              <a:t>2050</a:t>
            </a:r>
            <a:r>
              <a:rPr kumimoji="1" lang="ja-JP" altLang="en-US" dirty="0" smtClean="0"/>
              <a:t>年の推定人口では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人の高齢者をたった</a:t>
            </a:r>
            <a:r>
              <a:rPr kumimoji="1" lang="en-US" altLang="ja-JP" dirty="0" smtClean="0"/>
              <a:t>1.3</a:t>
            </a:r>
            <a:r>
              <a:rPr kumimoji="1" lang="ja-JP" altLang="en-US" dirty="0" smtClean="0"/>
              <a:t>人の生産年齢人口で支えるという構図になり、急速な労働力不足となる。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人口構造の推移と見通し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出典：平成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年度 少子化社会白書 </a:t>
            </a:r>
            <a:r>
              <a:rPr kumimoji="1" lang="en-US" altLang="ja-JP" dirty="0" smtClean="0"/>
              <a:t>P17</a:t>
            </a:r>
          </a:p>
          <a:p>
            <a:r>
              <a:rPr kumimoji="1" lang="en-US" altLang="ja-JP" dirty="0" smtClean="0"/>
              <a:t>http://www8.cao.go.jp/shoushi/whitepaper/w-2009/21webhonpen/img/i1116000.gif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EC-C76C-4C97-A5EA-2A2F1C8589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69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EC-C76C-4C97-A5EA-2A2F1C85895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40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http://www.mhlw.go.jp/stf/houdou/2r98520000026ivy.html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EC-C76C-4C97-A5EA-2A2F1C85895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3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EC-C76C-4C97-A5EA-2A2F1C85895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7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05FAEA-2CBE-4D99-9B06-A686826DBA23}" type="datetimeFigureOut">
              <a:rPr kumimoji="1" lang="ja-JP" altLang="en-US" smtClean="0"/>
              <a:t>2012/12/3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966969-B77D-415B-A3B0-4A7E8ADE3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cwels.or.jp/index.html" TargetMode="External"/><Relationship Id="rId2" Type="http://schemas.openxmlformats.org/officeDocument/2006/relationships/hyperlink" Target="http://www8.cao.go.jp/shoushi/whitepaper/w-2009/21webhonpen/img/i1116000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看護・介護現場における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           外国人労働者受け入れ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23928" y="5301208"/>
            <a:ext cx="5012824" cy="115212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異文化コミュニケーション論講座</a:t>
            </a:r>
            <a:endParaRPr kumimoji="1" lang="en-US" altLang="ja-JP" dirty="0" smtClean="0"/>
          </a:p>
          <a:p>
            <a:r>
              <a:rPr lang="ja-JP" altLang="en-US" dirty="0" smtClean="0"/>
              <a:t>                      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回生   川田菜月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4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改善策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国家試験問題における難解な用語の取り扱い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漢字にふり仮名を振る</a:t>
            </a:r>
          </a:p>
          <a:p>
            <a:pPr lvl="1"/>
            <a:r>
              <a:rPr lang="ja-JP" altLang="en-US" dirty="0"/>
              <a:t>容易な言葉に</a:t>
            </a:r>
            <a:r>
              <a:rPr lang="ja-JP" altLang="en-US" dirty="0" smtClean="0"/>
              <a:t>言い換え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600" dirty="0" smtClean="0"/>
              <a:t>EX</a:t>
            </a:r>
            <a:r>
              <a:rPr lang="en-US" altLang="ja-JP" sz="1600" dirty="0"/>
              <a:t>) </a:t>
            </a:r>
            <a:br>
              <a:rPr lang="en-US" altLang="ja-JP" sz="1600" dirty="0"/>
            </a:br>
            <a:r>
              <a:rPr lang="ja-JP" altLang="en-US" sz="1600" dirty="0"/>
              <a:t>近隣の住民からの要請で → 近所の人たちに</a:t>
            </a:r>
            <a:r>
              <a:rPr lang="ja-JP" altLang="en-US" sz="1600" dirty="0" smtClean="0"/>
              <a:t>頼まれて</a:t>
            </a:r>
            <a:endParaRPr lang="ja-JP" altLang="en-US" sz="1600" dirty="0"/>
          </a:p>
          <a:p>
            <a:pPr lvl="1"/>
            <a:r>
              <a:rPr lang="ja-JP" altLang="en-US" dirty="0"/>
              <a:t>英字略語には正式名称と日本語訳</a:t>
            </a:r>
          </a:p>
          <a:p>
            <a:pPr lvl="1"/>
            <a:r>
              <a:rPr lang="ja-JP" altLang="en-US" dirty="0"/>
              <a:t>疾病名には英語を</a:t>
            </a:r>
            <a:r>
              <a:rPr lang="ja-JP" altLang="en-US" dirty="0" smtClean="0"/>
              <a:t>表記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試験時間の延長</a:t>
            </a:r>
            <a:endParaRPr lang="en-US" altLang="ja-JP" dirty="0" smtClean="0"/>
          </a:p>
          <a:p>
            <a:r>
              <a:rPr lang="ja-JP" altLang="en-US" dirty="0"/>
              <a:t>学習支援</a:t>
            </a:r>
            <a:endParaRPr lang="en-US" altLang="ja-JP" dirty="0" smtClean="0"/>
          </a:p>
          <a:p>
            <a:r>
              <a:rPr lang="ja-JP" altLang="en-US" dirty="0" smtClean="0"/>
              <a:t>日本語研修の延長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297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日本語研修の延長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インドネシア、フィリピン共に就労前の日本語研修が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か月間から１年に（訪日前、訪日後の合計）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55378"/>
              </p:ext>
            </p:extLst>
          </p:nvPr>
        </p:nvGraphicFramePr>
        <p:xfrm>
          <a:off x="827584" y="2708920"/>
          <a:ext cx="72008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</a:tblGrid>
              <a:tr h="7200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2008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2010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インドネシア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フィリピン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か月間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6120172" y="2420888"/>
            <a:ext cx="2232248" cy="25922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-124490" y="5301208"/>
            <a:ext cx="8450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→</a:t>
            </a:r>
            <a:r>
              <a:rPr lang="ja-JP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就労開始前の日本語能力の向上</a:t>
            </a:r>
            <a:endParaRPr lang="ja-JP" alt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29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政策提言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日本語・文化教育の強化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000" dirty="0" smtClean="0"/>
              <a:t>訪日前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か月</a:t>
            </a:r>
            <a:r>
              <a:rPr kumimoji="1" lang="en-US" altLang="ja-JP" sz="2000" dirty="0" smtClean="0"/>
              <a:t>―</a:t>
            </a:r>
            <a:r>
              <a:rPr kumimoji="1" lang="ja-JP" altLang="en-US" sz="2000" dirty="0" smtClean="0"/>
              <a:t>会話を中心に日常生活に支障のない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lang="ja-JP" altLang="en-US" sz="2000" dirty="0"/>
              <a:t> </a:t>
            </a:r>
            <a:r>
              <a:rPr lang="ja-JP" altLang="en-US" sz="2000" dirty="0" smtClean="0"/>
              <a:t>                         </a:t>
            </a:r>
            <a:r>
              <a:rPr kumimoji="1" lang="ja-JP" altLang="en-US" sz="2000" dirty="0" smtClean="0"/>
              <a:t>レベルまで達する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訪日後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か月－ケア労働における専門用語、日本文化を中心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endParaRPr kumimoji="1" lang="en-US" altLang="ja-JP" sz="2000" dirty="0" smtClean="0"/>
          </a:p>
          <a:p>
            <a:r>
              <a:rPr kumimoji="1" lang="ja-JP" altLang="en-US" dirty="0" smtClean="0"/>
              <a:t>滞在期間の延長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000" dirty="0" smtClean="0"/>
              <a:t>国家試験に不合格</a:t>
            </a:r>
            <a:r>
              <a:rPr lang="ja-JP" altLang="en-US" sz="2000" dirty="0"/>
              <a:t>で</a:t>
            </a:r>
            <a:r>
              <a:rPr lang="ja-JP" altLang="en-US" sz="2000" dirty="0" smtClean="0"/>
              <a:t>あった場合、</a:t>
            </a:r>
            <a:r>
              <a:rPr kumimoji="1" lang="ja-JP" altLang="en-US" sz="2000" dirty="0" smtClean="0"/>
              <a:t>合格ラインまでどれだけ達していなかったのかという基準を設け、研修態度や日本語能力を考慮したうえでの滞在期間の延長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そのラインへ達さなかった者は帰国し、母国で医療経験を重ね、再び日本で労働する機会を優先して与える</a:t>
            </a:r>
            <a:endParaRPr kumimoji="1" lang="en-US" altLang="ja-JP" sz="2000" dirty="0" smtClean="0"/>
          </a:p>
          <a:p>
            <a:pPr marL="0" indent="0">
              <a:buNone/>
            </a:pP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6285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参考文献・</a:t>
            </a:r>
            <a:r>
              <a:rPr kumimoji="1"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塚田 典子 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介護現場の外国人労働者 日本のケア労働はどう変わるのか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明石書店 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r>
              <a:rPr lang="ja-JP" altLang="en-US" dirty="0" smtClean="0"/>
              <a:t>佐藤 誠 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越境するケア労働 日本・アジア・アフリカ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日本経済評論社 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lang="ja-JP" altLang="en-US" dirty="0"/>
              <a:t>平成</a:t>
            </a:r>
            <a:r>
              <a:rPr lang="en-US" altLang="ja-JP" dirty="0"/>
              <a:t>21</a:t>
            </a:r>
            <a:r>
              <a:rPr lang="ja-JP" altLang="en-US" dirty="0"/>
              <a:t>年度 少子化社会白書 </a:t>
            </a:r>
            <a:r>
              <a:rPr lang="en-US" altLang="ja-JP" dirty="0" smtClean="0"/>
              <a:t>P17</a:t>
            </a:r>
            <a:br>
              <a:rPr lang="en-US" altLang="ja-JP" dirty="0" smtClean="0"/>
            </a:b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www8.cao.go.jp/shoushi/whitepaper/w-2009/21webhonpen/img/i1116000.gif</a:t>
            </a:r>
            <a:endParaRPr lang="en-US" altLang="ja-JP" dirty="0"/>
          </a:p>
          <a:p>
            <a:r>
              <a:rPr lang="ja-JP" altLang="en-US" dirty="0" smtClean="0"/>
              <a:t>国際厚生事業団 </a:t>
            </a:r>
            <a:r>
              <a:rPr lang="en-US" altLang="ja-JP" dirty="0"/>
              <a:t>HP</a:t>
            </a:r>
            <a:br>
              <a:rPr lang="en-US" altLang="ja-JP" dirty="0"/>
            </a:br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www.jicwels.or.jp/index.html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68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日本は、</a:t>
            </a:r>
            <a:r>
              <a:rPr kumimoji="1" lang="en-US" altLang="ja-JP" dirty="0" smtClean="0"/>
              <a:t>EPA</a:t>
            </a:r>
            <a:r>
              <a:rPr kumimoji="1" lang="ja-JP" altLang="en-US" dirty="0" smtClean="0"/>
              <a:t>に基づいて看護・介護分野において外国人労働者を積極的に受け入れるべきか？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kumimoji="1" lang="ja-JP" altLang="en-US" dirty="0" smtClean="0"/>
              <a:t>今後、外国人労働者の受け入れを進めていく中で予想される問題点、またそれに対する解決策はどのようなものが考えられるか？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kumimoji="1" lang="ja-JP" altLang="en-US" dirty="0" smtClean="0"/>
              <a:t>受け入れの基準について、現状のままでよいか、変更が必要か？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0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少子高齢社会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経済連携協定（</a:t>
            </a:r>
            <a:r>
              <a:rPr kumimoji="1" lang="en-US" altLang="ja-JP" dirty="0" smtClean="0"/>
              <a:t>EPA</a:t>
            </a:r>
            <a:r>
              <a:rPr kumimoji="1" lang="ja-JP" altLang="en-US" dirty="0" smtClean="0"/>
              <a:t>）と外国人労働者</a:t>
            </a:r>
            <a:endParaRPr kumimoji="1" lang="en-US" altLang="ja-JP" dirty="0" smtClean="0"/>
          </a:p>
          <a:p>
            <a:r>
              <a:rPr kumimoji="1" lang="ja-JP" altLang="en-US" dirty="0" smtClean="0"/>
              <a:t>受け入れのメリット・デメリット</a:t>
            </a:r>
            <a:endParaRPr kumimoji="1" lang="en-US" altLang="ja-JP" dirty="0" smtClean="0"/>
          </a:p>
          <a:p>
            <a:r>
              <a:rPr kumimoji="1" lang="ja-JP" altLang="en-US" dirty="0" smtClean="0"/>
              <a:t>現在の受け入れ体制</a:t>
            </a:r>
            <a:endParaRPr kumimoji="1" lang="en-US" altLang="ja-JP" dirty="0" smtClean="0"/>
          </a:p>
          <a:p>
            <a:r>
              <a:rPr kumimoji="1" lang="ja-JP" altLang="en-US" dirty="0" smtClean="0"/>
              <a:t>改善策</a:t>
            </a:r>
            <a:endParaRPr kumimoji="1" lang="en-US" altLang="ja-JP" dirty="0" smtClean="0"/>
          </a:p>
          <a:p>
            <a:r>
              <a:rPr kumimoji="1" lang="ja-JP" altLang="en-US" dirty="0" smtClean="0"/>
              <a:t>政策提言</a:t>
            </a:r>
          </a:p>
        </p:txBody>
      </p:sp>
    </p:spTree>
    <p:extLst>
      <p:ext uri="{BB962C8B-B14F-4D97-AF65-F5344CB8AC3E}">
        <p14:creationId xmlns:p14="http://schemas.microsoft.com/office/powerpoint/2010/main" val="7655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190098"/>
            <a:ext cx="2746648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少子高齢社会</a:t>
            </a:r>
            <a:endParaRPr kumimoji="1" lang="ja-JP" altLang="en-US" dirty="0"/>
          </a:p>
        </p:txBody>
      </p:sp>
      <p:pic>
        <p:nvPicPr>
          <p:cNvPr id="5" name="コンテンツ プレースホルダー 4" descr="2012後期 安岡ゼミ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87" y="1600200"/>
            <a:ext cx="6102625" cy="4873625"/>
          </a:xfr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8496944" cy="712879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275856" y="117482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/>
              <a:t>⇒</a:t>
            </a:r>
            <a:r>
              <a:rPr kumimoji="1" lang="ja-JP" altLang="en-US" sz="5400" b="1" dirty="0" smtClean="0">
                <a:solidFill>
                  <a:srgbClr val="FF0000"/>
                </a:solidFill>
              </a:rPr>
              <a:t>労働者不足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フローチャート : 代替処理 2"/>
          <p:cNvSpPr/>
          <p:nvPr/>
        </p:nvSpPr>
        <p:spPr>
          <a:xfrm>
            <a:off x="1547664" y="5373216"/>
            <a:ext cx="2945062" cy="864096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人の高齢者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→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11</a:t>
            </a:r>
            <a:r>
              <a:rPr lang="en-US" altLang="ja-JP" b="1" dirty="0" smtClean="0">
                <a:solidFill>
                  <a:srgbClr val="FF0000"/>
                </a:solidFill>
              </a:rPr>
              <a:t>,2</a:t>
            </a:r>
            <a:r>
              <a:rPr lang="ja-JP" altLang="en-US" b="1" dirty="0" smtClean="0">
                <a:solidFill>
                  <a:srgbClr val="FF0000"/>
                </a:solidFill>
              </a:rPr>
              <a:t>人</a:t>
            </a:r>
            <a:r>
              <a:rPr lang="ja-JP" altLang="en-US" dirty="0" smtClean="0"/>
              <a:t>の生産年齢人口</a:t>
            </a:r>
            <a:endParaRPr kumimoji="1" lang="ja-JP" altLang="en-US" dirty="0"/>
          </a:p>
        </p:txBody>
      </p:sp>
      <p:sp>
        <p:nvSpPr>
          <p:cNvPr id="7" name="爆発 1 6"/>
          <p:cNvSpPr/>
          <p:nvPr/>
        </p:nvSpPr>
        <p:spPr>
          <a:xfrm>
            <a:off x="4644008" y="4827638"/>
            <a:ext cx="4680520" cy="2016224"/>
          </a:xfrm>
          <a:prstGeom prst="irregularSeal1">
            <a:avLst/>
          </a:prstGeom>
          <a:solidFill>
            <a:srgbClr val="FB81A7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人の高齢者</a:t>
            </a:r>
            <a: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kumimoji="1" lang="en-US" altLang="ja-JP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→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1,3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人</a:t>
            </a:r>
            <a:r>
              <a:rPr kumimoji="1" lang="ja-JP" altLang="en-US" dirty="0" smtClean="0">
                <a:solidFill>
                  <a:schemeClr val="tx2">
                    <a:lumMod val="50000"/>
                  </a:schemeClr>
                </a:solidFill>
              </a:rPr>
              <a:t>の生産年齢人口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介護労働者数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2496217"/>
              </p:ext>
            </p:extLst>
          </p:nvPr>
        </p:nvGraphicFramePr>
        <p:xfrm>
          <a:off x="457200" y="1600201"/>
          <a:ext cx="8003232" cy="203999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87017"/>
                <a:gridCol w="1551743"/>
                <a:gridCol w="2129485"/>
                <a:gridCol w="2137808"/>
                <a:gridCol w="1397179"/>
              </a:tblGrid>
              <a:tr h="46064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要介護者数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指数</a:t>
                      </a:r>
                      <a:r>
                        <a:rPr kumimoji="1" lang="en-US" altLang="ja-JP" sz="1400" dirty="0" smtClean="0"/>
                        <a:t>(2000</a:t>
                      </a:r>
                      <a:r>
                        <a:rPr kumimoji="1" lang="ja-JP" altLang="en-US" sz="1400" dirty="0" smtClean="0"/>
                        <a:t>年＝</a:t>
                      </a:r>
                      <a:r>
                        <a:rPr kumimoji="1" lang="en-US" altLang="ja-JP" sz="1400" dirty="0" smtClean="0"/>
                        <a:t>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必要介護労働者数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現在との差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483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100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/>
                    </a:p>
                  </a:txBody>
                  <a:tcPr/>
                </a:tc>
              </a:tr>
              <a:tr h="39483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140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100.0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64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/>
                    </a:p>
                  </a:txBody>
                  <a:tcPr/>
                </a:tc>
              </a:tr>
              <a:tr h="39483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200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142.9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91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483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270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192.9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123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59</a:t>
                      </a:r>
                      <a:r>
                        <a:rPr kumimoji="1" lang="ja-JP" altLang="en-US" dirty="0" smtClean="0"/>
                        <a:t>万人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7092280" y="1340768"/>
            <a:ext cx="1512168" cy="259228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79512" y="4797151"/>
            <a:ext cx="86389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4400" b="1" cap="none" spc="0" dirty="0" smtClean="0">
                <a:ln/>
                <a:solidFill>
                  <a:schemeClr val="accent3"/>
                </a:solidFill>
                <a:effectLst/>
              </a:rPr>
              <a:t>→この差を小さくするために</a:t>
            </a:r>
            <a:r>
              <a:rPr lang="en-US" altLang="ja-JP" sz="4400" b="1" dirty="0">
                <a:ln/>
                <a:solidFill>
                  <a:schemeClr val="accent3"/>
                </a:solidFill>
              </a:rPr>
              <a:t>…</a:t>
            </a:r>
            <a:r>
              <a:rPr lang="ja-JP" altLang="en-US" sz="4400" b="1" cap="none" spc="0" dirty="0" smtClean="0">
                <a:ln/>
                <a:solidFill>
                  <a:schemeClr val="accent3"/>
                </a:solidFill>
                <a:effectLst/>
              </a:rPr>
              <a:t>？</a:t>
            </a:r>
            <a:endParaRPr lang="ja-JP" alt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1156102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将来</a:t>
            </a:r>
            <a:r>
              <a:rPr lang="ja-JP" altLang="en-US" dirty="0"/>
              <a:t>必要と</a:t>
            </a:r>
            <a:r>
              <a:rPr lang="ja-JP" altLang="en-US" dirty="0" smtClean="0"/>
              <a:t>される介護労働者数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3914044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出典：後藤純一</a:t>
            </a:r>
            <a:r>
              <a:rPr kumimoji="1" lang="en-US" altLang="ja-JP" sz="1400" dirty="0" smtClean="0"/>
              <a:t>『</a:t>
            </a:r>
            <a:r>
              <a:rPr kumimoji="1" lang="ja-JP" altLang="en-US" sz="1400" dirty="0" smtClean="0"/>
              <a:t>日本の労働者需要ギャップと外国人労働者問題</a:t>
            </a:r>
            <a:r>
              <a:rPr kumimoji="1" lang="en-US" altLang="ja-JP" sz="1400" dirty="0" smtClean="0"/>
              <a:t>』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             </a:t>
            </a:r>
            <a:r>
              <a:rPr lang="ja-JP" altLang="en-US" sz="1400" dirty="0" smtClean="0"/>
              <a:t>日本労働</a:t>
            </a:r>
            <a:r>
              <a:rPr lang="ja-JP" altLang="en-US" sz="1400" dirty="0"/>
              <a:t>研究</a:t>
            </a:r>
            <a:r>
              <a:rPr lang="ja-JP" altLang="en-US" sz="1400" dirty="0" smtClean="0"/>
              <a:t>雑誌 </a:t>
            </a:r>
            <a:r>
              <a:rPr lang="en-US" altLang="ja-JP" sz="1400" dirty="0" smtClean="0"/>
              <a:t>531,p18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7737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星 6 3"/>
          <p:cNvSpPr/>
          <p:nvPr/>
        </p:nvSpPr>
        <p:spPr>
          <a:xfrm>
            <a:off x="4118618" y="3717032"/>
            <a:ext cx="4032448" cy="2808312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しかし、</a:t>
            </a:r>
            <a:r>
              <a:rPr kumimoji="1" lang="en-US" altLang="ja-JP" dirty="0" smtClean="0"/>
              <a:t>EPA</a:t>
            </a:r>
            <a:r>
              <a:rPr kumimoji="1" lang="ja-JP" altLang="en-US" dirty="0" smtClean="0"/>
              <a:t>の目的は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経済の自由化に対応するためで</a:t>
            </a:r>
            <a:r>
              <a:rPr lang="ja-JP" altLang="en-US" dirty="0"/>
              <a:t>あり</a:t>
            </a:r>
            <a:r>
              <a:rPr lang="ja-JP" altLang="en-US" dirty="0" smtClean="0"/>
              <a:t>、雇用政策とは離れた政治的な動き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経済連携協定（</a:t>
            </a:r>
            <a:r>
              <a:rPr kumimoji="1" lang="en-US" altLang="ja-JP" dirty="0" smtClean="0"/>
              <a:t>EPA</a:t>
            </a:r>
            <a:r>
              <a:rPr kumimoji="1" lang="ja-JP" altLang="en-US" dirty="0" smtClean="0"/>
              <a:t>）と外国人労働者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EPA</a:t>
            </a:r>
            <a:r>
              <a:rPr kumimoji="1" lang="ja-JP" altLang="en-US" sz="2000" dirty="0" smtClean="0"/>
              <a:t>：</a:t>
            </a:r>
            <a:r>
              <a:rPr kumimoji="1" lang="en-US" altLang="ja-JP" sz="2000" dirty="0" smtClean="0"/>
              <a:t>FTA</a:t>
            </a:r>
            <a:r>
              <a:rPr kumimoji="1" lang="ja-JP" altLang="en-US" sz="2000" dirty="0" smtClean="0"/>
              <a:t>を柱に、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人</a:t>
            </a:r>
            <a:r>
              <a:rPr kumimoji="1" lang="ja-JP" altLang="en-US" sz="2000" dirty="0" smtClean="0"/>
              <a:t>・もの・金の移動の自由化・円滑化を図り、幅広い経済関係の強化を図る協定</a:t>
            </a:r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pPr lvl="1"/>
            <a:r>
              <a:rPr lang="ja-JP" altLang="en-US" sz="1700" dirty="0"/>
              <a:t>２００８年、日本・インドネシア</a:t>
            </a:r>
            <a:r>
              <a:rPr lang="en-US" altLang="ja-JP" sz="1700" dirty="0"/>
              <a:t>EPA</a:t>
            </a:r>
          </a:p>
          <a:p>
            <a:pPr marL="365760" lvl="1" indent="0">
              <a:buNone/>
            </a:pPr>
            <a:r>
              <a:rPr lang="en-US" altLang="ja-JP" sz="1700" dirty="0"/>
              <a:t>                               </a:t>
            </a:r>
            <a:r>
              <a:rPr lang="ja-JP" altLang="en-US" sz="1700" dirty="0"/>
              <a:t>日本・フィリピン</a:t>
            </a:r>
            <a:r>
              <a:rPr lang="en-US" altLang="ja-JP" sz="1700" dirty="0"/>
              <a:t>EPA</a:t>
            </a:r>
            <a:r>
              <a:rPr lang="ja-JP" altLang="en-US" sz="1700" dirty="0"/>
              <a:t>　の</a:t>
            </a:r>
            <a:r>
              <a:rPr lang="ja-JP" altLang="en-US" sz="1700" dirty="0" smtClean="0"/>
              <a:t>締結</a:t>
            </a:r>
            <a:r>
              <a:rPr lang="en-US" altLang="ja-JP" sz="1700" dirty="0" smtClean="0"/>
              <a:t/>
            </a:r>
            <a:br>
              <a:rPr lang="en-US" altLang="ja-JP" sz="1700" dirty="0" smtClean="0"/>
            </a:br>
            <a:r>
              <a:rPr lang="ja-JP" altLang="en-US" sz="1700" dirty="0" smtClean="0"/>
              <a:t>      ２０１２年、ベトナムとも書簡を交換</a:t>
            </a:r>
            <a:endParaRPr lang="ja-JP" altLang="en-US" sz="1700" dirty="0"/>
          </a:p>
          <a:p>
            <a:pPr marL="365760" lvl="1" indent="0">
              <a:buNone/>
            </a:pPr>
            <a:r>
              <a:rPr lang="ja-JP" altLang="en-US" sz="1700" dirty="0"/>
              <a:t>⇒</a:t>
            </a:r>
            <a:r>
              <a:rPr lang="ja-JP" altLang="en-US" sz="2800" dirty="0"/>
              <a:t>看護師・介護福祉士</a:t>
            </a:r>
            <a:r>
              <a:rPr lang="ja-JP" altLang="en-US" sz="2200" dirty="0"/>
              <a:t>候補者の受入れ開始</a:t>
            </a:r>
          </a:p>
          <a:p>
            <a:pPr marL="365760" lvl="1" indent="0">
              <a:buNone/>
            </a:pPr>
            <a:r>
              <a:rPr lang="ja-JP" altLang="en-US" sz="2800" dirty="0"/>
              <a:t>   「人の移動</a:t>
            </a:r>
            <a:r>
              <a:rPr lang="ja-JP" altLang="en-US" sz="2800" dirty="0" smtClean="0"/>
              <a:t>」</a:t>
            </a:r>
            <a:endParaRPr lang="ja-JP" altLang="en-US" sz="2800" dirty="0"/>
          </a:p>
          <a:p>
            <a:pPr marL="0" indent="0">
              <a:buNone/>
            </a:pPr>
            <a:endParaRPr kumimoji="1" lang="en-US" altLang="ja-JP" sz="2000" dirty="0" smtClean="0"/>
          </a:p>
          <a:p>
            <a:r>
              <a:rPr lang="ja-JP" altLang="en-US" dirty="0"/>
              <a:t>受け入れの</a:t>
            </a:r>
            <a:r>
              <a:rPr lang="ja-JP" altLang="en-US" dirty="0" smtClean="0"/>
              <a:t>現状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800" dirty="0" smtClean="0"/>
              <a:t>過去五年間で、累計</a:t>
            </a:r>
            <a:r>
              <a:rPr lang="en-US" altLang="ja-JP" sz="2800" dirty="0" smtClean="0"/>
              <a:t>892</a:t>
            </a:r>
            <a:r>
              <a:rPr lang="ja-JP" altLang="en-US" sz="2800" dirty="0" smtClean="0"/>
              <a:t>人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42673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2572688"/>
              </p:ext>
            </p:extLst>
          </p:nvPr>
        </p:nvGraphicFramePr>
        <p:xfrm>
          <a:off x="395536" y="692696"/>
          <a:ext cx="8280920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9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kumimoji="1" lang="ja-JP" altLang="en-US" dirty="0" smtClean="0"/>
              <a:t>受け入れ方法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4873752"/>
          </a:xfrm>
        </p:spPr>
        <p:txBody>
          <a:bodyPr/>
          <a:lstStyle/>
          <a:p>
            <a:r>
              <a:rPr lang="ja-JP" altLang="en-US" dirty="0"/>
              <a:t>あっせん</a:t>
            </a:r>
            <a:r>
              <a:rPr kumimoji="1" lang="ja-JP" altLang="en-US" dirty="0" smtClean="0"/>
              <a:t>機関：受け入れ先、送り出し国ともに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                             １つと規定。（</a:t>
            </a:r>
            <a:r>
              <a:rPr kumimoji="1" lang="en-US" altLang="ja-JP" dirty="0" smtClean="0"/>
              <a:t>JICWELS,NBPPW)</a:t>
            </a:r>
          </a:p>
          <a:p>
            <a:r>
              <a:rPr lang="ja-JP" altLang="en-US" dirty="0"/>
              <a:t>受け入れ</a:t>
            </a:r>
            <a:r>
              <a:rPr lang="ja-JP" altLang="en-US" dirty="0" smtClean="0"/>
              <a:t>機関：看護実習や介護実習のできる条件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             を備えた病院、介護施設。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                          （居宅系サービスは就労不可）</a:t>
            </a:r>
            <a:endParaRPr lang="en-US" altLang="ja-JP" dirty="0" smtClean="0"/>
          </a:p>
          <a:p>
            <a:r>
              <a:rPr lang="ja-JP" altLang="en-US" dirty="0" smtClean="0"/>
              <a:t>人数：</a:t>
            </a:r>
            <a:r>
              <a:rPr lang="en-US" altLang="ja-JP" dirty="0" smtClean="0"/>
              <a:t>1</a:t>
            </a:r>
            <a:r>
              <a:rPr lang="ja-JP" altLang="en-US" dirty="0" smtClean="0"/>
              <a:t>施設</a:t>
            </a:r>
            <a:r>
              <a:rPr lang="en-US" altLang="ja-JP" dirty="0" smtClean="0"/>
              <a:t>2</a:t>
            </a:r>
            <a:r>
              <a:rPr lang="ja-JP" altLang="en-US" dirty="0" smtClean="0"/>
              <a:t>名以上</a:t>
            </a:r>
            <a:r>
              <a:rPr lang="en-US" altLang="ja-JP" dirty="0" smtClean="0"/>
              <a:t>5</a:t>
            </a:r>
            <a:r>
              <a:rPr lang="ja-JP" altLang="en-US" dirty="0" smtClean="0"/>
              <a:t>名以下</a:t>
            </a:r>
            <a:endParaRPr lang="en-US" altLang="ja-JP" dirty="0" smtClean="0"/>
          </a:p>
          <a:p>
            <a:r>
              <a:rPr lang="ja-JP" altLang="en-US" dirty="0" smtClean="0"/>
              <a:t>報酬：日本人と同レベル</a:t>
            </a:r>
            <a:endParaRPr lang="en-US" altLang="ja-JP" dirty="0" smtClean="0"/>
          </a:p>
          <a:p>
            <a:r>
              <a:rPr lang="ja-JP" altLang="en-US" dirty="0" smtClean="0"/>
              <a:t>施設の負担    ：候補者一人当たり約</a:t>
            </a:r>
            <a:r>
              <a:rPr lang="en-US" altLang="ja-JP" dirty="0" smtClean="0"/>
              <a:t>58</a:t>
            </a:r>
            <a:r>
              <a:rPr lang="ja-JP" altLang="en-US" dirty="0" smtClean="0"/>
              <a:t>万円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             →</a:t>
            </a:r>
            <a:r>
              <a:rPr lang="en-US" altLang="ja-JP" dirty="0" smtClean="0"/>
              <a:t>58</a:t>
            </a:r>
            <a:r>
              <a:rPr lang="ja-JP" altLang="en-US" dirty="0" smtClean="0"/>
              <a:t>万円</a:t>
            </a:r>
            <a:r>
              <a:rPr lang="en-US" altLang="ja-JP" dirty="0" smtClean="0"/>
              <a:t>×2</a:t>
            </a:r>
            <a:r>
              <a:rPr lang="ja-JP" altLang="en-US" dirty="0" smtClean="0"/>
              <a:t>名＝</a:t>
            </a:r>
            <a:r>
              <a:rPr lang="en-US" altLang="ja-JP" dirty="0" smtClean="0"/>
              <a:t>116</a:t>
            </a:r>
            <a:r>
              <a:rPr lang="ja-JP" altLang="en-US" dirty="0" smtClean="0"/>
              <a:t>万円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                              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              往復渡航費用、住居、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              日本語学習支援、試験対策など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38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0805"/>
            <a:ext cx="7467600" cy="1143000"/>
          </a:xfrm>
        </p:spPr>
        <p:txBody>
          <a:bodyPr/>
          <a:lstStyle/>
          <a:p>
            <a:r>
              <a:rPr lang="en-US" altLang="ja-JP" dirty="0"/>
              <a:t>EPA</a:t>
            </a:r>
            <a:r>
              <a:rPr kumimoji="1" lang="ja-JP" altLang="en-US" dirty="0" smtClean="0"/>
              <a:t>受け入れ基準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9231336"/>
              </p:ext>
            </p:extLst>
          </p:nvPr>
        </p:nvGraphicFramePr>
        <p:xfrm>
          <a:off x="467544" y="141277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2015448851"/>
              </p:ext>
            </p:extLst>
          </p:nvPr>
        </p:nvGraphicFramePr>
        <p:xfrm>
          <a:off x="4860032" y="2259355"/>
          <a:ext cx="3168352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452320" y="2420888"/>
            <a:ext cx="1107996" cy="2376264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帰国</a:t>
            </a:r>
            <a:endParaRPr lang="ja-JP" alt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95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EPA</a:t>
            </a:r>
            <a:r>
              <a:rPr lang="ja-JP" altLang="en-US" dirty="0" smtClean="0"/>
              <a:t>候補者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合格実績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介護福祉士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2012</a:t>
            </a:r>
            <a:r>
              <a:rPr lang="ja-JP" altLang="en-US" dirty="0" smtClean="0"/>
              <a:t>年   受験者数：</a:t>
            </a:r>
            <a:r>
              <a:rPr lang="en-US" altLang="ja-JP" dirty="0" smtClean="0"/>
              <a:t>95</a:t>
            </a:r>
            <a:r>
              <a:rPr lang="ja-JP" altLang="en-US" dirty="0" smtClean="0"/>
              <a:t>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合格者数：</a:t>
            </a:r>
            <a:r>
              <a:rPr lang="en-US" altLang="ja-JP" dirty="0" smtClean="0"/>
              <a:t>36</a:t>
            </a:r>
            <a:r>
              <a:rPr lang="ja-JP" altLang="en-US" dirty="0" smtClean="0"/>
              <a:t>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合格率    ：</a:t>
            </a:r>
            <a:r>
              <a:rPr lang="en-US" altLang="ja-JP" b="1" dirty="0" smtClean="0">
                <a:solidFill>
                  <a:srgbClr val="FF0000"/>
                </a:solidFill>
              </a:rPr>
              <a:t>37,9</a:t>
            </a:r>
            <a:r>
              <a:rPr lang="ja-JP" altLang="en-US" b="1" dirty="0" smtClean="0">
                <a:solidFill>
                  <a:srgbClr val="FF0000"/>
                </a:solidFill>
              </a:rPr>
              <a:t>％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看護師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2012</a:t>
            </a:r>
            <a:r>
              <a:rPr lang="ja-JP" altLang="en-US" dirty="0" smtClean="0"/>
              <a:t>年   受験者数：</a:t>
            </a:r>
            <a:r>
              <a:rPr lang="en-US" altLang="ja-JP" dirty="0" smtClean="0"/>
              <a:t>415</a:t>
            </a:r>
            <a:r>
              <a:rPr lang="ja-JP" altLang="en-US" dirty="0" smtClean="0"/>
              <a:t>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合格者数：</a:t>
            </a:r>
            <a:r>
              <a:rPr lang="en-US" altLang="ja-JP" dirty="0" smtClean="0"/>
              <a:t>47</a:t>
            </a:r>
            <a:r>
              <a:rPr lang="ja-JP" altLang="en-US" dirty="0" smtClean="0"/>
              <a:t>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               合格率    ：</a:t>
            </a:r>
            <a:r>
              <a:rPr lang="en-US" altLang="ja-JP" b="1" dirty="0" smtClean="0">
                <a:solidFill>
                  <a:srgbClr val="FF0000"/>
                </a:solidFill>
              </a:rPr>
              <a:t>11,3</a:t>
            </a:r>
            <a:r>
              <a:rPr lang="ja-JP" altLang="en-US" b="1" dirty="0" smtClean="0">
                <a:solidFill>
                  <a:srgbClr val="FF0000"/>
                </a:solidFill>
              </a:rPr>
              <a:t>％     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2011</a:t>
            </a:r>
            <a:r>
              <a:rPr lang="ja-JP" altLang="en-US" dirty="0" smtClean="0"/>
              <a:t>年度：</a:t>
            </a:r>
            <a:r>
              <a:rPr lang="en-US" altLang="ja-JP" dirty="0" smtClean="0"/>
              <a:t>4</a:t>
            </a:r>
            <a:r>
              <a:rPr lang="ja-JP" altLang="en-US" dirty="0" smtClean="0"/>
              <a:t>％）</a:t>
            </a:r>
            <a:endParaRPr lang="en-US" altLang="ja-JP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5220072" y="1700808"/>
            <a:ext cx="3456384" cy="1152128"/>
          </a:xfrm>
          <a:prstGeom prst="wedgeRoundRectCallout">
            <a:avLst>
              <a:gd name="adj1" fmla="val -70038"/>
              <a:gd name="adj2" fmla="val 5079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日本人を含む全体の合格率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：６３，９％</a:t>
            </a:r>
            <a:endParaRPr kumimoji="1" lang="en-US" altLang="ja-JP" sz="2000" dirty="0" smtClean="0"/>
          </a:p>
        </p:txBody>
      </p:sp>
      <p:sp>
        <p:nvSpPr>
          <p:cNvPr id="5" name="角丸四角形吹き出し 4"/>
          <p:cNvSpPr/>
          <p:nvPr/>
        </p:nvSpPr>
        <p:spPr>
          <a:xfrm>
            <a:off x="3779912" y="5229200"/>
            <a:ext cx="3384376" cy="1008112"/>
          </a:xfrm>
          <a:prstGeom prst="wedgeRoundRectCallout">
            <a:avLst>
              <a:gd name="adj1" fmla="val -35006"/>
              <a:gd name="adj2" fmla="val -6537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日本人を含む全体の合格率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：９０，１％</a:t>
            </a:r>
            <a:endParaRPr kumimoji="1" lang="ja-JP" altLang="en-US" sz="2000" dirty="0"/>
          </a:p>
        </p:txBody>
      </p:sp>
      <p:sp>
        <p:nvSpPr>
          <p:cNvPr id="6" name="正方形/長方形 5"/>
          <p:cNvSpPr/>
          <p:nvPr/>
        </p:nvSpPr>
        <p:spPr>
          <a:xfrm>
            <a:off x="4317294" y="3212976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高い？低い？</a:t>
            </a:r>
            <a:endParaRPr lang="ja-JP" altLang="en-US" sz="54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27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839</TotalTime>
  <Words>619</Words>
  <Application>Microsoft Office PowerPoint</Application>
  <PresentationFormat>画面に合わせる (4:3)</PresentationFormat>
  <Paragraphs>140</Paragraphs>
  <Slides>14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スパイス</vt:lpstr>
      <vt:lpstr>看護・介護現場における             外国人労働者受け入れ</vt:lpstr>
      <vt:lpstr>目次</vt:lpstr>
      <vt:lpstr>少子高齢社会</vt:lpstr>
      <vt:lpstr>介護労働者数 </vt:lpstr>
      <vt:lpstr>経済連携協定（EPA）と外国人労働者</vt:lpstr>
      <vt:lpstr>PowerPoint プレゼンテーション</vt:lpstr>
      <vt:lpstr>受け入れ方法</vt:lpstr>
      <vt:lpstr>EPA受け入れ基準</vt:lpstr>
      <vt:lpstr>EPA候補者の合格実績</vt:lpstr>
      <vt:lpstr>改善策</vt:lpstr>
      <vt:lpstr>日本語研修の延長</vt:lpstr>
      <vt:lpstr>政策提言</vt:lpstr>
      <vt:lpstr>参考文献・WEB</vt:lpstr>
      <vt:lpstr>論点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看護・介護現場における             外国人労働者受け入れ</dc:title>
  <dc:creator>FJ-USER</dc:creator>
  <cp:lastModifiedBy>FJ-USER</cp:lastModifiedBy>
  <cp:revision>56</cp:revision>
  <dcterms:created xsi:type="dcterms:W3CDTF">2012-11-25T04:10:27Z</dcterms:created>
  <dcterms:modified xsi:type="dcterms:W3CDTF">2012-12-02T16:58:12Z</dcterms:modified>
</cp:coreProperties>
</file>