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9" r:id="rId3"/>
    <p:sldId id="268" r:id="rId4"/>
    <p:sldId id="269" r:id="rId5"/>
    <p:sldId id="257" r:id="rId6"/>
    <p:sldId id="258" r:id="rId7"/>
    <p:sldId id="266" r:id="rId8"/>
    <p:sldId id="267" r:id="rId9"/>
    <p:sldId id="261" r:id="rId10"/>
    <p:sldId id="263" r:id="rId11"/>
    <p:sldId id="262" r:id="rId12"/>
    <p:sldId id="264" r:id="rId13"/>
    <p:sldId id="265" r:id="rId14"/>
    <p:sldId id="260"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FA0724-2BBD-4B3F-8914-271415A40AC2}" type="datetimeFigureOut">
              <a:rPr kumimoji="1" lang="ja-JP" altLang="en-US" smtClean="0"/>
              <a:t>2012/12/10</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B48AC5-F864-4F45-9449-C9F980D87598}"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B48AC5-F864-4F45-9449-C9F980D87598}" type="slidenum">
              <a:rPr kumimoji="1" lang="ja-JP" altLang="en-US" smtClean="0"/>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B48AC5-F864-4F45-9449-C9F980D87598}" type="slidenum">
              <a:rPr kumimoji="1" lang="ja-JP" altLang="en-US" smtClean="0"/>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B48AC5-F864-4F45-9449-C9F980D87598}" type="slidenum">
              <a:rPr kumimoji="1" lang="ja-JP" altLang="en-US" smtClean="0"/>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B48AC5-F864-4F45-9449-C9F980D87598}" type="slidenum">
              <a:rPr kumimoji="1" lang="ja-JP" altLang="en-US" smtClean="0"/>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B48AC5-F864-4F45-9449-C9F980D87598}" type="slidenum">
              <a:rPr kumimoji="1" lang="ja-JP" altLang="en-US" smtClean="0"/>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B48AC5-F864-4F45-9449-C9F980D87598}" type="slidenum">
              <a:rPr kumimoji="1" lang="ja-JP" altLang="en-US" smtClean="0"/>
              <a:t>14</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B48AC5-F864-4F45-9449-C9F980D87598}" type="slidenum">
              <a:rPr kumimoji="1" lang="ja-JP" altLang="en-US" smtClean="0"/>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B48AC5-F864-4F45-9449-C9F980D87598}" type="slidenum">
              <a:rPr kumimoji="1" lang="ja-JP" altLang="en-US" smtClean="0"/>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B48AC5-F864-4F45-9449-C9F980D87598}" type="slidenum">
              <a:rPr kumimoji="1" lang="ja-JP" altLang="en-US" smtClean="0"/>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B48AC5-F864-4F45-9449-C9F980D87598}" type="slidenum">
              <a:rPr kumimoji="1" lang="ja-JP" altLang="en-US" smtClean="0"/>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B48AC5-F864-4F45-9449-C9F980D87598}" type="slidenum">
              <a:rPr kumimoji="1" lang="ja-JP" altLang="en-US" smtClean="0"/>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B48AC5-F864-4F45-9449-C9F980D87598}" type="slidenum">
              <a:rPr kumimoji="1" lang="ja-JP" altLang="en-US" smtClean="0"/>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B48AC5-F864-4F45-9449-C9F980D87598}" type="slidenum">
              <a:rPr kumimoji="1" lang="ja-JP" altLang="en-US" smtClean="0"/>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B48AC5-F864-4F45-9449-C9F980D87598}" type="slidenum">
              <a:rPr kumimoji="1" lang="ja-JP" altLang="en-US" smtClean="0"/>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68B438F-BEC5-4996-B129-604C47DC1DB4}" type="datetimeFigureOut">
              <a:rPr kumimoji="1" lang="ja-JP" altLang="en-US" smtClean="0"/>
              <a:pPr/>
              <a:t>2012/12/10</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B797646-A559-4737-AAB1-3BA82EBB0EBC}" type="slidenum">
              <a:rPr kumimoji="1" lang="ja-JP" altLang="en-US" smtClean="0"/>
              <a:pPr/>
              <a:t>&lt;#&gt;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68B438F-BEC5-4996-B129-604C47DC1DB4}" type="datetimeFigureOut">
              <a:rPr kumimoji="1" lang="ja-JP" altLang="en-US" smtClean="0"/>
              <a:pPr/>
              <a:t>2012/12/10</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B797646-A559-4737-AAB1-3BA82EBB0EBC}" type="slidenum">
              <a:rPr kumimoji="1" lang="ja-JP" altLang="en-US" smtClean="0"/>
              <a:pPr/>
              <a:t>&lt;#&gt;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68B438F-BEC5-4996-B129-604C47DC1DB4}" type="datetimeFigureOut">
              <a:rPr kumimoji="1" lang="ja-JP" altLang="en-US" smtClean="0"/>
              <a:pPr/>
              <a:t>2012/12/10</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B797646-A559-4737-AAB1-3BA82EBB0EBC}" type="slidenum">
              <a:rPr kumimoji="1" lang="ja-JP" altLang="en-US" smtClean="0"/>
              <a:pPr/>
              <a:t>&lt;#&gt;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68B438F-BEC5-4996-B129-604C47DC1DB4}" type="datetimeFigureOut">
              <a:rPr kumimoji="1" lang="ja-JP" altLang="en-US" smtClean="0"/>
              <a:pPr/>
              <a:t>2012/12/10</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B797646-A559-4737-AAB1-3BA82EBB0EBC}" type="slidenum">
              <a:rPr kumimoji="1" lang="ja-JP" altLang="en-US" smtClean="0"/>
              <a:pPr/>
              <a:t>&lt;#&gt;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68B438F-BEC5-4996-B129-604C47DC1DB4}" type="datetimeFigureOut">
              <a:rPr kumimoji="1" lang="ja-JP" altLang="en-US" smtClean="0"/>
              <a:pPr/>
              <a:t>2012/12/10</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B797646-A559-4737-AAB1-3BA82EBB0EBC}" type="slidenum">
              <a:rPr kumimoji="1" lang="ja-JP" altLang="en-US" smtClean="0"/>
              <a:pPr/>
              <a:t>&lt;#&gt;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68B438F-BEC5-4996-B129-604C47DC1DB4}" type="datetimeFigureOut">
              <a:rPr kumimoji="1" lang="ja-JP" altLang="en-US" smtClean="0"/>
              <a:pPr/>
              <a:t>2012/12/10</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B797646-A559-4737-AAB1-3BA82EBB0EBC}" type="slidenum">
              <a:rPr kumimoji="1" lang="ja-JP" altLang="en-US" smtClean="0"/>
              <a:pPr/>
              <a:t>&lt;#&gt;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68B438F-BEC5-4996-B129-604C47DC1DB4}" type="datetimeFigureOut">
              <a:rPr kumimoji="1" lang="ja-JP" altLang="en-US" smtClean="0"/>
              <a:pPr/>
              <a:t>2012/12/10</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3B797646-A559-4737-AAB1-3BA82EBB0EBC}" type="slidenum">
              <a:rPr kumimoji="1" lang="ja-JP" altLang="en-US" smtClean="0"/>
              <a:pPr/>
              <a:t>&lt;#&gt;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68B438F-BEC5-4996-B129-604C47DC1DB4}" type="datetimeFigureOut">
              <a:rPr kumimoji="1" lang="ja-JP" altLang="en-US" smtClean="0"/>
              <a:pPr/>
              <a:t>2012/12/10</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3B797646-A559-4737-AAB1-3BA82EBB0EBC}" type="slidenum">
              <a:rPr kumimoji="1" lang="ja-JP" altLang="en-US" smtClean="0"/>
              <a:pPr/>
              <a:t>&lt;#&gt;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68B438F-BEC5-4996-B129-604C47DC1DB4}" type="datetimeFigureOut">
              <a:rPr kumimoji="1" lang="ja-JP" altLang="en-US" smtClean="0"/>
              <a:pPr/>
              <a:t>2012/12/10</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3B797646-A559-4737-AAB1-3BA82EBB0EBC}" type="slidenum">
              <a:rPr kumimoji="1" lang="ja-JP" altLang="en-US" smtClean="0"/>
              <a:pPr/>
              <a:t>&lt;#&gt;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68B438F-BEC5-4996-B129-604C47DC1DB4}" type="datetimeFigureOut">
              <a:rPr kumimoji="1" lang="ja-JP" altLang="en-US" smtClean="0"/>
              <a:pPr/>
              <a:t>2012/12/10</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B797646-A559-4737-AAB1-3BA82EBB0EBC}" type="slidenum">
              <a:rPr kumimoji="1" lang="ja-JP" altLang="en-US" smtClean="0"/>
              <a:pPr/>
              <a:t>&lt;#&gt;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68B438F-BEC5-4996-B129-604C47DC1DB4}" type="datetimeFigureOut">
              <a:rPr kumimoji="1" lang="ja-JP" altLang="en-US" smtClean="0"/>
              <a:pPr/>
              <a:t>2012/12/10</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B797646-A559-4737-AAB1-3BA82EBB0EBC}" type="slidenum">
              <a:rPr kumimoji="1" lang="ja-JP" altLang="en-US" smtClean="0"/>
              <a:pPr/>
              <a:t>&lt;#&gt;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8B438F-BEC5-4996-B129-604C47DC1DB4}" type="datetimeFigureOut">
              <a:rPr kumimoji="1" lang="ja-JP" altLang="en-US" smtClean="0"/>
              <a:pPr/>
              <a:t>2012/12/10</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797646-A559-4737-AAB1-3BA82EBB0EBC}"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www.nhk.or.jp/gendai-blog/100/138361.html" TargetMode="External"/><Relationship Id="rId3" Type="http://schemas.openxmlformats.org/officeDocument/2006/relationships/hyperlink" Target="http://www.mext.go.jp/a_menu/shotou/miryoku/__icsFiles/afieldfile/2012/10/15/1326877_3.pdf" TargetMode="External"/><Relationship Id="rId7" Type="http://schemas.openxmlformats.org/officeDocument/2006/relationships/hyperlink" Target="http://www.mext.go.jp/b_menu/shingi/chukyo/chukyo11/001/shiryo/__icsFiles/afieldfile/2012/03/13/1317406_5.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mext.go.jp/b_menu/hakusho/html/hpaa200901/detail/1283656.htm" TargetMode="External"/><Relationship Id="rId11" Type="http://schemas.openxmlformats.org/officeDocument/2006/relationships/hyperlink" Target="http://www.city.kyoto.lg.jp/kyoiku/page/0000111450.html" TargetMode="External"/><Relationship Id="rId5" Type="http://schemas.openxmlformats.org/officeDocument/2006/relationships/hyperlink" Target="http://www.mext.go.jp/a_menu/shotou/senkou/1314470.htm" TargetMode="External"/><Relationship Id="rId10" Type="http://schemas.openxmlformats.org/officeDocument/2006/relationships/hyperlink" Target="http://www.city.anjo.aichi.jp/manabu/gakko/kyoikuhoshin/koshitoroku.html" TargetMode="External"/><Relationship Id="rId4" Type="http://schemas.openxmlformats.org/officeDocument/2006/relationships/hyperlink" Target="http://www.mext.go.jp/component/a_menu/education/detail/__icsFiles/afieldfile/2012/02/13/1316347_02.pdf" TargetMode="External"/><Relationship Id="rId9" Type="http://schemas.openxmlformats.org/officeDocument/2006/relationships/hyperlink" Target="http://www.nhk.or.jp/gendai/kiroku/detail_3276.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smtClean="0"/>
              <a:t>教師のあり方</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１０８６５４０ｃ</a:t>
            </a:r>
            <a:endParaRPr kumimoji="1" lang="en-US" altLang="ja-JP" dirty="0" smtClean="0"/>
          </a:p>
          <a:p>
            <a:r>
              <a:rPr lang="ja-JP" altLang="en-US" dirty="0"/>
              <a:t>木原春香</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大学に対する文部科学省の取り組み</a:t>
            </a:r>
            <a:endParaRPr kumimoji="1" lang="ja-JP" altLang="en-US" dirty="0"/>
          </a:p>
        </p:txBody>
      </p:sp>
      <p:pic>
        <p:nvPicPr>
          <p:cNvPr id="3074" name="Picture 2"/>
          <p:cNvPicPr>
            <a:picLocks noGrp="1" noChangeAspect="1" noChangeArrowheads="1"/>
          </p:cNvPicPr>
          <p:nvPr>
            <p:ph idx="1"/>
          </p:nvPr>
        </p:nvPicPr>
        <p:blipFill>
          <a:blip r:embed="rId3" cstate="print"/>
          <a:srcRect/>
          <a:stretch>
            <a:fillRect/>
          </a:stretch>
        </p:blipFill>
        <p:spPr bwMode="auto">
          <a:xfrm>
            <a:off x="0" y="1484784"/>
            <a:ext cx="9463880" cy="4207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pic>
        <p:nvPicPr>
          <p:cNvPr id="2050" name="Picture 2"/>
          <p:cNvPicPr>
            <a:picLocks noChangeAspect="1" noChangeArrowheads="1"/>
          </p:cNvPicPr>
          <p:nvPr/>
        </p:nvPicPr>
        <p:blipFill>
          <a:blip r:embed="rId3" cstate="print"/>
          <a:srcRect/>
          <a:stretch>
            <a:fillRect/>
          </a:stretch>
        </p:blipFill>
        <p:spPr bwMode="auto">
          <a:xfrm>
            <a:off x="1115616" y="0"/>
            <a:ext cx="7061208"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政策提言</a:t>
            </a:r>
            <a:endParaRPr kumimoji="1" lang="ja-JP" altLang="en-US" dirty="0"/>
          </a:p>
        </p:txBody>
      </p:sp>
      <p:sp>
        <p:nvSpPr>
          <p:cNvPr id="3" name="コンテンツ プレースホルダ 2"/>
          <p:cNvSpPr>
            <a:spLocks noGrp="1"/>
          </p:cNvSpPr>
          <p:nvPr>
            <p:ph idx="1"/>
          </p:nvPr>
        </p:nvSpPr>
        <p:spPr>
          <a:xfrm>
            <a:off x="457200" y="1600200"/>
            <a:ext cx="8229600" cy="4853136"/>
          </a:xfrm>
        </p:spPr>
        <p:txBody>
          <a:bodyPr>
            <a:normAutofit fontScale="92500" lnSpcReduction="10000"/>
          </a:bodyPr>
          <a:lstStyle/>
          <a:p>
            <a:r>
              <a:rPr kumimoji="1" lang="ja-JP" altLang="en-US" dirty="0" smtClean="0"/>
              <a:t>政府からの補助金を増やす→難しい</a:t>
            </a:r>
            <a:endParaRPr kumimoji="1" lang="en-US" altLang="ja-JP" dirty="0" smtClean="0"/>
          </a:p>
          <a:p>
            <a:r>
              <a:rPr lang="ja-JP" altLang="en-US" dirty="0"/>
              <a:t>学校</a:t>
            </a:r>
            <a:r>
              <a:rPr lang="ja-JP" altLang="en-US" dirty="0" smtClean="0"/>
              <a:t>の統合→地域による</a:t>
            </a:r>
            <a:endParaRPr lang="en-US" altLang="ja-JP" dirty="0" smtClean="0"/>
          </a:p>
          <a:p>
            <a:r>
              <a:rPr kumimoji="1" lang="ja-JP" altLang="en-US" dirty="0" smtClean="0"/>
              <a:t>情報の公開</a:t>
            </a:r>
            <a:endParaRPr kumimoji="1" lang="en-US" altLang="ja-JP" dirty="0" smtClean="0"/>
          </a:p>
          <a:p>
            <a:r>
              <a:rPr lang="ja-JP" altLang="en-US" dirty="0" smtClean="0"/>
              <a:t>教員採用のハローワーク</a:t>
            </a:r>
            <a:r>
              <a:rPr lang="ja-JP" altLang="en-US" dirty="0"/>
              <a:t>のよう</a:t>
            </a:r>
            <a:r>
              <a:rPr lang="ja-JP" altLang="en-US" dirty="0" smtClean="0"/>
              <a:t>な公的機関を作り、直接雇用する→講師登録制とのかねあい。</a:t>
            </a:r>
            <a:endParaRPr lang="en-US" altLang="ja-JP" dirty="0" smtClean="0"/>
          </a:p>
          <a:p>
            <a:endParaRPr kumimoji="1" lang="en-US" altLang="ja-JP" dirty="0" smtClean="0"/>
          </a:p>
          <a:p>
            <a:r>
              <a:rPr lang="ja-JP" altLang="en-US" dirty="0"/>
              <a:t>地域の人材の</a:t>
            </a:r>
            <a:r>
              <a:rPr lang="ja-JP" altLang="en-US" dirty="0" smtClean="0"/>
              <a:t>活用→地域活性化、地域との結びつき</a:t>
            </a:r>
            <a:endParaRPr kumimoji="1" lang="en-US" altLang="ja-JP" dirty="0" smtClean="0"/>
          </a:p>
          <a:p>
            <a:r>
              <a:rPr kumimoji="1" lang="ja-JP" altLang="en-US" dirty="0" smtClean="0"/>
              <a:t>スクールサポーターなど学生の活用→教員の質の向上にもつながる</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論点</a:t>
            </a:r>
            <a:endParaRPr kumimoji="1" lang="ja-JP" altLang="en-US" dirty="0"/>
          </a:p>
        </p:txBody>
      </p:sp>
      <p:sp>
        <p:nvSpPr>
          <p:cNvPr id="3" name="コンテンツ プレースホルダ 2"/>
          <p:cNvSpPr>
            <a:spLocks noGrp="1"/>
          </p:cNvSpPr>
          <p:nvPr>
            <p:ph idx="1"/>
          </p:nvPr>
        </p:nvSpPr>
        <p:spPr>
          <a:xfrm>
            <a:off x="457200" y="2204864"/>
            <a:ext cx="8229600" cy="3921299"/>
          </a:xfrm>
        </p:spPr>
        <p:txBody>
          <a:bodyPr/>
          <a:lstStyle/>
          <a:p>
            <a:r>
              <a:rPr kumimoji="1" lang="ja-JP" altLang="en-US" dirty="0" smtClean="0"/>
              <a:t>今後の教員採用はどうあるべきか。</a:t>
            </a:r>
            <a:endParaRPr kumimoji="1" lang="en-US" altLang="ja-JP" dirty="0" smtClean="0"/>
          </a:p>
          <a:p>
            <a:r>
              <a:rPr kumimoji="1" lang="ja-JP" altLang="en-US" dirty="0" smtClean="0"/>
              <a:t>学校の役割。</a:t>
            </a:r>
            <a:endParaRPr kumimoji="1" lang="en-US" altLang="ja-JP" dirty="0" smtClean="0"/>
          </a:p>
          <a:p>
            <a:r>
              <a:rPr kumimoji="1" lang="ja-JP" altLang="en-US" smtClean="0"/>
              <a:t>教師の役割。</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 2"/>
          <p:cNvSpPr>
            <a:spLocks noGrp="1"/>
          </p:cNvSpPr>
          <p:nvPr>
            <p:ph idx="1"/>
          </p:nvPr>
        </p:nvSpPr>
        <p:spPr>
          <a:xfrm>
            <a:off x="467544" y="1196752"/>
            <a:ext cx="8219256" cy="5184576"/>
          </a:xfrm>
        </p:spPr>
        <p:txBody>
          <a:bodyPr>
            <a:normAutofit fontScale="92500" lnSpcReduction="10000"/>
          </a:bodyPr>
          <a:lstStyle/>
          <a:p>
            <a:pPr>
              <a:buNone/>
            </a:pPr>
            <a:r>
              <a:rPr lang="ja-JP" altLang="en-US" sz="1800" dirty="0">
                <a:hlinkClick r:id="rId3"/>
              </a:rPr>
              <a:t>文部科学省ホームページ</a:t>
            </a:r>
            <a:endParaRPr lang="en-US" altLang="ja-JP" sz="1800" dirty="0">
              <a:hlinkClick r:id="rId3"/>
            </a:endParaRPr>
          </a:p>
          <a:p>
            <a:r>
              <a:rPr lang="en-US" altLang="ja-JP" sz="1800" dirty="0" smtClean="0">
                <a:hlinkClick r:id="rId3"/>
              </a:rPr>
              <a:t>http</a:t>
            </a:r>
            <a:r>
              <a:rPr lang="en-US" altLang="ja-JP" sz="1800" dirty="0">
                <a:hlinkClick r:id="rId3"/>
              </a:rPr>
              <a:t>://www.mext.go.jp/a_menu/shotou/miryoku/__</a:t>
            </a:r>
            <a:r>
              <a:rPr lang="en-US" altLang="ja-JP" sz="1800" dirty="0" smtClean="0">
                <a:hlinkClick r:id="rId3"/>
              </a:rPr>
              <a:t>icsFiles/afieldfile/2012/10/15/1326877_3.pdf</a:t>
            </a:r>
            <a:endParaRPr lang="en-US" altLang="ja-JP" sz="1800" dirty="0" smtClean="0"/>
          </a:p>
          <a:p>
            <a:r>
              <a:rPr lang="en-US" altLang="ja-JP" sz="1800" dirty="0" smtClean="0">
                <a:hlinkClick r:id="rId4"/>
              </a:rPr>
              <a:t>http://www.mext.go.jp/component/a_menu/education/detail/__icsFiles/afieldfile/2012/02/13/1316347_02.pdf#search='%E5%AE%9A%E5%93%A1%E5%89%B2%E3%82%8C%E9%AB%98%E6%A0%A1%E6%95%B0+%E6%96%87%E9%83%A8%E7%A7%91%E5%AD%A6%E7%9C%81</a:t>
            </a:r>
            <a:r>
              <a:rPr lang="en-US" altLang="ja-JP" sz="1800" dirty="0" smtClean="0"/>
              <a:t>‘</a:t>
            </a:r>
          </a:p>
          <a:p>
            <a:r>
              <a:rPr lang="en-US" altLang="ja-JP" sz="1800" dirty="0" smtClean="0">
                <a:hlinkClick r:id="rId5"/>
              </a:rPr>
              <a:t>http://www.mext.go.jp/a_menu/shotou/senkou/1314470.htm</a:t>
            </a:r>
            <a:endParaRPr lang="en-US" altLang="ja-JP" sz="1800" dirty="0" smtClean="0"/>
          </a:p>
          <a:p>
            <a:r>
              <a:rPr lang="en-US" altLang="ja-JP" sz="1800" dirty="0" smtClean="0">
                <a:hlinkClick r:id="rId6"/>
              </a:rPr>
              <a:t>http://www.mext.go.jp/b_menu/hakusho/html/hpaa200901/detail/1283656.htm</a:t>
            </a:r>
            <a:endParaRPr lang="en-US" altLang="ja-JP" sz="1800" dirty="0" smtClean="0"/>
          </a:p>
          <a:p>
            <a:r>
              <a:rPr lang="en-US" altLang="ja-JP" sz="1800" dirty="0" smtClean="0">
                <a:hlinkClick r:id="rId7"/>
              </a:rPr>
              <a:t>http://www.mext.go.jp/b_menu/shingi/chukyo/chukyo11/001/shiryo/__icsFiles/afieldfile/2012/03/13/1317406_5.pdf</a:t>
            </a:r>
            <a:endParaRPr lang="en-US" altLang="ja-JP" sz="1800" dirty="0" smtClean="0"/>
          </a:p>
          <a:p>
            <a:endParaRPr lang="en-US" altLang="ja-JP" sz="1800" dirty="0" smtClean="0"/>
          </a:p>
          <a:p>
            <a:pPr>
              <a:buNone/>
            </a:pPr>
            <a:r>
              <a:rPr lang="en-US" altLang="ja-JP" sz="1800" dirty="0" smtClean="0"/>
              <a:t>NHK</a:t>
            </a:r>
            <a:r>
              <a:rPr lang="ja-JP" altLang="en-US" sz="1800" dirty="0" smtClean="0"/>
              <a:t>クローズアップ現代</a:t>
            </a:r>
            <a:endParaRPr lang="en-US" altLang="ja-JP" sz="1800" dirty="0" smtClean="0"/>
          </a:p>
          <a:p>
            <a:r>
              <a:rPr lang="en-US" altLang="ja-JP" sz="1800" dirty="0" smtClean="0">
                <a:hlinkClick r:id="rId8"/>
              </a:rPr>
              <a:t>http</a:t>
            </a:r>
            <a:r>
              <a:rPr lang="en-US" altLang="ja-JP" sz="1800" dirty="0">
                <a:hlinkClick r:id="rId8"/>
              </a:rPr>
              <a:t>://</a:t>
            </a:r>
            <a:r>
              <a:rPr lang="en-US" altLang="ja-JP" sz="1800" dirty="0" smtClean="0">
                <a:hlinkClick r:id="rId8"/>
              </a:rPr>
              <a:t>www.nhk.or.jp/gendai-blog/100/138361.html</a:t>
            </a:r>
            <a:endParaRPr lang="en-US" altLang="ja-JP" sz="1800" dirty="0" smtClean="0"/>
          </a:p>
          <a:p>
            <a:r>
              <a:rPr lang="en-US" altLang="ja-JP" sz="1800" dirty="0" smtClean="0">
                <a:hlinkClick r:id="rId9"/>
              </a:rPr>
              <a:t>http://www.nhk.or.jp/gendai/kiroku/detail_3276.html</a:t>
            </a:r>
            <a:endParaRPr lang="en-US" altLang="ja-JP" sz="1800" dirty="0" smtClean="0"/>
          </a:p>
          <a:p>
            <a:endParaRPr lang="en-US" altLang="ja-JP" sz="1800" dirty="0" smtClean="0"/>
          </a:p>
          <a:p>
            <a:r>
              <a:rPr lang="ja-JP" altLang="en-US" sz="1800" dirty="0" smtClean="0">
                <a:hlinkClick r:id="rId10"/>
              </a:rPr>
              <a:t>豊田市教育委員会</a:t>
            </a:r>
            <a:r>
              <a:rPr lang="en-US" altLang="ja-JP" sz="1800" dirty="0" smtClean="0">
                <a:hlinkClick r:id="rId10"/>
              </a:rPr>
              <a:t>http://www.city.anjo.aichi.jp/manabu/gakko/kyoikuhoshin/koshitoroku.html</a:t>
            </a:r>
            <a:endParaRPr lang="en-US" altLang="ja-JP" sz="1800" dirty="0" smtClean="0"/>
          </a:p>
          <a:p>
            <a:r>
              <a:rPr lang="ja-JP" altLang="en-US" sz="1800" dirty="0" smtClean="0">
                <a:hlinkClick r:id="rId11"/>
              </a:rPr>
              <a:t>京都市教育委員会</a:t>
            </a:r>
            <a:r>
              <a:rPr lang="en-US" altLang="ja-JP" sz="1800" dirty="0" smtClean="0">
                <a:hlinkClick r:id="rId11"/>
              </a:rPr>
              <a:t>http://www.city.kyoto.lg.jp/kyoiku/page/0000111450.html</a:t>
            </a:r>
            <a:endParaRPr lang="en-US" altLang="ja-JP" sz="1800" dirty="0" smtClean="0"/>
          </a:p>
          <a:p>
            <a:endParaRPr lang="en-US" altLang="ja-JP" sz="1800" dirty="0" smtClean="0"/>
          </a:p>
          <a:p>
            <a:endParaRPr kumimoji="1" lang="ja-JP" alt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教師の雇用形態</a:t>
            </a:r>
            <a:endParaRPr kumimoji="1" lang="en-US" altLang="ja-JP" dirty="0" smtClean="0"/>
          </a:p>
          <a:p>
            <a:r>
              <a:rPr kumimoji="1" lang="ja-JP" altLang="en-US" dirty="0" smtClean="0"/>
              <a:t>派遣教師の事態</a:t>
            </a:r>
            <a:endParaRPr kumimoji="1" lang="en-US" altLang="ja-JP" dirty="0" smtClean="0"/>
          </a:p>
          <a:p>
            <a:r>
              <a:rPr lang="ja-JP" altLang="en-US" dirty="0"/>
              <a:t>教員</a:t>
            </a:r>
            <a:r>
              <a:rPr lang="ja-JP" altLang="en-US" dirty="0" smtClean="0"/>
              <a:t>の採用について</a:t>
            </a:r>
            <a:endParaRPr kumimoji="1" lang="en-US" altLang="ja-JP" dirty="0" smtClean="0"/>
          </a:p>
          <a:p>
            <a:r>
              <a:rPr kumimoji="1" lang="ja-JP" altLang="en-US" dirty="0" smtClean="0"/>
              <a:t>政府の支援</a:t>
            </a:r>
            <a:endParaRPr kumimoji="1" lang="en-US" altLang="ja-JP" dirty="0" smtClean="0"/>
          </a:p>
          <a:p>
            <a:r>
              <a:rPr lang="ja-JP" altLang="en-US" dirty="0"/>
              <a:t>政策</a:t>
            </a:r>
            <a:r>
              <a:rPr lang="ja-JP" altLang="en-US" dirty="0" smtClean="0"/>
              <a:t>提言</a:t>
            </a:r>
            <a:endParaRPr kumimoji="1" lang="en-US" altLang="ja-JP" dirty="0" smtClean="0"/>
          </a:p>
          <a:p>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6"/>
          <p:cNvSpPr>
            <a:spLocks noGrp="1"/>
          </p:cNvSpPr>
          <p:nvPr>
            <p:ph type="title"/>
          </p:nvPr>
        </p:nvSpPr>
        <p:spPr/>
        <p:txBody>
          <a:bodyPr/>
          <a:lstStyle/>
          <a:p>
            <a:r>
              <a:rPr kumimoji="1" lang="ja-JP" altLang="en-US" dirty="0" smtClean="0"/>
              <a:t>教師の雇用形態</a:t>
            </a:r>
            <a:endParaRPr kumimoji="1" lang="ja-JP" altLang="en-US" dirty="0"/>
          </a:p>
        </p:txBody>
      </p:sp>
      <p:sp>
        <p:nvSpPr>
          <p:cNvPr id="18" name="コンテンツ プレースホルダ 17"/>
          <p:cNvSpPr>
            <a:spLocks noGrp="1"/>
          </p:cNvSpPr>
          <p:nvPr>
            <p:ph idx="1"/>
          </p:nvPr>
        </p:nvSpPr>
        <p:spPr>
          <a:xfrm>
            <a:off x="457200" y="1484784"/>
            <a:ext cx="8229600" cy="5373216"/>
          </a:xfrm>
        </p:spPr>
        <p:txBody>
          <a:bodyPr>
            <a:normAutofit fontScale="77500" lnSpcReduction="20000"/>
          </a:bodyPr>
          <a:lstStyle/>
          <a:p>
            <a:r>
              <a:rPr lang="ja-JP" altLang="en-US" dirty="0" smtClean="0"/>
              <a:t>正規教員・専任</a:t>
            </a:r>
            <a:endParaRPr lang="en-US" altLang="ja-JP" dirty="0" smtClean="0"/>
          </a:p>
          <a:p>
            <a:pPr>
              <a:buNone/>
            </a:pPr>
            <a:r>
              <a:rPr kumimoji="1" lang="ja-JP" altLang="en-US" dirty="0" smtClean="0"/>
              <a:t>　・・・教員採用試験を通過した公立校の教師。私立校の専任採用。</a:t>
            </a:r>
            <a:endParaRPr kumimoji="1" lang="en-US" altLang="ja-JP" dirty="0" smtClean="0"/>
          </a:p>
          <a:p>
            <a:r>
              <a:rPr kumimoji="1" lang="ja-JP" altLang="en-US" dirty="0" smtClean="0"/>
              <a:t>常勤講師</a:t>
            </a:r>
            <a:endParaRPr kumimoji="1" lang="en-US" altLang="ja-JP" dirty="0" smtClean="0"/>
          </a:p>
          <a:p>
            <a:pPr>
              <a:buNone/>
            </a:pPr>
            <a:r>
              <a:rPr lang="ja-JP" altLang="en-US" dirty="0" smtClean="0"/>
              <a:t>　・・・常勤での勤務。授業外のことも扱う。産休や育休の補充などのため、それらの教員に代わって勤務する。私立では、専任</a:t>
            </a:r>
            <a:endParaRPr kumimoji="1" lang="en-US" altLang="ja-JP" dirty="0" smtClean="0"/>
          </a:p>
          <a:p>
            <a:r>
              <a:rPr lang="ja-JP" altLang="en-US" dirty="0" smtClean="0"/>
              <a:t>非常勤講師</a:t>
            </a:r>
            <a:endParaRPr lang="en-US" altLang="ja-JP" dirty="0" smtClean="0"/>
          </a:p>
          <a:p>
            <a:pPr>
              <a:buNone/>
            </a:pPr>
            <a:r>
              <a:rPr lang="ja-JP" altLang="en-US" dirty="0" smtClean="0"/>
              <a:t>　・・・非常勤での勤務。授業のみ。授業数当たりの給料が支払われる。少人数指導、専科など。</a:t>
            </a:r>
            <a:endParaRPr lang="en-US" altLang="ja-JP" dirty="0" smtClean="0"/>
          </a:p>
          <a:p>
            <a:pPr>
              <a:buNone/>
            </a:pPr>
            <a:r>
              <a:rPr lang="ja-JP" altLang="en-US" dirty="0" smtClean="0"/>
              <a:t>→これらは、学校または、都道府県市の採用</a:t>
            </a:r>
            <a:endParaRPr lang="en-US" altLang="ja-JP" dirty="0" smtClean="0"/>
          </a:p>
          <a:p>
            <a:pPr>
              <a:buNone/>
            </a:pPr>
            <a:endParaRPr lang="en-US" altLang="ja-JP" dirty="0" smtClean="0"/>
          </a:p>
          <a:p>
            <a:r>
              <a:rPr kumimoji="1" lang="ja-JP" altLang="en-US" dirty="0" smtClean="0"/>
              <a:t>派遣教師</a:t>
            </a:r>
            <a:endParaRPr kumimoji="1" lang="en-US" altLang="ja-JP" dirty="0" smtClean="0"/>
          </a:p>
          <a:p>
            <a:pPr>
              <a:buNone/>
            </a:pPr>
            <a:r>
              <a:rPr lang="ja-JP" altLang="en-US" dirty="0" smtClean="0"/>
              <a:t>　・・・派遣会社に業務委託し、会社から派遣される教師。教師への指導、やり取りなどは会社を通して行う。</a:t>
            </a:r>
            <a:r>
              <a:rPr lang="en-US" altLang="ja-JP" dirty="0" smtClean="0"/>
              <a:t>ALT</a:t>
            </a:r>
            <a:r>
              <a:rPr lang="ja-JP" altLang="en-US" dirty="0" err="1" smtClean="0"/>
              <a:t>。</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講師登録</a:t>
            </a:r>
            <a:endParaRPr kumimoji="1" lang="ja-JP" altLang="en-US" dirty="0"/>
          </a:p>
        </p:txBody>
      </p:sp>
      <p:sp>
        <p:nvSpPr>
          <p:cNvPr id="3" name="コンテンツ プレースホルダ 2"/>
          <p:cNvSpPr>
            <a:spLocks noGrp="1"/>
          </p:cNvSpPr>
          <p:nvPr>
            <p:ph idx="1"/>
          </p:nvPr>
        </p:nvSpPr>
        <p:spPr>
          <a:xfrm>
            <a:off x="457200" y="1268760"/>
            <a:ext cx="8229600" cy="5400600"/>
          </a:xfrm>
        </p:spPr>
        <p:txBody>
          <a:bodyPr>
            <a:normAutofit fontScale="92500" lnSpcReduction="20000"/>
          </a:bodyPr>
          <a:lstStyle/>
          <a:p>
            <a:r>
              <a:rPr lang="ja-JP" altLang="en-US" dirty="0" smtClean="0"/>
              <a:t>各市県などによって募集期間、募集内容は異なる。</a:t>
            </a:r>
            <a:endParaRPr lang="en-US" altLang="ja-JP" dirty="0" smtClean="0"/>
          </a:p>
          <a:p>
            <a:r>
              <a:rPr lang="ja-JP" altLang="en-US" dirty="0" smtClean="0"/>
              <a:t>教育委員会に講師登録し、登録者の中から、非常勤講師、常勤講師を採用</a:t>
            </a:r>
            <a:endParaRPr lang="en-US" altLang="ja-JP" dirty="0" smtClean="0"/>
          </a:p>
          <a:p>
            <a:r>
              <a:rPr lang="ja-JP" altLang="en-US" dirty="0" smtClean="0"/>
              <a:t>常勤講師：産休・育休・瞭休補充など。給与・勤務時間は正規職員に準じる。雇用期間未定</a:t>
            </a:r>
            <a:endParaRPr lang="en-US" altLang="ja-JP" dirty="0" smtClean="0"/>
          </a:p>
          <a:p>
            <a:r>
              <a:rPr lang="ja-JP" altLang="en-US" dirty="0" smtClean="0"/>
              <a:t>非常勤講師：少人数指導など。勤務時間は様々時間報酬。</a:t>
            </a:r>
            <a:endParaRPr lang="en-US" altLang="ja-JP" dirty="0" smtClean="0"/>
          </a:p>
          <a:p>
            <a:r>
              <a:rPr lang="ja-JP" altLang="en-US" dirty="0" smtClean="0"/>
              <a:t>年度ごとの登録制。欠員が生じた場合や、新年度を控えた</a:t>
            </a:r>
            <a:r>
              <a:rPr lang="en-US" altLang="ja-JP" dirty="0" smtClean="0"/>
              <a:t>2</a:t>
            </a:r>
            <a:r>
              <a:rPr lang="ja-JP" altLang="en-US" dirty="0" smtClean="0"/>
              <a:t>月下旬から</a:t>
            </a:r>
            <a:r>
              <a:rPr lang="en-US" altLang="ja-JP" dirty="0" smtClean="0"/>
              <a:t>3</a:t>
            </a:r>
            <a:r>
              <a:rPr lang="ja-JP" altLang="en-US" dirty="0" smtClean="0"/>
              <a:t>月下旬に教職員人事課から電話がある。（京都市）</a:t>
            </a:r>
            <a:endParaRPr lang="en-US" altLang="ja-JP" dirty="0" smtClean="0"/>
          </a:p>
          <a:p>
            <a:r>
              <a:rPr lang="ja-JP" altLang="en-US" dirty="0" smtClean="0"/>
              <a:t>常時登録可能。学校から連絡を受け、校長面接を受ける。（豊田市）</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公立校教員採用の実態</a:t>
            </a:r>
            <a:endParaRPr kumimoji="1" lang="ja-JP" altLang="en-US" dirty="0"/>
          </a:p>
        </p:txBody>
      </p:sp>
      <p:pic>
        <p:nvPicPr>
          <p:cNvPr id="4098" name="Picture 2"/>
          <p:cNvPicPr>
            <a:picLocks noGrp="1" noChangeAspect="1" noChangeArrowheads="1"/>
          </p:cNvPicPr>
          <p:nvPr>
            <p:ph idx="1"/>
          </p:nvPr>
        </p:nvPicPr>
        <p:blipFill>
          <a:blip r:embed="rId3" cstate="print"/>
          <a:srcRect/>
          <a:stretch>
            <a:fillRect/>
          </a:stretch>
        </p:blipFill>
        <p:spPr bwMode="auto">
          <a:xfrm>
            <a:off x="179512" y="1556792"/>
            <a:ext cx="7752835" cy="4862327"/>
          </a:xfrm>
          <a:prstGeom prst="rect">
            <a:avLst/>
          </a:prstGeom>
          <a:noFill/>
          <a:ln w="9525">
            <a:noFill/>
            <a:miter lim="800000"/>
            <a:headEnd/>
            <a:tailEnd/>
          </a:ln>
        </p:spPr>
      </p:pic>
      <p:graphicFrame>
        <p:nvGraphicFramePr>
          <p:cNvPr id="6" name="表 5"/>
          <p:cNvGraphicFramePr>
            <a:graphicFrameLocks noGrp="1"/>
          </p:cNvGraphicFramePr>
          <p:nvPr/>
        </p:nvGraphicFramePr>
        <p:xfrm>
          <a:off x="7968208" y="2060849"/>
          <a:ext cx="924272" cy="2592289"/>
        </p:xfrm>
        <a:graphic>
          <a:graphicData uri="http://schemas.openxmlformats.org/drawingml/2006/table">
            <a:tbl>
              <a:tblPr firstRow="1" bandRow="1">
                <a:tableStyleId>{93296810-A885-4BE3-A3E7-6D5BEEA58F35}</a:tableStyleId>
              </a:tblPr>
              <a:tblGrid>
                <a:gridCol w="924272"/>
              </a:tblGrid>
              <a:tr h="405205">
                <a:tc>
                  <a:txBody>
                    <a:bodyPr/>
                    <a:lstStyle/>
                    <a:p>
                      <a:pPr algn="ctr"/>
                      <a:r>
                        <a:rPr kumimoji="1" lang="ja-JP" altLang="en-US" sz="1050" dirty="0" smtClean="0"/>
                        <a:t>不</a:t>
                      </a:r>
                      <a:r>
                        <a:rPr kumimoji="1" lang="en-US" altLang="ja-JP" sz="1050" dirty="0" smtClean="0"/>
                        <a:t>k</a:t>
                      </a:r>
                      <a:r>
                        <a:rPr kumimoji="1" lang="ja-JP" altLang="en-US" sz="1050" dirty="0" smtClean="0"/>
                        <a:t>￥合格者</a:t>
                      </a:r>
                      <a:endParaRPr kumimoji="1" lang="ja-JP" altLang="en-US" sz="1050" dirty="0"/>
                    </a:p>
                  </a:txBody>
                  <a:tcPr anchor="ctr"/>
                </a:tc>
              </a:tr>
              <a:tr h="367248">
                <a:tc>
                  <a:txBody>
                    <a:bodyPr/>
                    <a:lstStyle/>
                    <a:p>
                      <a:pPr algn="r"/>
                      <a:r>
                        <a:rPr kumimoji="1" lang="en-US" altLang="ja-JP" sz="1200" dirty="0" smtClean="0"/>
                        <a:t>44.934</a:t>
                      </a:r>
                      <a:endParaRPr kumimoji="1" lang="ja-JP" altLang="en-US" sz="1200" dirty="0"/>
                    </a:p>
                  </a:txBody>
                  <a:tcPr anchor="ctr"/>
                </a:tc>
              </a:tr>
              <a:tr h="303306">
                <a:tc>
                  <a:txBody>
                    <a:bodyPr/>
                    <a:lstStyle/>
                    <a:p>
                      <a:pPr algn="r"/>
                      <a:r>
                        <a:rPr kumimoji="1" lang="en-US" altLang="ja-JP" sz="1200" dirty="0" smtClean="0"/>
                        <a:t>55.075</a:t>
                      </a:r>
                    </a:p>
                  </a:txBody>
                  <a:tcPr anchor="ctr"/>
                </a:tc>
              </a:tr>
              <a:tr h="303306">
                <a:tc>
                  <a:txBody>
                    <a:bodyPr/>
                    <a:lstStyle/>
                    <a:p>
                      <a:pPr algn="r"/>
                      <a:r>
                        <a:rPr kumimoji="1" lang="en-US" altLang="ja-JP" sz="1200" dirty="0" smtClean="0"/>
                        <a:t>32.725</a:t>
                      </a:r>
                      <a:endParaRPr kumimoji="1" lang="ja-JP" altLang="en-US" sz="1200" dirty="0"/>
                    </a:p>
                  </a:txBody>
                  <a:tcPr anchor="ctr"/>
                </a:tc>
              </a:tr>
              <a:tr h="303306">
                <a:tc>
                  <a:txBody>
                    <a:bodyPr/>
                    <a:lstStyle/>
                    <a:p>
                      <a:pPr algn="r"/>
                      <a:r>
                        <a:rPr kumimoji="1" lang="en-US" altLang="ja-JP" sz="1200" dirty="0" smtClean="0"/>
                        <a:t>6.406</a:t>
                      </a:r>
                      <a:endParaRPr kumimoji="1" lang="ja-JP" altLang="en-US" sz="1200" dirty="0"/>
                    </a:p>
                  </a:txBody>
                  <a:tcPr anchor="ctr"/>
                </a:tc>
              </a:tr>
              <a:tr h="303306">
                <a:tc>
                  <a:txBody>
                    <a:bodyPr/>
                    <a:lstStyle/>
                    <a:p>
                      <a:pPr algn="r"/>
                      <a:r>
                        <a:rPr kumimoji="1" lang="en-US" altLang="ja-JP" sz="1200" dirty="0" smtClean="0"/>
                        <a:t>8.457</a:t>
                      </a:r>
                      <a:endParaRPr kumimoji="1" lang="ja-JP" altLang="en-US" sz="1200" dirty="0"/>
                    </a:p>
                  </a:txBody>
                  <a:tcPr anchor="ctr"/>
                </a:tc>
              </a:tr>
              <a:tr h="303306">
                <a:tc>
                  <a:txBody>
                    <a:bodyPr/>
                    <a:lstStyle/>
                    <a:p>
                      <a:pPr algn="r"/>
                      <a:r>
                        <a:rPr kumimoji="1" lang="en-US" altLang="ja-JP" sz="1200" dirty="0" smtClean="0"/>
                        <a:t>1.168</a:t>
                      </a:r>
                      <a:endParaRPr kumimoji="1" lang="ja-JP" altLang="en-US" sz="1200" dirty="0"/>
                    </a:p>
                  </a:txBody>
                  <a:tcPr anchor="ctr"/>
                </a:tc>
              </a:tr>
              <a:tr h="303306">
                <a:tc>
                  <a:txBody>
                    <a:bodyPr/>
                    <a:lstStyle/>
                    <a:p>
                      <a:pPr algn="r"/>
                      <a:r>
                        <a:rPr kumimoji="1" lang="en-US" altLang="ja-JP" sz="1200" dirty="0" smtClean="0"/>
                        <a:t>148.747</a:t>
                      </a:r>
                      <a:endParaRPr kumimoji="1" lang="ja-JP" altLang="en-US" sz="1200" dirty="0"/>
                    </a:p>
                  </a:txBody>
                  <a:tcPr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派遣教師の実態</a:t>
            </a:r>
            <a:endParaRPr kumimoji="1" lang="ja-JP" altLang="en-US" dirty="0"/>
          </a:p>
        </p:txBody>
      </p:sp>
      <p:sp>
        <p:nvSpPr>
          <p:cNvPr id="5" name="テキスト プレースホルダ 4"/>
          <p:cNvSpPr>
            <a:spLocks noGrp="1"/>
          </p:cNvSpPr>
          <p:nvPr>
            <p:ph type="body" idx="1"/>
          </p:nvPr>
        </p:nvSpPr>
        <p:spPr>
          <a:xfrm>
            <a:off x="467544" y="1268760"/>
            <a:ext cx="4040188" cy="639762"/>
          </a:xfrm>
        </p:spPr>
        <p:txBody>
          <a:bodyPr/>
          <a:lstStyle/>
          <a:p>
            <a:r>
              <a:rPr kumimoji="1" lang="ja-JP" altLang="en-US" dirty="0" smtClean="0"/>
              <a:t>メリット</a:t>
            </a:r>
            <a:endParaRPr kumimoji="1" lang="ja-JP" altLang="en-US" dirty="0"/>
          </a:p>
        </p:txBody>
      </p:sp>
      <p:sp>
        <p:nvSpPr>
          <p:cNvPr id="6" name="コンテンツ プレースホルダ 5"/>
          <p:cNvSpPr>
            <a:spLocks noGrp="1"/>
          </p:cNvSpPr>
          <p:nvPr>
            <p:ph sz="half" idx="2"/>
          </p:nvPr>
        </p:nvSpPr>
        <p:spPr>
          <a:xfrm>
            <a:off x="467544" y="1916832"/>
            <a:ext cx="4040188" cy="1728192"/>
          </a:xfrm>
        </p:spPr>
        <p:txBody>
          <a:bodyPr>
            <a:normAutofit lnSpcReduction="10000"/>
          </a:bodyPr>
          <a:lstStyle/>
          <a:p>
            <a:r>
              <a:rPr lang="ja-JP" altLang="en-US" dirty="0"/>
              <a:t>事務</a:t>
            </a:r>
            <a:r>
              <a:rPr lang="ja-JP" altLang="en-US" dirty="0" smtClean="0"/>
              <a:t>手続き、面接が不要。</a:t>
            </a:r>
            <a:endParaRPr lang="en-US" altLang="ja-JP" dirty="0" smtClean="0"/>
          </a:p>
          <a:p>
            <a:r>
              <a:rPr lang="ja-JP" altLang="en-US" dirty="0" smtClean="0"/>
              <a:t>低賃金で雇える。</a:t>
            </a:r>
            <a:endParaRPr lang="en-US" altLang="ja-JP" dirty="0" smtClean="0"/>
          </a:p>
          <a:p>
            <a:r>
              <a:rPr lang="ja-JP" altLang="en-US" dirty="0"/>
              <a:t>辞めてもらい易い</a:t>
            </a:r>
            <a:endParaRPr lang="en-US" altLang="ja-JP" dirty="0" smtClean="0"/>
          </a:p>
          <a:p>
            <a:r>
              <a:rPr kumimoji="1" lang="ja-JP" altLang="en-US" dirty="0" smtClean="0"/>
              <a:t>退職者の働き口</a:t>
            </a:r>
            <a:endParaRPr kumimoji="1" lang="ja-JP" altLang="en-US" dirty="0"/>
          </a:p>
        </p:txBody>
      </p:sp>
      <p:sp>
        <p:nvSpPr>
          <p:cNvPr id="7" name="テキスト プレースホルダ 6"/>
          <p:cNvSpPr>
            <a:spLocks noGrp="1"/>
          </p:cNvSpPr>
          <p:nvPr>
            <p:ph type="body" sz="quarter" idx="3"/>
          </p:nvPr>
        </p:nvSpPr>
        <p:spPr>
          <a:xfrm>
            <a:off x="4644008" y="1268760"/>
            <a:ext cx="4041775" cy="639762"/>
          </a:xfrm>
        </p:spPr>
        <p:txBody>
          <a:bodyPr/>
          <a:lstStyle/>
          <a:p>
            <a:r>
              <a:rPr kumimoji="1" lang="ja-JP" altLang="en-US" dirty="0" smtClean="0"/>
              <a:t>デメリット</a:t>
            </a:r>
            <a:endParaRPr kumimoji="1" lang="ja-JP" altLang="en-US" dirty="0"/>
          </a:p>
        </p:txBody>
      </p:sp>
      <p:sp>
        <p:nvSpPr>
          <p:cNvPr id="8" name="コンテンツ プレースホルダ 7"/>
          <p:cNvSpPr>
            <a:spLocks noGrp="1"/>
          </p:cNvSpPr>
          <p:nvPr>
            <p:ph sz="quarter" idx="4"/>
          </p:nvPr>
        </p:nvSpPr>
        <p:spPr>
          <a:xfrm>
            <a:off x="4644008" y="1844824"/>
            <a:ext cx="4041775" cy="3312368"/>
          </a:xfrm>
        </p:spPr>
        <p:txBody>
          <a:bodyPr/>
          <a:lstStyle/>
          <a:p>
            <a:r>
              <a:rPr lang="ja-JP" altLang="en-US" dirty="0"/>
              <a:t>業務</a:t>
            </a:r>
            <a:r>
              <a:rPr kumimoji="1" lang="ja-JP" altLang="en-US" dirty="0" smtClean="0"/>
              <a:t>委託しているため、派遣されている教師に他の教師とが直接指示、打ち合わせができない。</a:t>
            </a:r>
            <a:endParaRPr kumimoji="1" lang="en-US" altLang="ja-JP" dirty="0" smtClean="0"/>
          </a:p>
          <a:p>
            <a:r>
              <a:rPr kumimoji="1" lang="ja-JP" altLang="en-US" dirty="0" smtClean="0"/>
              <a:t>派遣教師は授業以外で生徒と接触がない。</a:t>
            </a:r>
            <a:endParaRPr kumimoji="1" lang="en-US" altLang="ja-JP" dirty="0" smtClean="0"/>
          </a:p>
          <a:p>
            <a:r>
              <a:rPr kumimoji="1" lang="ja-JP" altLang="en-US" dirty="0" smtClean="0"/>
              <a:t>学校の会議に出席していない。</a:t>
            </a:r>
            <a:endParaRPr kumimoji="1" lang="ja-JP" altLang="en-US" dirty="0"/>
          </a:p>
        </p:txBody>
      </p:sp>
      <p:sp>
        <p:nvSpPr>
          <p:cNvPr id="9" name="下矢印 8"/>
          <p:cNvSpPr/>
          <p:nvPr/>
        </p:nvSpPr>
        <p:spPr>
          <a:xfrm>
            <a:off x="1763688" y="3861048"/>
            <a:ext cx="2304256" cy="1152128"/>
          </a:xfrm>
          <a:prstGeom prst="downArrow">
            <a:avLst>
              <a:gd name="adj1" fmla="val 50000"/>
              <a:gd name="adj2" fmla="val 572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これらの状況から</a:t>
            </a:r>
            <a:endParaRPr kumimoji="1" lang="ja-JP" altLang="en-US" dirty="0"/>
          </a:p>
        </p:txBody>
      </p:sp>
      <p:sp>
        <p:nvSpPr>
          <p:cNvPr id="10" name="テキスト ボックス 9"/>
          <p:cNvSpPr txBox="1"/>
          <p:nvPr/>
        </p:nvSpPr>
        <p:spPr>
          <a:xfrm>
            <a:off x="611560" y="5229200"/>
            <a:ext cx="4608512" cy="132343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ja-JP" altLang="en-US" sz="2000" b="1" dirty="0" smtClean="0"/>
              <a:t>・指導教員側の意欲の低下</a:t>
            </a:r>
            <a:endParaRPr kumimoji="1" lang="en-US" altLang="ja-JP" sz="2000" b="1" dirty="0" smtClean="0"/>
          </a:p>
          <a:p>
            <a:r>
              <a:rPr kumimoji="1" lang="ja-JP" altLang="en-US" sz="2000" b="1" dirty="0" smtClean="0"/>
              <a:t>・教員同士の連携のなさ</a:t>
            </a:r>
            <a:endParaRPr kumimoji="1" lang="en-US" altLang="ja-JP" sz="2000" b="1" dirty="0" smtClean="0"/>
          </a:p>
          <a:p>
            <a:r>
              <a:rPr lang="ja-JP" altLang="en-US" sz="2000" b="1" dirty="0" smtClean="0"/>
              <a:t>→いじめのみすごし、授業の質の低下</a:t>
            </a:r>
            <a:endParaRPr lang="en-US" altLang="ja-JP" sz="2000" b="1" dirty="0" smtClean="0"/>
          </a:p>
          <a:p>
            <a:r>
              <a:rPr lang="ja-JP" altLang="en-US" sz="2000" b="1" dirty="0" smtClean="0"/>
              <a:t>・学校内での格差</a:t>
            </a:r>
            <a:endParaRPr lang="en-US" altLang="ja-JP" sz="20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私立</a:t>
            </a:r>
            <a:r>
              <a:rPr lang="ja-JP" altLang="en-US" dirty="0" smtClean="0"/>
              <a:t>校（小中高特支）</a:t>
            </a:r>
            <a:r>
              <a:rPr kumimoji="1" lang="ja-JP" altLang="en-US" dirty="0" smtClean="0"/>
              <a:t>政府からの補助</a:t>
            </a:r>
            <a:endParaRPr kumimoji="1" lang="ja-JP" altLang="en-US" dirty="0"/>
          </a:p>
        </p:txBody>
      </p:sp>
      <p:sp>
        <p:nvSpPr>
          <p:cNvPr id="3" name="コンテンツ プレースホルダ 2"/>
          <p:cNvSpPr>
            <a:spLocks noGrp="1"/>
          </p:cNvSpPr>
          <p:nvPr>
            <p:ph idx="1"/>
          </p:nvPr>
        </p:nvSpPr>
        <p:spPr>
          <a:xfrm>
            <a:off x="323528" y="1340768"/>
            <a:ext cx="8229600" cy="5257800"/>
          </a:xfrm>
        </p:spPr>
        <p:txBody>
          <a:bodyPr>
            <a:normAutofit fontScale="62500" lnSpcReduction="20000"/>
          </a:bodyPr>
          <a:lstStyle/>
          <a:p>
            <a:r>
              <a:rPr lang="ja-JP" altLang="en-US" dirty="0" smtClean="0"/>
              <a:t>私立の高等学校、中等教育学校、中学校、小学校、幼稚園、特別支援学校の運営のための</a:t>
            </a:r>
            <a:r>
              <a:rPr lang="ja-JP" altLang="en-US" b="1" u="sng" dirty="0" smtClean="0"/>
              <a:t>経常的経費については都道府県が助成</a:t>
            </a:r>
            <a:r>
              <a:rPr lang="ja-JP" altLang="en-US" dirty="0" smtClean="0"/>
              <a:t>。初等中等教育の全国的水準の維持向上のため、地方交付税措置が講じられているほか、文部科学省では、都道府県が行う経常的経費の助成（経常費助成費）などに対して国庫補助を行っています。国庫補助金の配分に当たっては、都道府県の助成水準に応じて配分し、都道府県における積極的な取組を促すよう配慮しています（図表</a:t>
            </a:r>
            <a:r>
              <a:rPr lang="en-US" altLang="ja-JP" dirty="0" smtClean="0"/>
              <a:t>2‐4‐3</a:t>
            </a:r>
            <a:r>
              <a:rPr lang="ja-JP" altLang="en-US" dirty="0" smtClean="0"/>
              <a:t>）。</a:t>
            </a:r>
            <a:br>
              <a:rPr lang="ja-JP" altLang="en-US" dirty="0" smtClean="0"/>
            </a:br>
            <a:r>
              <a:rPr lang="ja-JP" altLang="en-US" dirty="0" smtClean="0"/>
              <a:t>　平成</a:t>
            </a:r>
            <a:r>
              <a:rPr lang="en-US" altLang="ja-JP" dirty="0" smtClean="0"/>
              <a:t>20</a:t>
            </a:r>
            <a:r>
              <a:rPr lang="ja-JP" altLang="en-US" dirty="0" smtClean="0"/>
              <a:t>年度には、約</a:t>
            </a:r>
            <a:r>
              <a:rPr lang="en-US" altLang="ja-JP" dirty="0" smtClean="0"/>
              <a:t>1,039</a:t>
            </a:r>
            <a:r>
              <a:rPr lang="ja-JP" altLang="en-US" dirty="0" smtClean="0"/>
              <a:t>億円の国庫補助金を措置するとともに、地方交付税についても充実が図られています。</a:t>
            </a:r>
            <a:br>
              <a:rPr lang="ja-JP" altLang="en-US" dirty="0" smtClean="0"/>
            </a:br>
            <a:r>
              <a:rPr lang="ja-JP" altLang="en-US" dirty="0" smtClean="0"/>
              <a:t>　国庫補助金については、少人数教育などきめ細かな学習指導の推進など豊かな心と確かな学力を身に付ける教育の推進に必要な経費に対する補助を行うことにより、私立高等学校などにおける教育条件の向上などを図っています。</a:t>
            </a:r>
            <a:br>
              <a:rPr lang="ja-JP" altLang="en-US" dirty="0" smtClean="0"/>
            </a:br>
            <a:r>
              <a:rPr lang="ja-JP" altLang="en-US" dirty="0" smtClean="0"/>
              <a:t>　また、社会人講師や補助教員などの活用に対する補助や幼稚園における預かり保育、子育て支援推進事業などの補助や、保護者の失職・倒産による家計急変や生活保護世帯を対象とした授業料減免措置に対する補助の充実も図っています。</a:t>
            </a:r>
            <a:br>
              <a:rPr lang="ja-JP" altLang="en-US" dirty="0" smtClean="0"/>
            </a:br>
            <a:r>
              <a:rPr lang="ja-JP" altLang="en-US" dirty="0" smtClean="0"/>
              <a:t>　なお、各都道府県は、経常費助成費の配分に当たり、教育条件の整備状況などに応じた傾斜配分や特別補助の実施により、私立学校の経営努力を促しつつ、特色ある教育が推進されるよう配慮しています。（引用：文部科学省ホームページ）</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363272" cy="1143000"/>
          </a:xfrm>
        </p:spPr>
        <p:txBody>
          <a:bodyPr>
            <a:normAutofit fontScale="90000"/>
          </a:bodyPr>
          <a:lstStyle/>
          <a:p>
            <a:r>
              <a:rPr lang="ja-JP" altLang="en-US" dirty="0" smtClean="0"/>
              <a:t>私立高等学校等経常費助成費等補助の推移</a:t>
            </a:r>
            <a:endParaRPr kumimoji="1" lang="ja-JP" altLang="en-US" dirty="0"/>
          </a:p>
        </p:txBody>
      </p:sp>
      <p:sp>
        <p:nvSpPr>
          <p:cNvPr id="3" name="コンテンツ プレースホルダ 2"/>
          <p:cNvSpPr>
            <a:spLocks noGrp="1"/>
          </p:cNvSpPr>
          <p:nvPr>
            <p:ph idx="1"/>
          </p:nvPr>
        </p:nvSpPr>
        <p:spPr/>
        <p:txBody>
          <a:bodyPr/>
          <a:lstStyle/>
          <a:p>
            <a:pPr>
              <a:buNone/>
            </a:pPr>
            <a:endParaRPr kumimoji="1" lang="ja-JP" altLang="en-US" dirty="0"/>
          </a:p>
        </p:txBody>
      </p:sp>
      <p:pic>
        <p:nvPicPr>
          <p:cNvPr id="24578" name="Picture 2" descr="図表2‐4‐3　私立高等学校等経常費助成費等補助の推移の画像"/>
          <p:cNvPicPr>
            <a:picLocks noChangeAspect="1" noChangeArrowheads="1"/>
          </p:cNvPicPr>
          <p:nvPr/>
        </p:nvPicPr>
        <p:blipFill>
          <a:blip r:embed="rId3" cstate="print"/>
          <a:srcRect/>
          <a:stretch>
            <a:fillRect/>
          </a:stretch>
        </p:blipFill>
        <p:spPr bwMode="auto">
          <a:xfrm>
            <a:off x="323528" y="1412776"/>
            <a:ext cx="8424936" cy="5118376"/>
          </a:xfrm>
          <a:prstGeom prst="rect">
            <a:avLst/>
          </a:prstGeom>
          <a:noFill/>
        </p:spPr>
      </p:pic>
      <p:sp>
        <p:nvSpPr>
          <p:cNvPr id="5" name="角丸四角形 4"/>
          <p:cNvSpPr/>
          <p:nvPr/>
        </p:nvSpPr>
        <p:spPr>
          <a:xfrm>
            <a:off x="6372200" y="2420888"/>
            <a:ext cx="2123728" cy="86409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b="1" dirty="0" smtClean="0"/>
              <a:t>補助金の限界か</a:t>
            </a:r>
            <a:endParaRPr kumimoji="1" lang="ja-JP" alt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私学の学校経営</a:t>
            </a:r>
            <a:endParaRPr kumimoji="1" lang="ja-JP" altLang="en-US" dirty="0"/>
          </a:p>
        </p:txBody>
      </p:sp>
      <p:sp>
        <p:nvSpPr>
          <p:cNvPr id="5" name="テキスト ボックス 4"/>
          <p:cNvSpPr txBox="1"/>
          <p:nvPr/>
        </p:nvSpPr>
        <p:spPr>
          <a:xfrm>
            <a:off x="395536" y="1340768"/>
            <a:ext cx="2808312" cy="369332"/>
          </a:xfrm>
          <a:prstGeom prst="rect">
            <a:avLst/>
          </a:prstGeom>
          <a:noFill/>
        </p:spPr>
        <p:txBody>
          <a:bodyPr wrap="square" rtlCol="0">
            <a:spAutoFit/>
          </a:bodyPr>
          <a:lstStyle/>
          <a:p>
            <a:r>
              <a:rPr kumimoji="1" lang="ja-JP" altLang="en-US" dirty="0" smtClean="0"/>
              <a:t>私立学校の収入について</a:t>
            </a:r>
            <a:endParaRPr kumimoji="1" lang="ja-JP" alt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0" y="1844824"/>
            <a:ext cx="4974709" cy="4643061"/>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4572000" y="1844824"/>
            <a:ext cx="4696419" cy="4464496"/>
          </a:xfrm>
          <a:prstGeom prst="rect">
            <a:avLst/>
          </a:prstGeom>
          <a:noFill/>
          <a:ln w="9525">
            <a:noFill/>
            <a:miter lim="800000"/>
            <a:headEnd/>
            <a:tailEnd/>
          </a:ln>
        </p:spPr>
      </p:pic>
      <p:sp>
        <p:nvSpPr>
          <p:cNvPr id="7" name="テキスト ボックス 6"/>
          <p:cNvSpPr txBox="1"/>
          <p:nvPr/>
        </p:nvSpPr>
        <p:spPr>
          <a:xfrm>
            <a:off x="5220072" y="1340768"/>
            <a:ext cx="2736304" cy="369332"/>
          </a:xfrm>
          <a:prstGeom prst="rect">
            <a:avLst/>
          </a:prstGeom>
          <a:noFill/>
        </p:spPr>
        <p:txBody>
          <a:bodyPr wrap="square" rtlCol="0">
            <a:spAutoFit/>
          </a:bodyPr>
          <a:lstStyle/>
          <a:p>
            <a:r>
              <a:rPr kumimoji="1" lang="ja-JP" altLang="en-US" dirty="0" smtClean="0"/>
              <a:t>私立学校の支出について</a:t>
            </a: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416</TotalTime>
  <Words>582</Words>
  <Application>Microsoft Office PowerPoint</Application>
  <PresentationFormat>画面に合わせる (4:3)</PresentationFormat>
  <Paragraphs>99</Paragraphs>
  <Slides>14</Slides>
  <Notes>14</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教師のあり方</vt:lpstr>
      <vt:lpstr>目次</vt:lpstr>
      <vt:lpstr>教師の雇用形態</vt:lpstr>
      <vt:lpstr>講師登録</vt:lpstr>
      <vt:lpstr>公立校教員採用の実態</vt:lpstr>
      <vt:lpstr>派遣教師の実態</vt:lpstr>
      <vt:lpstr>私立校（小中高特支）政府からの補助</vt:lpstr>
      <vt:lpstr>私立高等学校等経常費助成費等補助の推移</vt:lpstr>
      <vt:lpstr>私学の学校経営</vt:lpstr>
      <vt:lpstr>大学に対する文部科学省の取り組み</vt:lpstr>
      <vt:lpstr>スライド 11</vt:lpstr>
      <vt:lpstr>政策提言</vt:lpstr>
      <vt:lpstr>論点</vt:lpstr>
      <vt:lpstr>参考文献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派遣教師の労働状況改善</dc:title>
  <dc:creator>Haruka Kihara</dc:creator>
  <cp:lastModifiedBy>安岡正晴</cp:lastModifiedBy>
  <cp:revision>39</cp:revision>
  <dcterms:created xsi:type="dcterms:W3CDTF">2012-12-09T22:34:34Z</dcterms:created>
  <dcterms:modified xsi:type="dcterms:W3CDTF">2012-12-10T07:21:50Z</dcterms:modified>
</cp:coreProperties>
</file>