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8" r:id="rId8"/>
    <p:sldId id="262" r:id="rId9"/>
    <p:sldId id="269" r:id="rId10"/>
    <p:sldId id="263" r:id="rId11"/>
    <p:sldId id="270" r:id="rId12"/>
    <p:sldId id="271" r:id="rId13"/>
    <p:sldId id="264" r:id="rId14"/>
    <p:sldId id="273" r:id="rId15"/>
    <p:sldId id="265" r:id="rId16"/>
    <p:sldId id="266" r:id="rId17"/>
    <p:sldId id="267" r:id="rId18"/>
  </p:sldIdLst>
  <p:sldSz cx="9144000" cy="6858000" type="screen4x3"/>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3249" y="0"/>
            <a:ext cx="2940156" cy="495300"/>
          </a:xfrm>
          <a:prstGeom prst="rect">
            <a:avLst/>
          </a:prstGeom>
        </p:spPr>
        <p:txBody>
          <a:bodyPr vert="horz" lIns="91440" tIns="45720" rIns="91440" bIns="45720" rtlCol="0"/>
          <a:lstStyle>
            <a:lvl1pPr algn="r">
              <a:defRPr sz="1200"/>
            </a:lvl1pPr>
          </a:lstStyle>
          <a:p>
            <a:fld id="{06EC70E1-08FC-4F82-A932-3CEA2CAE917A}" type="datetimeFigureOut">
              <a:rPr kumimoji="1" lang="ja-JP" altLang="en-US" smtClean="0"/>
              <a:t>2013/1/7</a:t>
            </a:fld>
            <a:endParaRPr kumimoji="1" lang="ja-JP" altLang="en-US"/>
          </a:p>
        </p:txBody>
      </p:sp>
      <p:sp>
        <p:nvSpPr>
          <p:cNvPr id="4" name="フッター プレースホルダー 3"/>
          <p:cNvSpPr>
            <a:spLocks noGrp="1"/>
          </p:cNvSpPr>
          <p:nvPr>
            <p:ph type="ftr" sz="quarter" idx="2"/>
          </p:nvPr>
        </p:nvSpPr>
        <p:spPr>
          <a:xfrm>
            <a:off x="0" y="9408981"/>
            <a:ext cx="2940156"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3249" y="9408981"/>
            <a:ext cx="2940156" cy="495300"/>
          </a:xfrm>
          <a:prstGeom prst="rect">
            <a:avLst/>
          </a:prstGeom>
        </p:spPr>
        <p:txBody>
          <a:bodyPr vert="horz" lIns="91440" tIns="45720" rIns="91440" bIns="45720" rtlCol="0" anchor="b"/>
          <a:lstStyle>
            <a:lvl1pPr algn="r">
              <a:defRPr sz="1200"/>
            </a:lvl1pPr>
          </a:lstStyle>
          <a:p>
            <a:fld id="{E0688D64-F729-441A-A515-A8660DB6D749}" type="slidenum">
              <a:rPr kumimoji="1" lang="ja-JP" altLang="en-US" smtClean="0"/>
              <a:t>‹#›</a:t>
            </a:fld>
            <a:endParaRPr kumimoji="1" lang="ja-JP" altLang="en-US"/>
          </a:p>
        </p:txBody>
      </p:sp>
    </p:spTree>
    <p:extLst>
      <p:ext uri="{BB962C8B-B14F-4D97-AF65-F5344CB8AC3E}">
        <p14:creationId xmlns:p14="http://schemas.microsoft.com/office/powerpoint/2010/main" val="7485031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BD802FC4-190A-4BB2-8ACF-C10C7414097F}" type="datetimeFigureOut">
              <a:rPr kumimoji="1" lang="ja-JP" altLang="en-US" smtClean="0"/>
              <a:t>2013/1/7</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8498" y="4705350"/>
            <a:ext cx="5427980" cy="4457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7B793391-C2F1-41C8-AA1D-6218F6B9836E}" type="slidenum">
              <a:rPr kumimoji="1" lang="ja-JP" altLang="en-US" smtClean="0"/>
              <a:t>‹#›</a:t>
            </a:fld>
            <a:endParaRPr kumimoji="1" lang="ja-JP" altLang="en-US"/>
          </a:p>
        </p:txBody>
      </p:sp>
    </p:spTree>
    <p:extLst>
      <p:ext uri="{BB962C8B-B14F-4D97-AF65-F5344CB8AC3E}">
        <p14:creationId xmlns:p14="http://schemas.microsoft.com/office/powerpoint/2010/main" val="14854772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3080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71362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40EC605-3867-4071-8D6A-D4F656801BB6}" type="datetime1">
              <a:rPr kumimoji="1" lang="ja-JP" altLang="en-US" smtClean="0"/>
              <a:t>2013/1/7</a:t>
            </a:fld>
            <a:endParaRPr kumimoji="1" lang="ja-JP" alt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1" lang="ja-JP" alt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FBF3DF3-D6D1-4C8B-B4EB-503C8051AE75}" type="slidenum">
              <a:rPr kumimoji="1" lang="ja-JP" altLang="en-US" smtClean="0"/>
              <a:t>‹#›</a:t>
            </a:fld>
            <a:endParaRPr kumimoji="1" lang="ja-JP" alt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FCA3A16-36C8-4130-90F6-BD2133C9D4B9}" type="datetime1">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F35DFD8-7C97-4F6E-97D4-22B599630FFA}" type="datetime1">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703C214-AA22-42FA-B42C-0B527B85A8BA}" type="datetime1">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E4B04FB-CE25-4BFA-89FE-52D3E0C77B64}" type="datetime1">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03CCB9E7-376D-412B-AC47-09A6580404D9}" type="datetime1">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
        <p:nvSpPr>
          <p:cNvPr id="9" name="Content Placeholder 8"/>
          <p:cNvSpPr>
            <a:spLocks noGrp="1"/>
          </p:cNvSpPr>
          <p:nvPr>
            <p:ph sz="quarter" idx="13"/>
          </p:nvPr>
        </p:nvSpPr>
        <p:spPr>
          <a:xfrm>
            <a:off x="841248" y="2039112"/>
            <a:ext cx="3657600" cy="39502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4DD69700-4BC1-405E-91C2-B72B3DFF3951}" type="datetime1">
              <a:rPr kumimoji="1" lang="ja-JP" altLang="en-US" smtClean="0"/>
              <a:t>2013/1/7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DADE800-E449-4FE1-806E-401E254C825E}" type="datetime1">
              <a:rPr kumimoji="1" lang="ja-JP" altLang="en-US" smtClean="0"/>
              <a:t>2013/1/7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AF365-4CEB-4B16-8B06-A2918E3019C3}" type="datetime1">
              <a:rPr kumimoji="1" lang="ja-JP" altLang="en-US" smtClean="0"/>
              <a:t>2013/1/7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D7C75D-5B9A-4BCA-9FFA-5BCED2F3081E}" type="datetime1">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EBEC7F-22DC-47AD-98D3-04C6E78DC54F}" type="datetime1">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F3DF3-D6D1-4C8B-B4EB-503C8051AE7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16EB682-92EE-4049-828C-0E9AF1224E7B}" type="datetime1">
              <a:rPr kumimoji="1" lang="ja-JP" altLang="en-US" smtClean="0"/>
              <a:t>2013/1/7</a:t>
            </a:fld>
            <a:endParaRPr kumimoji="1" lang="ja-JP" alt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kumimoji="1" lang="ja-JP" alt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FBF3DF3-D6D1-4C8B-B4EB-503C8051AE7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8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8.cao.go.jp/shoushi/whitepaper/w-2011/23pdfhonpen/pdf/1-1-1-2.pdf" TargetMode="External"/><Relationship Id="rId7" Type="http://schemas.openxmlformats.org/officeDocument/2006/relationships/hyperlink" Target="http://www.kantei.go.jp/jp/singi/taikijidou/kettei/kihon.pdf" TargetMode="External"/><Relationship Id="rId2" Type="http://schemas.openxmlformats.org/officeDocument/2006/relationships/hyperlink" Target="http://www8.cao.go.jp/shoushi/whitepaper/w-2011/23pdfhonpen/pdf/2-2-2.pdf" TargetMode="External"/><Relationship Id="rId1" Type="http://schemas.openxmlformats.org/officeDocument/2006/relationships/slideLayout" Target="../slideLayouts/slideLayout2.xml"/><Relationship Id="rId6" Type="http://schemas.openxmlformats.org/officeDocument/2006/relationships/hyperlink" Target="http://www.mhlw.go.jp/toukei/list/dl/71-23r-03.pdf" TargetMode="External"/><Relationship Id="rId5" Type="http://schemas.openxmlformats.org/officeDocument/2006/relationships/hyperlink" Target="http://group.dai-ichi-life.co.jp/dlri/ldi/note/notes1010a.pdf" TargetMode="External"/><Relationship Id="rId4" Type="http://schemas.openxmlformats.org/officeDocument/2006/relationships/hyperlink" Target="http://www.mhlw.go.jp/stf/houdou/2r9852000002khid-att/2r9852000002khju.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360000">
            <a:off x="2692226" y="2592590"/>
            <a:ext cx="6122236" cy="1553852"/>
          </a:xfrm>
        </p:spPr>
        <p:txBody>
          <a:bodyPr/>
          <a:lstStyle/>
          <a:p>
            <a:r>
              <a:rPr kumimoji="1" lang="ja-JP" altLang="en-US" b="1" dirty="0" smtClean="0">
                <a:latin typeface="AR P丸ゴシック体M" pitchFamily="50" charset="-128"/>
                <a:ea typeface="AR P丸ゴシック体M" pitchFamily="50" charset="-128"/>
              </a:rPr>
              <a:t>待機児童問題　</a:t>
            </a:r>
            <a:endParaRPr kumimoji="1" lang="ja-JP" altLang="en-US" b="1" dirty="0">
              <a:latin typeface="AR P丸ゴシック体M" pitchFamily="50" charset="-128"/>
              <a:ea typeface="AR P丸ゴシック体M" pitchFamily="50" charset="-128"/>
            </a:endParaRPr>
          </a:p>
        </p:txBody>
      </p:sp>
      <p:sp>
        <p:nvSpPr>
          <p:cNvPr id="3" name="サブタイトル 2"/>
          <p:cNvSpPr>
            <a:spLocks noGrp="1"/>
          </p:cNvSpPr>
          <p:nvPr>
            <p:ph type="subTitle" idx="1"/>
          </p:nvPr>
        </p:nvSpPr>
        <p:spPr/>
        <p:txBody>
          <a:bodyPr>
            <a:normAutofit/>
          </a:bodyPr>
          <a:lstStyle/>
          <a:p>
            <a:pPr algn="r"/>
            <a:r>
              <a:rPr kumimoji="1" lang="en-US" altLang="ja-JP" sz="2400" dirty="0" smtClean="0">
                <a:latin typeface="AR P丸ゴシック体M" pitchFamily="50" charset="-128"/>
                <a:ea typeface="AR P丸ゴシック体M" pitchFamily="50" charset="-128"/>
              </a:rPr>
              <a:t>1036551c</a:t>
            </a:r>
            <a:r>
              <a:rPr kumimoji="1" lang="ja-JP" altLang="en-US" sz="2400" dirty="0" smtClean="0">
                <a:latin typeface="AR P丸ゴシック体M" pitchFamily="50" charset="-128"/>
                <a:ea typeface="AR P丸ゴシック体M" pitchFamily="50" charset="-128"/>
              </a:rPr>
              <a:t>　小尻麻未</a:t>
            </a:r>
            <a:endParaRPr kumimoji="1" lang="en-US" altLang="ja-JP" sz="2400" dirty="0" smtClean="0">
              <a:latin typeface="AR P丸ゴシック体M" pitchFamily="50" charset="-128"/>
              <a:ea typeface="AR P丸ゴシック体M" pitchFamily="50" charset="-128"/>
            </a:endParaRPr>
          </a:p>
          <a:p>
            <a:pPr algn="r"/>
            <a:r>
              <a:rPr lang="ja-JP" altLang="en-US" sz="2400" dirty="0" smtClean="0">
                <a:latin typeface="AR P丸ゴシック体M" pitchFamily="50" charset="-128"/>
                <a:ea typeface="AR P丸ゴシック体M" pitchFamily="50" charset="-128"/>
              </a:rPr>
              <a:t>２０１３</a:t>
            </a:r>
            <a:r>
              <a:rPr lang="en-US" altLang="ja-JP" sz="2400" dirty="0" smtClean="0">
                <a:latin typeface="AR P丸ゴシック体M" pitchFamily="50" charset="-128"/>
                <a:ea typeface="AR P丸ゴシック体M" pitchFamily="50" charset="-128"/>
              </a:rPr>
              <a:t>/</a:t>
            </a:r>
            <a:r>
              <a:rPr lang="ja-JP" altLang="en-US" sz="2400" dirty="0" smtClean="0">
                <a:latin typeface="AR P丸ゴシック体M" pitchFamily="50" charset="-128"/>
                <a:ea typeface="AR P丸ゴシック体M" pitchFamily="50" charset="-128"/>
              </a:rPr>
              <a:t>０１</a:t>
            </a:r>
            <a:r>
              <a:rPr lang="en-US" altLang="ja-JP" sz="2400" dirty="0" smtClean="0">
                <a:latin typeface="AR P丸ゴシック体M" pitchFamily="50" charset="-128"/>
                <a:ea typeface="AR P丸ゴシック体M" pitchFamily="50" charset="-128"/>
              </a:rPr>
              <a:t>/</a:t>
            </a:r>
            <a:r>
              <a:rPr lang="ja-JP" altLang="en-US" sz="2400" dirty="0" smtClean="0">
                <a:latin typeface="AR P丸ゴシック体M" pitchFamily="50" charset="-128"/>
                <a:ea typeface="AR P丸ゴシック体M" pitchFamily="50" charset="-128"/>
              </a:rPr>
              <a:t>０７</a:t>
            </a:r>
            <a:endParaRPr kumimoji="1" lang="ja-JP" altLang="en-US" sz="2400" dirty="0">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a:t>
            </a:fld>
            <a:endParaRPr kumimoji="1" lang="ja-JP" altLang="en-US"/>
          </a:p>
        </p:txBody>
      </p:sp>
    </p:spTree>
    <p:extLst>
      <p:ext uri="{BB962C8B-B14F-4D97-AF65-F5344CB8AC3E}">
        <p14:creationId xmlns:p14="http://schemas.microsoft.com/office/powerpoint/2010/main" val="315526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横巻き 4"/>
          <p:cNvSpPr/>
          <p:nvPr/>
        </p:nvSpPr>
        <p:spPr>
          <a:xfrm>
            <a:off x="179512" y="966172"/>
            <a:ext cx="8784976" cy="568863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188640"/>
            <a:ext cx="8125176" cy="1762605"/>
          </a:xfrm>
        </p:spPr>
        <p:txBody>
          <a:bodyPr/>
          <a:lstStyle/>
          <a:p>
            <a:pPr marL="685800" indent="-685800" algn="l">
              <a:buFont typeface="Wingdings" pitchFamily="2" charset="2"/>
              <a:buChar char="Ø"/>
            </a:pPr>
            <a:r>
              <a:rPr kumimoji="1" lang="ja-JP" altLang="en-US" dirty="0" smtClean="0">
                <a:solidFill>
                  <a:srgbClr val="C00000"/>
                </a:solidFill>
              </a:rPr>
              <a:t>国</a:t>
            </a:r>
            <a:r>
              <a:rPr lang="ja-JP" altLang="en-US" dirty="0" smtClean="0">
                <a:solidFill>
                  <a:srgbClr val="C00000"/>
                </a:solidFill>
              </a:rPr>
              <a:t>の施策</a:t>
            </a:r>
            <a:endParaRPr kumimoji="1" lang="ja-JP" altLang="en-US" dirty="0">
              <a:solidFill>
                <a:srgbClr val="C00000"/>
              </a:solidFill>
            </a:endParaRPr>
          </a:p>
        </p:txBody>
      </p:sp>
      <p:sp>
        <p:nvSpPr>
          <p:cNvPr id="3" name="コンテンツ プレースホルダー 2"/>
          <p:cNvSpPr>
            <a:spLocks noGrp="1"/>
          </p:cNvSpPr>
          <p:nvPr>
            <p:ph idx="1"/>
          </p:nvPr>
        </p:nvSpPr>
        <p:spPr>
          <a:xfrm>
            <a:off x="1403648" y="2060848"/>
            <a:ext cx="7344816" cy="4176464"/>
          </a:xfrm>
        </p:spPr>
        <p:txBody>
          <a:bodyPr>
            <a:normAutofit/>
          </a:bodyPr>
          <a:lstStyle/>
          <a:p>
            <a:pPr marL="0" indent="0">
              <a:buNone/>
            </a:pPr>
            <a:r>
              <a:rPr lang="ja-JP" altLang="en-US" sz="2800" dirty="0" smtClean="0">
                <a:solidFill>
                  <a:srgbClr val="000000"/>
                </a:solidFill>
                <a:latin typeface="AR P丸ゴシック体M" pitchFamily="50" charset="-128"/>
                <a:ea typeface="AR P丸ゴシック体M" pitchFamily="50" charset="-128"/>
              </a:rPr>
              <a:t>１９９４</a:t>
            </a:r>
            <a:r>
              <a:rPr lang="ja-JP" altLang="en-US" sz="2800" dirty="0">
                <a:solidFill>
                  <a:srgbClr val="000000"/>
                </a:solidFill>
                <a:latin typeface="AR P丸ゴシック体M" pitchFamily="50" charset="-128"/>
                <a:ea typeface="AR P丸ゴシック体M" pitchFamily="50" charset="-128"/>
              </a:rPr>
              <a:t>　</a:t>
            </a:r>
            <a:r>
              <a:rPr lang="ja-JP" altLang="en-US" sz="2800" b="1" dirty="0" smtClean="0">
                <a:solidFill>
                  <a:srgbClr val="000000"/>
                </a:solidFill>
                <a:latin typeface="AR P丸ゴシック体M" pitchFamily="50" charset="-128"/>
                <a:ea typeface="AR P丸ゴシック体M" pitchFamily="50" charset="-128"/>
              </a:rPr>
              <a:t>エンゼルプラン</a:t>
            </a:r>
            <a:endParaRPr lang="en-US" altLang="ja-JP" sz="2800" b="1" dirty="0" smtClean="0">
              <a:solidFill>
                <a:srgbClr val="000000"/>
              </a:solidFill>
              <a:latin typeface="AR P丸ゴシック体M" pitchFamily="50" charset="-128"/>
              <a:ea typeface="AR P丸ゴシック体M" pitchFamily="50" charset="-128"/>
            </a:endParaRPr>
          </a:p>
          <a:p>
            <a:pPr marL="0" indent="0">
              <a:buNone/>
            </a:pPr>
            <a:r>
              <a:rPr lang="ja-JP" altLang="en-US" sz="2800" dirty="0" smtClean="0">
                <a:solidFill>
                  <a:srgbClr val="000000"/>
                </a:solidFill>
                <a:latin typeface="AR P丸ゴシック体M" pitchFamily="50" charset="-128"/>
                <a:ea typeface="AR P丸ゴシック体M" pitchFamily="50" charset="-128"/>
              </a:rPr>
              <a:t>１９９９　</a:t>
            </a:r>
            <a:r>
              <a:rPr lang="ja-JP" altLang="en-US" sz="2800" b="1" dirty="0" smtClean="0">
                <a:solidFill>
                  <a:srgbClr val="000000"/>
                </a:solidFill>
                <a:latin typeface="AR P丸ゴシック体M" pitchFamily="50" charset="-128"/>
                <a:ea typeface="AR P丸ゴシック体M" pitchFamily="50" charset="-128"/>
              </a:rPr>
              <a:t>新エンゼルプラン</a:t>
            </a:r>
            <a:endParaRPr lang="en-US" altLang="ja-JP" sz="2800" b="1" dirty="0" smtClean="0">
              <a:solidFill>
                <a:srgbClr val="000000"/>
              </a:solidFill>
              <a:latin typeface="AR P丸ゴシック体M" pitchFamily="50" charset="-128"/>
              <a:ea typeface="AR P丸ゴシック体M" pitchFamily="50" charset="-128"/>
            </a:endParaRPr>
          </a:p>
          <a:p>
            <a:pPr marL="0" indent="0">
              <a:buNone/>
            </a:pPr>
            <a:r>
              <a:rPr lang="ja-JP" altLang="en-US" sz="2800" dirty="0" smtClean="0">
                <a:solidFill>
                  <a:srgbClr val="000000"/>
                </a:solidFill>
                <a:latin typeface="AR P丸ゴシック体M" pitchFamily="50" charset="-128"/>
                <a:ea typeface="AR P丸ゴシック体M" pitchFamily="50" charset="-128"/>
              </a:rPr>
              <a:t>２００１　</a:t>
            </a:r>
            <a:r>
              <a:rPr lang="ja-JP" altLang="en-US" sz="2800" b="1" dirty="0" smtClean="0">
                <a:solidFill>
                  <a:srgbClr val="000000"/>
                </a:solidFill>
                <a:latin typeface="AR P丸ゴシック体M" pitchFamily="50" charset="-128"/>
                <a:ea typeface="AR P丸ゴシック体M" pitchFamily="50" charset="-128"/>
              </a:rPr>
              <a:t>待機児童ゼロ作戦</a:t>
            </a:r>
            <a:endParaRPr lang="en-US" altLang="ja-JP" sz="2800" b="1" dirty="0" smtClean="0">
              <a:solidFill>
                <a:srgbClr val="000000"/>
              </a:solidFill>
              <a:latin typeface="AR P丸ゴシック体M" pitchFamily="50" charset="-128"/>
              <a:ea typeface="AR P丸ゴシック体M" pitchFamily="50" charset="-128"/>
            </a:endParaRPr>
          </a:p>
          <a:p>
            <a:pPr marL="0" indent="0">
              <a:buNone/>
            </a:pPr>
            <a:r>
              <a:rPr lang="ja-JP" altLang="en-US" sz="2800" dirty="0" smtClean="0">
                <a:solidFill>
                  <a:srgbClr val="000000"/>
                </a:solidFill>
                <a:latin typeface="AR P丸ゴシック体M" pitchFamily="50" charset="-128"/>
                <a:ea typeface="AR P丸ゴシック体M" pitchFamily="50" charset="-128"/>
              </a:rPr>
              <a:t>２００４　</a:t>
            </a:r>
            <a:r>
              <a:rPr lang="ja-JP" altLang="en-US" sz="2800" b="1" dirty="0" smtClean="0">
                <a:solidFill>
                  <a:srgbClr val="000000"/>
                </a:solidFill>
                <a:latin typeface="AR P丸ゴシック体M" pitchFamily="50" charset="-128"/>
                <a:ea typeface="AR P丸ゴシック体M" pitchFamily="50" charset="-128"/>
              </a:rPr>
              <a:t>子ども・子育て応援プラン</a:t>
            </a:r>
            <a:endParaRPr lang="en-US" altLang="ja-JP" sz="2800" b="1" dirty="0">
              <a:solidFill>
                <a:srgbClr val="000000"/>
              </a:solidFill>
              <a:latin typeface="AR P丸ゴシック体M" pitchFamily="50" charset="-128"/>
              <a:ea typeface="AR P丸ゴシック体M" pitchFamily="50" charset="-128"/>
            </a:endParaRPr>
          </a:p>
          <a:p>
            <a:pPr marL="0" indent="0">
              <a:buNone/>
            </a:pPr>
            <a:r>
              <a:rPr lang="ja-JP" altLang="en-US" sz="2800" dirty="0" smtClean="0">
                <a:solidFill>
                  <a:srgbClr val="000000"/>
                </a:solidFill>
                <a:latin typeface="AR P丸ゴシック体M" pitchFamily="50" charset="-128"/>
                <a:ea typeface="AR P丸ゴシック体M" pitchFamily="50" charset="-128"/>
              </a:rPr>
              <a:t>２００８　</a:t>
            </a:r>
            <a:r>
              <a:rPr lang="ja-JP" altLang="en-US" sz="2800" b="1" dirty="0" smtClean="0">
                <a:solidFill>
                  <a:srgbClr val="000000"/>
                </a:solidFill>
                <a:latin typeface="AR P丸ゴシック体M" pitchFamily="50" charset="-128"/>
                <a:ea typeface="AR P丸ゴシック体M" pitchFamily="50" charset="-128"/>
              </a:rPr>
              <a:t>新待機児童ゼロ作戦</a:t>
            </a:r>
            <a:endParaRPr lang="en-US" altLang="ja-JP" sz="2800" b="1" dirty="0">
              <a:solidFill>
                <a:srgbClr val="000000"/>
              </a:solidFill>
              <a:latin typeface="AR P丸ゴシック体M" pitchFamily="50" charset="-128"/>
              <a:ea typeface="AR P丸ゴシック体M" pitchFamily="50" charset="-128"/>
            </a:endParaRPr>
          </a:p>
          <a:p>
            <a:pPr marL="0" indent="0">
              <a:buNone/>
            </a:pPr>
            <a:r>
              <a:rPr lang="ja-JP" altLang="en-US" sz="2800" dirty="0" smtClean="0">
                <a:solidFill>
                  <a:srgbClr val="000000"/>
                </a:solidFill>
                <a:latin typeface="AR P丸ゴシック体M" pitchFamily="50" charset="-128"/>
                <a:ea typeface="AR P丸ゴシック体M" pitchFamily="50" charset="-128"/>
              </a:rPr>
              <a:t>２０１０</a:t>
            </a:r>
            <a:r>
              <a:rPr lang="ja-JP" altLang="en-US" sz="2800" b="1" dirty="0" smtClean="0">
                <a:solidFill>
                  <a:srgbClr val="000000"/>
                </a:solidFill>
                <a:latin typeface="AR P丸ゴシック体M" pitchFamily="50" charset="-128"/>
                <a:ea typeface="AR P丸ゴシック体M" pitchFamily="50" charset="-128"/>
              </a:rPr>
              <a:t>　子ども・子育てビジョン</a:t>
            </a:r>
            <a:endParaRPr lang="en-US" altLang="ja-JP" sz="2800" b="1" dirty="0" smtClean="0">
              <a:solidFill>
                <a:srgbClr val="000000"/>
              </a:solidFill>
              <a:latin typeface="AR P丸ゴシック体M" pitchFamily="50" charset="-128"/>
              <a:ea typeface="AR P丸ゴシック体M" pitchFamily="50" charset="-128"/>
            </a:endParaRPr>
          </a:p>
          <a:p>
            <a:pPr marL="0" indent="0">
              <a:buNone/>
            </a:pPr>
            <a:r>
              <a:rPr lang="ja-JP" altLang="en-US" sz="2800" b="1" dirty="0">
                <a:solidFill>
                  <a:srgbClr val="000000"/>
                </a:solidFill>
                <a:latin typeface="AR P丸ゴシック体M" pitchFamily="50" charset="-128"/>
                <a:ea typeface="AR P丸ゴシック体M" pitchFamily="50" charset="-128"/>
              </a:rPr>
              <a:t>　</a:t>
            </a:r>
            <a:r>
              <a:rPr lang="ja-JP" altLang="en-US" sz="2800" b="1" dirty="0" smtClean="0">
                <a:solidFill>
                  <a:srgbClr val="000000"/>
                </a:solidFill>
                <a:latin typeface="AR P丸ゴシック体M" pitchFamily="50" charset="-128"/>
                <a:ea typeface="AR P丸ゴシック体M" pitchFamily="50" charset="-128"/>
              </a:rPr>
              <a:t>　　待機児童解消「先取り」プロジェクト</a:t>
            </a:r>
            <a:endParaRPr lang="en-US" altLang="ja-JP" sz="2800" b="1" dirty="0" smtClean="0">
              <a:solidFill>
                <a:srgbClr val="000000"/>
              </a:solidFill>
              <a:latin typeface="AR P丸ゴシック体M" pitchFamily="50" charset="-128"/>
              <a:ea typeface="AR P丸ゴシック体M" pitchFamily="50" charset="-128"/>
            </a:endParaRPr>
          </a:p>
          <a:p>
            <a:pPr marL="0" indent="0">
              <a:buNone/>
            </a:pPr>
            <a:endParaRPr kumimoji="1" lang="ja-JP" altLang="en-US" sz="2100" dirty="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10</a:t>
            </a:fld>
            <a:endParaRPr kumimoji="1" lang="ja-JP" altLang="en-US" dirty="0"/>
          </a:p>
        </p:txBody>
      </p:sp>
    </p:spTree>
    <p:extLst>
      <p:ext uri="{BB962C8B-B14F-4D97-AF65-F5344CB8AC3E}">
        <p14:creationId xmlns:p14="http://schemas.microsoft.com/office/powerpoint/2010/main" val="3632771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836712"/>
            <a:ext cx="7416824" cy="5760640"/>
          </a:xfrm>
        </p:spPr>
        <p:txBody>
          <a:bodyPr>
            <a:normAutofit/>
          </a:bodyPr>
          <a:lstStyle/>
          <a:p>
            <a:pPr marL="0" lvl="0" indent="0">
              <a:buClr>
                <a:srgbClr val="7A7A7A"/>
              </a:buClr>
              <a:buNone/>
            </a:pPr>
            <a:r>
              <a:rPr lang="ja-JP" altLang="en-US" sz="2000" b="1" dirty="0">
                <a:solidFill>
                  <a:srgbClr val="000000"/>
                </a:solidFill>
                <a:latin typeface="AR P丸ゴシック体M" pitchFamily="50" charset="-128"/>
                <a:ea typeface="AR P丸ゴシック体M" pitchFamily="50" charset="-128"/>
              </a:rPr>
              <a:t>待機児童</a:t>
            </a:r>
            <a:r>
              <a:rPr lang="ja-JP" altLang="en-US" sz="2000" b="1" dirty="0" smtClean="0">
                <a:solidFill>
                  <a:srgbClr val="000000"/>
                </a:solidFill>
                <a:latin typeface="AR P丸ゴシック体M" pitchFamily="50" charset="-128"/>
                <a:ea typeface="AR P丸ゴシック体M" pitchFamily="50" charset="-128"/>
              </a:rPr>
              <a:t>ゼロ作戦</a:t>
            </a:r>
            <a:endParaRPr lang="en-US" altLang="ja-JP" sz="2000" b="1" dirty="0">
              <a:solidFill>
                <a:srgbClr val="000000"/>
              </a:solidFill>
              <a:latin typeface="AR P丸ゴシック体M" pitchFamily="50" charset="-128"/>
              <a:ea typeface="AR P丸ゴシック体M" pitchFamily="50" charset="-128"/>
            </a:endParaRPr>
          </a:p>
          <a:p>
            <a:pPr lvl="0">
              <a:buClr>
                <a:srgbClr val="7A7A7A"/>
              </a:buClr>
              <a:buFont typeface="Wingdings" pitchFamily="2" charset="2"/>
              <a:buChar char="ü"/>
            </a:pPr>
            <a:r>
              <a:rPr lang="ja-JP" altLang="en-US" sz="2000" dirty="0">
                <a:solidFill>
                  <a:srgbClr val="000000"/>
                </a:solidFill>
                <a:latin typeface="AR P丸ゴシック体M" pitchFamily="50" charset="-128"/>
                <a:ea typeface="AR P丸ゴシック体M" pitchFamily="50" charset="-128"/>
              </a:rPr>
              <a:t>待機児童の多い都市の保育</a:t>
            </a:r>
            <a:r>
              <a:rPr lang="ja-JP" altLang="en-US" sz="2000" dirty="0" smtClean="0">
                <a:solidFill>
                  <a:srgbClr val="000000"/>
                </a:solidFill>
                <a:latin typeface="AR P丸ゴシック体M" pitchFamily="50" charset="-128"/>
                <a:ea typeface="AR P丸ゴシック体M" pitchFamily="50" charset="-128"/>
              </a:rPr>
              <a:t>施設の重点整備</a:t>
            </a:r>
            <a:endParaRPr lang="ja-JP" altLang="en-US" sz="2000" dirty="0">
              <a:solidFill>
                <a:srgbClr val="000000"/>
              </a:solidFill>
              <a:latin typeface="AR P丸ゴシック体M" pitchFamily="50" charset="-128"/>
              <a:ea typeface="AR P丸ゴシック体M" pitchFamily="50" charset="-128"/>
            </a:endParaRPr>
          </a:p>
          <a:p>
            <a:pPr lvl="0">
              <a:buClr>
                <a:srgbClr val="7A7A7A"/>
              </a:buClr>
              <a:buFont typeface="Wingdings" pitchFamily="2" charset="2"/>
              <a:buChar char="ü"/>
            </a:pPr>
            <a:r>
              <a:rPr lang="ja-JP" altLang="en-US" sz="2000" dirty="0">
                <a:solidFill>
                  <a:srgbClr val="000000"/>
                </a:solidFill>
                <a:latin typeface="AR P丸ゴシック体M" pitchFamily="50" charset="-128"/>
                <a:ea typeface="AR P丸ゴシック体M" pitchFamily="50" charset="-128"/>
              </a:rPr>
              <a:t>保育の拡充は公立及び社会福祉法人立を基盤としつつ、さらに、民間活力を導入し公設民営型など多様化を</a:t>
            </a:r>
            <a:r>
              <a:rPr lang="ja-JP" altLang="en-US" sz="2000" dirty="0" smtClean="0">
                <a:solidFill>
                  <a:srgbClr val="000000"/>
                </a:solidFill>
                <a:latin typeface="AR P丸ゴシック体M" pitchFamily="50" charset="-128"/>
                <a:ea typeface="AR P丸ゴシック体M" pitchFamily="50" charset="-128"/>
              </a:rPr>
              <a:t>図る</a:t>
            </a:r>
            <a:endParaRPr lang="en-US" altLang="ja-JP" sz="2000" dirty="0">
              <a:solidFill>
                <a:srgbClr val="000000"/>
              </a:solidFill>
              <a:latin typeface="AR P丸ゴシック体M" pitchFamily="50" charset="-128"/>
              <a:ea typeface="AR P丸ゴシック体M" pitchFamily="50" charset="-128"/>
            </a:endParaRPr>
          </a:p>
          <a:p>
            <a:pPr lvl="0">
              <a:buClr>
                <a:srgbClr val="7A7A7A"/>
              </a:buClr>
              <a:buFont typeface="Wingdings" pitchFamily="2" charset="2"/>
              <a:buChar char="ü"/>
            </a:pPr>
            <a:r>
              <a:rPr lang="ja-JP" altLang="en-US" sz="2000" dirty="0">
                <a:solidFill>
                  <a:srgbClr val="000000"/>
                </a:solidFill>
                <a:latin typeface="AR P丸ゴシック体M" pitchFamily="50" charset="-128"/>
                <a:ea typeface="AR P丸ゴシック体M" pitchFamily="50" charset="-128"/>
              </a:rPr>
              <a:t>学校の空き教室など利用可能な公共施設は保育のために弾力的に活用する</a:t>
            </a:r>
            <a:endParaRPr lang="en-US" altLang="ja-JP" sz="2000" dirty="0">
              <a:solidFill>
                <a:srgbClr val="000000"/>
              </a:solidFill>
              <a:latin typeface="AR P丸ゴシック体M" pitchFamily="50" charset="-128"/>
              <a:ea typeface="AR P丸ゴシック体M" pitchFamily="50" charset="-128"/>
            </a:endParaRPr>
          </a:p>
          <a:p>
            <a:pPr lvl="0">
              <a:buClr>
                <a:srgbClr val="7A7A7A"/>
              </a:buClr>
              <a:buFont typeface="Wingdings" pitchFamily="2" charset="2"/>
              <a:buChar char="ü"/>
            </a:pPr>
            <a:endParaRPr lang="en-US" altLang="ja-JP" sz="2000" b="1" dirty="0" smtClean="0">
              <a:solidFill>
                <a:srgbClr val="000000"/>
              </a:solidFill>
              <a:latin typeface="AR P丸ゴシック体M" pitchFamily="50" charset="-128"/>
              <a:ea typeface="AR P丸ゴシック体M" pitchFamily="50" charset="-128"/>
            </a:endParaRPr>
          </a:p>
          <a:p>
            <a:pPr lvl="0">
              <a:buClr>
                <a:srgbClr val="7A7A7A"/>
              </a:buClr>
              <a:buFont typeface="Wingdings" pitchFamily="2" charset="2"/>
              <a:buChar char="ü"/>
            </a:pPr>
            <a:endParaRPr lang="en-US" altLang="ja-JP" sz="2000" b="1" dirty="0">
              <a:solidFill>
                <a:srgbClr val="000000"/>
              </a:solidFill>
              <a:latin typeface="AR P丸ゴシック体M" pitchFamily="50" charset="-128"/>
              <a:ea typeface="AR P丸ゴシック体M" pitchFamily="50" charset="-128"/>
            </a:endParaRPr>
          </a:p>
          <a:p>
            <a:pPr marL="0" lvl="0" indent="0">
              <a:buClr>
                <a:srgbClr val="7A7A7A"/>
              </a:buClr>
              <a:buNone/>
            </a:pPr>
            <a:r>
              <a:rPr lang="ja-JP" altLang="en-US" sz="2000" b="1" dirty="0">
                <a:solidFill>
                  <a:srgbClr val="000000"/>
                </a:solidFill>
                <a:latin typeface="AR P丸ゴシック体M" pitchFamily="50" charset="-128"/>
                <a:ea typeface="AR P丸ゴシック体M" pitchFamily="50" charset="-128"/>
              </a:rPr>
              <a:t>新待機児童ゼロ作戦</a:t>
            </a:r>
            <a:endParaRPr lang="en-US" altLang="ja-JP" sz="2000" b="1" dirty="0">
              <a:solidFill>
                <a:srgbClr val="000000"/>
              </a:solidFill>
              <a:latin typeface="AR P丸ゴシック体M" pitchFamily="50" charset="-128"/>
              <a:ea typeface="AR P丸ゴシック体M" pitchFamily="50" charset="-128"/>
            </a:endParaRPr>
          </a:p>
          <a:p>
            <a:pPr marL="285750" lvl="0" indent="-285750">
              <a:buClr>
                <a:srgbClr val="7A7A7A"/>
              </a:buClr>
              <a:buFont typeface="Wingdings" pitchFamily="2" charset="2"/>
              <a:buChar char="ü"/>
            </a:pPr>
            <a:r>
              <a:rPr lang="ja-JP" altLang="en-US" sz="2000" dirty="0">
                <a:solidFill>
                  <a:srgbClr val="000000"/>
                </a:solidFill>
                <a:latin typeface="AR P丸ゴシック体M" pitchFamily="50" charset="-128"/>
                <a:ea typeface="AR P丸ゴシック体M" pitchFamily="50" charset="-128"/>
              </a:rPr>
              <a:t>量的に</a:t>
            </a:r>
            <a:r>
              <a:rPr lang="ja-JP" altLang="en-US" sz="2000" dirty="0" smtClean="0">
                <a:solidFill>
                  <a:srgbClr val="000000"/>
                </a:solidFill>
                <a:latin typeface="AR P丸ゴシック体M" pitchFamily="50" charset="-128"/>
                <a:ea typeface="AR P丸ゴシック体M" pitchFamily="50" charset="-128"/>
              </a:rPr>
              <a:t>拡充</a:t>
            </a:r>
            <a:r>
              <a:rPr lang="ja-JP" altLang="en-US" sz="2000" dirty="0">
                <a:solidFill>
                  <a:srgbClr val="000000"/>
                </a:solidFill>
                <a:latin typeface="AR P丸ゴシック体M" pitchFamily="50" charset="-128"/>
                <a:ea typeface="AR P丸ゴシック体M" pitchFamily="50" charset="-128"/>
              </a:rPr>
              <a:t>。</a:t>
            </a:r>
            <a:r>
              <a:rPr lang="ja-JP" altLang="en-US" sz="2000" dirty="0" smtClean="0">
                <a:solidFill>
                  <a:srgbClr val="000000"/>
                </a:solidFill>
                <a:latin typeface="AR P丸ゴシック体M" pitchFamily="50" charset="-128"/>
                <a:ea typeface="AR P丸ゴシック体M" pitchFamily="50" charset="-128"/>
              </a:rPr>
              <a:t>家庭的</a:t>
            </a:r>
            <a:r>
              <a:rPr lang="ja-JP" altLang="en-US" sz="2000" dirty="0">
                <a:solidFill>
                  <a:srgbClr val="000000"/>
                </a:solidFill>
                <a:latin typeface="AR P丸ゴシック体M" pitchFamily="50" charset="-128"/>
                <a:ea typeface="AR P丸ゴシック体M" pitchFamily="50" charset="-128"/>
              </a:rPr>
              <a:t>保育など保護者や地域の事情に応じた保育の提供手段の多様化を図る</a:t>
            </a:r>
            <a:endParaRPr lang="en-US" altLang="ja-JP" sz="2000" dirty="0">
              <a:solidFill>
                <a:srgbClr val="000000"/>
              </a:solidFill>
              <a:latin typeface="AR P丸ゴシック体M" pitchFamily="50" charset="-128"/>
              <a:ea typeface="AR P丸ゴシック体M" pitchFamily="50" charset="-128"/>
            </a:endParaRPr>
          </a:p>
          <a:p>
            <a:pPr marL="285750" lvl="0" indent="-285750">
              <a:buClr>
                <a:srgbClr val="7A7A7A"/>
              </a:buClr>
              <a:buFont typeface="Wingdings" pitchFamily="2" charset="2"/>
              <a:buChar char="ü"/>
            </a:pPr>
            <a:r>
              <a:rPr lang="ja-JP" altLang="en-US" sz="2000" dirty="0" smtClean="0">
                <a:solidFill>
                  <a:srgbClr val="000000"/>
                </a:solidFill>
                <a:latin typeface="AR P丸ゴシック体M" pitchFamily="50" charset="-128"/>
                <a:ea typeface="AR P丸ゴシック体M" pitchFamily="50" charset="-128"/>
              </a:rPr>
              <a:t>一定</a:t>
            </a:r>
            <a:r>
              <a:rPr lang="ja-JP" altLang="en-US" sz="2000" dirty="0">
                <a:solidFill>
                  <a:srgbClr val="000000"/>
                </a:solidFill>
                <a:latin typeface="AR P丸ゴシック体M" pitchFamily="50" charset="-128"/>
                <a:ea typeface="AR P丸ゴシック体M" pitchFamily="50" charset="-128"/>
              </a:rPr>
              <a:t>の質が確保されたサービスの提供を保障</a:t>
            </a:r>
            <a:r>
              <a:rPr lang="ja-JP" altLang="en-US" sz="2000" dirty="0" smtClean="0">
                <a:solidFill>
                  <a:srgbClr val="000000"/>
                </a:solidFill>
                <a:latin typeface="AR P丸ゴシック体M" pitchFamily="50" charset="-128"/>
                <a:ea typeface="AR P丸ゴシック体M" pitchFamily="50" charset="-128"/>
              </a:rPr>
              <a:t>する</a:t>
            </a:r>
            <a:endParaRPr lang="en-US" altLang="ja-JP" sz="2000" dirty="0" smtClean="0">
              <a:solidFill>
                <a:srgbClr val="000000"/>
              </a:solidFill>
              <a:latin typeface="AR P丸ゴシック体M" pitchFamily="50" charset="-128"/>
              <a:ea typeface="AR P丸ゴシック体M" pitchFamily="50" charset="-128"/>
            </a:endParaRPr>
          </a:p>
          <a:p>
            <a:pPr marL="0" lvl="0" indent="0">
              <a:buClr>
                <a:srgbClr val="7A7A7A"/>
              </a:buClr>
              <a:buNone/>
            </a:pPr>
            <a:endParaRPr lang="en-US" altLang="ja-JP" sz="2000" dirty="0" smtClean="0">
              <a:solidFill>
                <a:srgbClr val="000000"/>
              </a:solidFill>
              <a:latin typeface="AR P丸ゴシック体M" pitchFamily="50" charset="-128"/>
              <a:ea typeface="AR P丸ゴシック体M" pitchFamily="50" charset="-128"/>
            </a:endParaRPr>
          </a:p>
          <a:p>
            <a:pPr marL="0" lvl="0" indent="0">
              <a:buClr>
                <a:srgbClr val="7A7A7A"/>
              </a:buClr>
              <a:buNone/>
            </a:pPr>
            <a:endParaRPr lang="en-US" altLang="ja-JP" sz="2000" dirty="0">
              <a:solidFill>
                <a:srgbClr val="000000"/>
              </a:solidFill>
              <a:latin typeface="AR P丸ゴシック体M" pitchFamily="50" charset="-128"/>
              <a:ea typeface="AR P丸ゴシック体M" pitchFamily="50" charset="-128"/>
            </a:endParaRPr>
          </a:p>
          <a:p>
            <a:pPr marL="0" lvl="0" indent="0">
              <a:buClr>
                <a:srgbClr val="7A7A7A"/>
              </a:buClr>
              <a:buNone/>
            </a:pPr>
            <a:endParaRPr lang="ja-JP" altLang="en-US" sz="2000" dirty="0">
              <a:solidFill>
                <a:srgbClr val="000000"/>
              </a:solidFill>
              <a:latin typeface="AR P丸ゴシック体M" pitchFamily="50" charset="-128"/>
              <a:ea typeface="AR P丸ゴシック体M" pitchFamily="50" charset="-128"/>
            </a:endParaRPr>
          </a:p>
          <a:p>
            <a:pPr marL="0" lvl="0" indent="0">
              <a:buClr>
                <a:srgbClr val="7A7A7A"/>
              </a:buClr>
              <a:buNone/>
            </a:pPr>
            <a:endParaRPr lang="en-US" altLang="ja-JP" sz="1800" dirty="0">
              <a:solidFill>
                <a:srgbClr val="000000"/>
              </a:solidFill>
              <a:latin typeface="AR P丸ゴシック体M" pitchFamily="50" charset="-128"/>
              <a:ea typeface="AR P丸ゴシック体M" pitchFamily="50" charset="-128"/>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11</a:t>
            </a:fld>
            <a:endParaRPr kumimoji="1" lang="ja-JP" altLang="en-US"/>
          </a:p>
        </p:txBody>
      </p:sp>
    </p:spTree>
    <p:extLst>
      <p:ext uri="{BB962C8B-B14F-4D97-AF65-F5344CB8AC3E}">
        <p14:creationId xmlns:p14="http://schemas.microsoft.com/office/powerpoint/2010/main" val="311300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908720"/>
            <a:ext cx="7478216" cy="5513053"/>
          </a:xfrm>
        </p:spPr>
        <p:txBody>
          <a:bodyPr>
            <a:normAutofit/>
          </a:bodyPr>
          <a:lstStyle/>
          <a:p>
            <a:pPr marL="0" indent="0">
              <a:buNone/>
            </a:pPr>
            <a:r>
              <a:rPr kumimoji="1" lang="ja-JP" altLang="en-US" b="1" dirty="0" smtClean="0">
                <a:solidFill>
                  <a:srgbClr val="000000"/>
                </a:solidFill>
                <a:latin typeface="AR P丸ゴシック体M" pitchFamily="50" charset="-128"/>
                <a:ea typeface="AR P丸ゴシック体M" pitchFamily="50" charset="-128"/>
              </a:rPr>
              <a:t>待機児童解消「先取り」プロジェクト</a:t>
            </a:r>
            <a:endParaRPr kumimoji="1" lang="en-US" altLang="ja-JP"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lang="ja-JP" altLang="en-US" sz="2000" dirty="0">
                <a:solidFill>
                  <a:srgbClr val="000000"/>
                </a:solidFill>
                <a:latin typeface="AR P丸ゴシック体M" pitchFamily="50" charset="-128"/>
                <a:ea typeface="AR P丸ゴシック体M" pitchFamily="50" charset="-128"/>
              </a:rPr>
              <a:t>既存の制度に縛られない 「多様で柔軟な</a:t>
            </a:r>
            <a:r>
              <a:rPr lang="ja-JP" altLang="en-US" sz="2000" dirty="0" smtClean="0">
                <a:solidFill>
                  <a:srgbClr val="000000"/>
                </a:solidFill>
                <a:latin typeface="AR P丸ゴシック体M" pitchFamily="50" charset="-128"/>
                <a:ea typeface="AR P丸ゴシック体M" pitchFamily="50" charset="-128"/>
              </a:rPr>
              <a:t>保育</a:t>
            </a:r>
            <a:r>
              <a:rPr lang="ja-JP" altLang="en-US" sz="2000" dirty="0">
                <a:solidFill>
                  <a:srgbClr val="000000"/>
                </a:solidFill>
                <a:latin typeface="AR P丸ゴシック体M" pitchFamily="50" charset="-128"/>
                <a:ea typeface="AR P丸ゴシック体M" pitchFamily="50" charset="-128"/>
              </a:rPr>
              <a:t>サービス」</a:t>
            </a:r>
            <a:r>
              <a:rPr lang="ja-JP" altLang="en-US" sz="2000" dirty="0" smtClean="0">
                <a:solidFill>
                  <a:srgbClr val="000000"/>
                </a:solidFill>
                <a:latin typeface="AR P丸ゴシック体M" pitchFamily="50" charset="-128"/>
                <a:ea typeface="AR P丸ゴシック体M" pitchFamily="50" charset="-128"/>
              </a:rPr>
              <a:t>の確保</a:t>
            </a:r>
            <a:endParaRPr lang="en-US" altLang="ja-JP" sz="2000" dirty="0" smtClean="0">
              <a:solidFill>
                <a:srgbClr val="000000"/>
              </a:solidFill>
              <a:latin typeface="AR P丸ゴシック体M" pitchFamily="50" charset="-128"/>
              <a:ea typeface="AR P丸ゴシック体M" pitchFamily="50" charset="-128"/>
            </a:endParaRPr>
          </a:p>
          <a:p>
            <a:pPr marL="0" indent="0">
              <a:buNone/>
            </a:pPr>
            <a:r>
              <a:rPr lang="ja-JP" altLang="en-US" sz="1800" dirty="0">
                <a:solidFill>
                  <a:srgbClr val="000000"/>
                </a:solidFill>
                <a:latin typeface="AR P丸ゴシック体M" pitchFamily="50" charset="-128"/>
                <a:ea typeface="AR P丸ゴシック体M" pitchFamily="50" charset="-128"/>
              </a:rPr>
              <a:t>家庭的保育の拡充や、最低基準を満たす認可外保育サービスへの支援などにより、保育サービス量を確保する</a:t>
            </a:r>
            <a:r>
              <a:rPr lang="ja-JP" altLang="en-US" sz="1800" dirty="0" smtClean="0">
                <a:solidFill>
                  <a:srgbClr val="000000"/>
                </a:solidFill>
                <a:latin typeface="AR P丸ゴシック体M" pitchFamily="50" charset="-128"/>
                <a:ea typeface="AR P丸ゴシック体M" pitchFamily="50" charset="-128"/>
              </a:rPr>
              <a:t>。</a:t>
            </a:r>
            <a:endParaRPr lang="en-US" altLang="ja-JP" sz="1800" dirty="0" smtClean="0">
              <a:solidFill>
                <a:srgbClr val="000000"/>
              </a:solidFill>
              <a:latin typeface="AR P丸ゴシック体M" pitchFamily="50" charset="-128"/>
              <a:ea typeface="AR P丸ゴシック体M" pitchFamily="50" charset="-128"/>
            </a:endParaRPr>
          </a:p>
          <a:p>
            <a:pPr marL="0" indent="0">
              <a:buNone/>
            </a:pPr>
            <a:r>
              <a:rPr lang="ja-JP" altLang="en-US" sz="1800" dirty="0">
                <a:solidFill>
                  <a:srgbClr val="000000"/>
                </a:solidFill>
                <a:latin typeface="AR P丸ゴシック体M" pitchFamily="50" charset="-128"/>
                <a:ea typeface="AR P丸ゴシック体M" pitchFamily="50" charset="-128"/>
              </a:rPr>
              <a:t>　</a:t>
            </a:r>
            <a:r>
              <a:rPr lang="ja-JP" altLang="en-US" sz="1800" dirty="0" smtClean="0">
                <a:solidFill>
                  <a:srgbClr val="000000"/>
                </a:solidFill>
                <a:latin typeface="AR P丸ゴシック体M" pitchFamily="50" charset="-128"/>
                <a:ea typeface="AR P丸ゴシック体M" pitchFamily="50" charset="-128"/>
              </a:rPr>
              <a:t>ｅｘ</a:t>
            </a:r>
            <a:r>
              <a:rPr lang="en-US" altLang="ja-JP" sz="1800" dirty="0" smtClean="0">
                <a:solidFill>
                  <a:srgbClr val="000000"/>
                </a:solidFill>
                <a:latin typeface="AR P丸ゴシック体M" pitchFamily="50" charset="-128"/>
                <a:ea typeface="AR P丸ゴシック体M" pitchFamily="50" charset="-128"/>
              </a:rPr>
              <a:t>.</a:t>
            </a:r>
            <a:r>
              <a:rPr lang="ja-JP" altLang="en-US" sz="1800" dirty="0" smtClean="0">
                <a:solidFill>
                  <a:srgbClr val="000000"/>
                </a:solidFill>
                <a:latin typeface="AR P丸ゴシック体M" pitchFamily="50" charset="-128"/>
                <a:ea typeface="AR P丸ゴシック体M" pitchFamily="50" charset="-128"/>
              </a:rPr>
              <a:t>家庭的保育者</a:t>
            </a:r>
            <a:r>
              <a:rPr lang="en-US" altLang="ja-JP" sz="1800" dirty="0" smtClean="0">
                <a:solidFill>
                  <a:srgbClr val="000000"/>
                </a:solidFill>
                <a:latin typeface="AR P丸ゴシック体M" pitchFamily="50" charset="-128"/>
                <a:ea typeface="AR P丸ゴシック体M" pitchFamily="50" charset="-128"/>
              </a:rPr>
              <a:t>(</a:t>
            </a:r>
            <a:r>
              <a:rPr lang="ja-JP" altLang="en-US" sz="1800" dirty="0" smtClean="0">
                <a:solidFill>
                  <a:srgbClr val="000000"/>
                </a:solidFill>
                <a:latin typeface="AR P丸ゴシック体M" pitchFamily="50" charset="-128"/>
                <a:ea typeface="AR P丸ゴシック体M" pitchFamily="50" charset="-128"/>
              </a:rPr>
              <a:t>保育ママ</a:t>
            </a:r>
            <a:r>
              <a:rPr lang="en-US" altLang="ja-JP" sz="1800" dirty="0" smtClean="0">
                <a:solidFill>
                  <a:srgbClr val="000000"/>
                </a:solidFill>
                <a:latin typeface="AR P丸ゴシック体M" pitchFamily="50" charset="-128"/>
                <a:ea typeface="AR P丸ゴシック体M" pitchFamily="50" charset="-128"/>
              </a:rPr>
              <a:t>)</a:t>
            </a:r>
            <a:r>
              <a:rPr lang="ja-JP" altLang="en-US" sz="1800" dirty="0" smtClean="0">
                <a:solidFill>
                  <a:srgbClr val="000000"/>
                </a:solidFill>
                <a:latin typeface="AR P丸ゴシック体M" pitchFamily="50" charset="-128"/>
                <a:ea typeface="AR P丸ゴシック体M" pitchFamily="50" charset="-128"/>
              </a:rPr>
              <a:t>によるグループ型小規模保育事業の普及促進</a:t>
            </a:r>
            <a:endParaRPr lang="en-US" altLang="ja-JP" sz="1800" dirty="0">
              <a:solidFill>
                <a:srgbClr val="000000"/>
              </a:solidFill>
              <a:latin typeface="AR P丸ゴシック体M" pitchFamily="50" charset="-128"/>
              <a:ea typeface="AR P丸ゴシック体M" pitchFamily="50" charset="-128"/>
            </a:endParaRPr>
          </a:p>
          <a:p>
            <a:pPr marL="0" indent="0">
              <a:buNone/>
            </a:pPr>
            <a:r>
              <a:rPr lang="ja-JP" altLang="en-US" sz="1800" dirty="0" smtClean="0">
                <a:solidFill>
                  <a:srgbClr val="000000"/>
                </a:solidFill>
                <a:latin typeface="AR P丸ゴシック体M" pitchFamily="50" charset="-128"/>
                <a:ea typeface="AR P丸ゴシック体M" pitchFamily="50" charset="-128"/>
              </a:rPr>
              <a:t>　　　認定こども園、幼稚園の預かり保育の拡充</a:t>
            </a:r>
            <a:endParaRPr lang="en-US" altLang="ja-JP" sz="1800"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kumimoji="1" lang="ja-JP" altLang="en-US" sz="2000" dirty="0">
                <a:solidFill>
                  <a:srgbClr val="000000"/>
                </a:solidFill>
                <a:latin typeface="AR P丸ゴシック体M" pitchFamily="50" charset="-128"/>
                <a:ea typeface="AR P丸ゴシック体M" pitchFamily="50" charset="-128"/>
              </a:rPr>
              <a:t>場所</a:t>
            </a:r>
            <a:r>
              <a:rPr kumimoji="1" lang="ja-JP" altLang="en-US" sz="2000" dirty="0" smtClean="0">
                <a:solidFill>
                  <a:srgbClr val="000000"/>
                </a:solidFill>
                <a:latin typeface="AR P丸ゴシック体M" pitchFamily="50" charset="-128"/>
                <a:ea typeface="AR P丸ゴシック体M" pitchFamily="50" charset="-128"/>
              </a:rPr>
              <a:t>の確保</a:t>
            </a:r>
            <a:endParaRPr kumimoji="1" lang="en-US" altLang="ja-JP" sz="2000" dirty="0" smtClean="0">
              <a:solidFill>
                <a:srgbClr val="000000"/>
              </a:solidFill>
              <a:latin typeface="AR P丸ゴシック体M" pitchFamily="50" charset="-128"/>
              <a:ea typeface="AR P丸ゴシック体M" pitchFamily="50" charset="-128"/>
            </a:endParaRPr>
          </a:p>
          <a:p>
            <a:pPr marL="0" indent="0">
              <a:buNone/>
            </a:pPr>
            <a:r>
              <a:rPr lang="ja-JP" altLang="en-US" sz="1800" dirty="0">
                <a:solidFill>
                  <a:srgbClr val="000000"/>
                </a:solidFill>
                <a:latin typeface="AR P丸ゴシック体M" pitchFamily="50" charset="-128"/>
                <a:ea typeface="AR P丸ゴシック体M" pitchFamily="50" charset="-128"/>
              </a:rPr>
              <a:t>公園、賃貸物件の活用により、場所確保を容易にし、特に都市部の一過性の保育ニーズの高まりにも対応する。</a:t>
            </a:r>
          </a:p>
          <a:p>
            <a:pPr marL="0" indent="0">
              <a:buNone/>
            </a:pPr>
            <a:r>
              <a:rPr kumimoji="1" lang="ja-JP" altLang="en-US" sz="2000" dirty="0" smtClean="0">
                <a:solidFill>
                  <a:srgbClr val="000000"/>
                </a:solidFill>
                <a:latin typeface="AR P丸ゴシック体M" pitchFamily="50" charset="-128"/>
                <a:ea typeface="AR P丸ゴシック体M" pitchFamily="50" charset="-128"/>
              </a:rPr>
              <a:t>　ｅｘ</a:t>
            </a:r>
            <a:r>
              <a:rPr kumimoji="1" lang="en-US" altLang="ja-JP" sz="2000" dirty="0" smtClean="0">
                <a:solidFill>
                  <a:srgbClr val="000000"/>
                </a:solidFill>
                <a:latin typeface="AR P丸ゴシック体M" pitchFamily="50" charset="-128"/>
                <a:ea typeface="AR P丸ゴシック体M" pitchFamily="50" charset="-128"/>
              </a:rPr>
              <a:t>.</a:t>
            </a:r>
            <a:r>
              <a:rPr lang="ja-JP" altLang="en-US" sz="1800" dirty="0" smtClean="0">
                <a:solidFill>
                  <a:srgbClr val="000000"/>
                </a:solidFill>
                <a:latin typeface="ＭＳ ゴシック"/>
                <a:ea typeface="AR P丸ゴシック体M"/>
              </a:rPr>
              <a:t>家庭的</a:t>
            </a:r>
            <a:r>
              <a:rPr lang="ja-JP" altLang="en-US" sz="1800" dirty="0">
                <a:solidFill>
                  <a:srgbClr val="000000"/>
                </a:solidFill>
                <a:latin typeface="ＭＳ ゴシック"/>
                <a:ea typeface="AR P丸ゴシック体M"/>
              </a:rPr>
              <a:t>保育実施の建物の</a:t>
            </a:r>
            <a:r>
              <a:rPr lang="ja-JP" altLang="en-US" sz="1800" dirty="0" smtClean="0">
                <a:solidFill>
                  <a:srgbClr val="000000"/>
                </a:solidFill>
                <a:latin typeface="ＭＳ ゴシック"/>
                <a:ea typeface="AR P丸ゴシック体M"/>
              </a:rPr>
              <a:t>確保</a:t>
            </a:r>
            <a:endParaRPr lang="en-US" altLang="ja-JP" sz="1800" dirty="0" smtClean="0">
              <a:solidFill>
                <a:srgbClr val="000000"/>
              </a:solidFill>
              <a:latin typeface="ＭＳ ゴシック"/>
              <a:ea typeface="AR P丸ゴシック体M"/>
            </a:endParaRPr>
          </a:p>
          <a:p>
            <a:pPr marL="0" indent="0">
              <a:buNone/>
            </a:pPr>
            <a:r>
              <a:rPr kumimoji="1" lang="ja-JP" altLang="en-US" sz="1800" u="sng" dirty="0">
                <a:solidFill>
                  <a:srgbClr val="000000"/>
                </a:solidFill>
                <a:latin typeface="ＭＳ ゴシック"/>
                <a:ea typeface="AR P丸ゴシック体M"/>
              </a:rPr>
              <a:t>　</a:t>
            </a:r>
            <a:r>
              <a:rPr kumimoji="1" lang="ja-JP" altLang="en-US" sz="1800" u="sng" dirty="0" smtClean="0">
                <a:solidFill>
                  <a:srgbClr val="000000"/>
                </a:solidFill>
                <a:latin typeface="ＭＳ ゴシック"/>
                <a:ea typeface="AR P丸ゴシック体M"/>
              </a:rPr>
              <a:t>　　</a:t>
            </a:r>
            <a:endParaRPr kumimoji="1" lang="en-US" altLang="ja-JP" sz="1800" u="sng" dirty="0" smtClean="0">
              <a:solidFill>
                <a:srgbClr val="000000"/>
              </a:solidFill>
              <a:latin typeface="AR P丸ゴシック体M" pitchFamily="50" charset="-128"/>
              <a:ea typeface="AR P丸ゴシック体M"/>
            </a:endParaRPr>
          </a:p>
          <a:p>
            <a:pPr>
              <a:buFont typeface="Wingdings" pitchFamily="2" charset="2"/>
              <a:buChar char="ü"/>
            </a:pPr>
            <a:r>
              <a:rPr lang="ja-JP" altLang="en-US" sz="2000" dirty="0">
                <a:solidFill>
                  <a:srgbClr val="000000"/>
                </a:solidFill>
                <a:latin typeface="AR P丸ゴシック体M" pitchFamily="50" charset="-128"/>
                <a:ea typeface="AR P丸ゴシック体M" pitchFamily="50" charset="-128"/>
              </a:rPr>
              <a:t>人材</a:t>
            </a:r>
            <a:r>
              <a:rPr lang="ja-JP" altLang="en-US" sz="2000" dirty="0" smtClean="0">
                <a:solidFill>
                  <a:srgbClr val="000000"/>
                </a:solidFill>
                <a:latin typeface="AR P丸ゴシック体M" pitchFamily="50" charset="-128"/>
                <a:ea typeface="AR P丸ゴシック体M" pitchFamily="50" charset="-128"/>
              </a:rPr>
              <a:t>の確保</a:t>
            </a:r>
            <a:endParaRPr lang="en-US" altLang="ja-JP" sz="2000" dirty="0" smtClean="0">
              <a:solidFill>
                <a:srgbClr val="000000"/>
              </a:solidFill>
              <a:latin typeface="AR P丸ゴシック体M" pitchFamily="50" charset="-128"/>
              <a:ea typeface="AR P丸ゴシック体M" pitchFamily="50" charset="-128"/>
            </a:endParaRPr>
          </a:p>
          <a:p>
            <a:pPr marL="0" indent="0">
              <a:buNone/>
            </a:pPr>
            <a:r>
              <a:rPr lang="ja-JP" altLang="en-US" sz="1800" dirty="0" smtClean="0">
                <a:solidFill>
                  <a:srgbClr val="000000"/>
                </a:solidFill>
                <a:latin typeface="AR P丸ゴシック体M" pitchFamily="50" charset="-128"/>
                <a:ea typeface="AR P丸ゴシック体M" pitchFamily="50" charset="-128"/>
              </a:rPr>
              <a:t>研修</a:t>
            </a:r>
            <a:r>
              <a:rPr lang="ja-JP" altLang="en-US" sz="1800" dirty="0">
                <a:solidFill>
                  <a:srgbClr val="000000"/>
                </a:solidFill>
                <a:latin typeface="AR P丸ゴシック体M" pitchFamily="50" charset="-128"/>
                <a:ea typeface="AR P丸ゴシック体M" pitchFamily="50" charset="-128"/>
              </a:rPr>
              <a:t>プログラムの開発や働きやすい環境の整備により、経験を積み、一定の能力を有する保育サービス人材を確保する</a:t>
            </a:r>
            <a:r>
              <a:rPr lang="ja-JP" altLang="en-US" sz="1800" dirty="0" smtClean="0">
                <a:solidFill>
                  <a:srgbClr val="000000"/>
                </a:solidFill>
                <a:latin typeface="AR P丸ゴシック体M" pitchFamily="50" charset="-128"/>
                <a:ea typeface="AR P丸ゴシック体M" pitchFamily="50" charset="-128"/>
              </a:rPr>
              <a:t>。</a:t>
            </a:r>
            <a:endParaRPr lang="en-US" altLang="ja-JP" sz="1800" dirty="0">
              <a:solidFill>
                <a:srgbClr val="000000"/>
              </a:solidFill>
              <a:latin typeface="AR P丸ゴシック体M" pitchFamily="50" charset="-128"/>
              <a:ea typeface="AR P丸ゴシック体M" pitchFamily="50" charset="-128"/>
            </a:endParaRPr>
          </a:p>
          <a:p>
            <a:pPr marL="0" indent="0">
              <a:buNone/>
            </a:pPr>
            <a:r>
              <a:rPr lang="en-US" altLang="ja-JP" sz="1800" dirty="0">
                <a:solidFill>
                  <a:srgbClr val="000000"/>
                </a:solidFill>
                <a:latin typeface="AR P丸ゴシック体M" pitchFamily="50" charset="-128"/>
                <a:ea typeface="AR P丸ゴシック体M" pitchFamily="50" charset="-128"/>
              </a:rPr>
              <a:t> </a:t>
            </a:r>
            <a:r>
              <a:rPr lang="en-US" altLang="ja-JP" sz="1800" dirty="0" smtClean="0">
                <a:solidFill>
                  <a:srgbClr val="000000"/>
                </a:solidFill>
                <a:latin typeface="AR P丸ゴシック体M" pitchFamily="50" charset="-128"/>
                <a:ea typeface="AR P丸ゴシック体M" pitchFamily="50" charset="-128"/>
              </a:rPr>
              <a:t> ex.</a:t>
            </a:r>
            <a:r>
              <a:rPr lang="ja-JP" altLang="en-US" sz="1800" dirty="0" smtClean="0">
                <a:solidFill>
                  <a:srgbClr val="000000"/>
                </a:solidFill>
                <a:latin typeface="AR P丸ゴシック体M" pitchFamily="50" charset="-128"/>
                <a:ea typeface="AR P丸ゴシック体M" pitchFamily="50" charset="-128"/>
              </a:rPr>
              <a:t>人材の掘り起こし・再教育、短時間勤務保育士を活用したローテーション</a:t>
            </a:r>
            <a:endParaRPr lang="en-US" altLang="ja-JP" sz="1800" dirty="0" smtClean="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12</a:t>
            </a:fld>
            <a:endParaRPr kumimoji="1" lang="ja-JP" altLang="en-US"/>
          </a:p>
        </p:txBody>
      </p:sp>
    </p:spTree>
    <p:extLst>
      <p:ext uri="{BB962C8B-B14F-4D97-AF65-F5344CB8AC3E}">
        <p14:creationId xmlns:p14="http://schemas.microsoft.com/office/powerpoint/2010/main" val="4118320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3087"/>
            <a:ext cx="8041440" cy="1442674"/>
          </a:xfrm>
        </p:spPr>
        <p:txBody>
          <a:bodyPr/>
          <a:lstStyle/>
          <a:p>
            <a:pPr marL="685800" indent="-685800" algn="l">
              <a:buFont typeface="Wingdings" pitchFamily="2" charset="2"/>
              <a:buChar char="Ø"/>
            </a:pPr>
            <a:r>
              <a:rPr kumimoji="1" lang="ja-JP" altLang="en-US" dirty="0" smtClean="0">
                <a:solidFill>
                  <a:srgbClr val="C00000"/>
                </a:solidFill>
              </a:rPr>
              <a:t>様々な取組み</a:t>
            </a:r>
            <a:endParaRPr kumimoji="1" lang="ja-JP" altLang="en-US" dirty="0">
              <a:solidFill>
                <a:srgbClr val="C00000"/>
              </a:solidFill>
            </a:endParaRPr>
          </a:p>
        </p:txBody>
      </p:sp>
      <p:sp>
        <p:nvSpPr>
          <p:cNvPr id="3" name="コンテンツ プレースホルダー 2"/>
          <p:cNvSpPr>
            <a:spLocks noGrp="1"/>
          </p:cNvSpPr>
          <p:nvPr>
            <p:ph idx="1"/>
          </p:nvPr>
        </p:nvSpPr>
        <p:spPr>
          <a:xfrm>
            <a:off x="323528" y="1124744"/>
            <a:ext cx="8352928" cy="5184576"/>
          </a:xfrm>
        </p:spPr>
        <p:txBody>
          <a:bodyPr/>
          <a:lstStyle/>
          <a:p>
            <a:pPr>
              <a:buFont typeface="Wingdings" pitchFamily="2" charset="2"/>
              <a:buChar char="ü"/>
            </a:pPr>
            <a:r>
              <a:rPr lang="ja-JP" altLang="en-US" b="1" dirty="0" smtClean="0">
                <a:solidFill>
                  <a:srgbClr val="000000"/>
                </a:solidFill>
                <a:latin typeface="AR P丸ゴシック体M" pitchFamily="50" charset="-128"/>
                <a:ea typeface="AR P丸ゴシック体M" pitchFamily="50" charset="-128"/>
              </a:rPr>
              <a:t>地域型</a:t>
            </a:r>
            <a:r>
              <a:rPr lang="ja-JP" altLang="en-US" b="1" dirty="0" smtClean="0">
                <a:solidFill>
                  <a:srgbClr val="000000"/>
                </a:solidFill>
                <a:latin typeface="AR P丸ゴシック体M" pitchFamily="50" charset="-128"/>
                <a:ea typeface="AR P丸ゴシック体M" pitchFamily="50" charset="-128"/>
              </a:rPr>
              <a:t>保育</a:t>
            </a:r>
            <a:r>
              <a:rPr lang="en-US" altLang="ja-JP" b="1" dirty="0" smtClean="0">
                <a:solidFill>
                  <a:srgbClr val="000000"/>
                </a:solidFill>
                <a:latin typeface="AR P丸ゴシック体M" pitchFamily="50" charset="-128"/>
                <a:ea typeface="AR P丸ゴシック体M" pitchFamily="50" charset="-128"/>
              </a:rPr>
              <a:t>(</a:t>
            </a:r>
            <a:r>
              <a:rPr lang="ja-JP" altLang="en-US" b="1" dirty="0" smtClean="0">
                <a:solidFill>
                  <a:srgbClr val="000000"/>
                </a:solidFill>
                <a:latin typeface="AR P丸ゴシック体M" pitchFamily="50" charset="-128"/>
                <a:ea typeface="AR P丸ゴシック体M" pitchFamily="50" charset="-128"/>
              </a:rPr>
              <a:t>保育ママ</a:t>
            </a:r>
            <a:r>
              <a:rPr lang="en-US" altLang="ja-JP" b="1" dirty="0" smtClean="0">
                <a:solidFill>
                  <a:srgbClr val="000000"/>
                </a:solidFill>
                <a:latin typeface="AR P丸ゴシック体M" pitchFamily="50" charset="-128"/>
                <a:ea typeface="AR P丸ゴシック体M" pitchFamily="50" charset="-128"/>
              </a:rPr>
              <a:t>)</a:t>
            </a:r>
            <a:endParaRPr lang="en-US" altLang="ja-JP" b="1" dirty="0" smtClean="0">
              <a:solidFill>
                <a:srgbClr val="000000"/>
              </a:solidFill>
              <a:latin typeface="AR P丸ゴシック体M" pitchFamily="50" charset="-128"/>
              <a:ea typeface="AR P丸ゴシック体M" pitchFamily="50" charset="-128"/>
            </a:endParaRPr>
          </a:p>
          <a:p>
            <a:pPr marL="0" indent="0">
              <a:buNone/>
            </a:pPr>
            <a:r>
              <a:rPr lang="ja-JP" altLang="en-US" sz="1800" dirty="0" smtClean="0">
                <a:solidFill>
                  <a:srgbClr val="000000"/>
                </a:solidFill>
                <a:latin typeface="AR P丸ゴシック体M" pitchFamily="50" charset="-128"/>
                <a:ea typeface="AR P丸ゴシック体M" pitchFamily="50" charset="-128"/>
              </a:rPr>
              <a:t>共</a:t>
            </a:r>
            <a:r>
              <a:rPr lang="ja-JP" altLang="en-US" sz="1800" dirty="0">
                <a:solidFill>
                  <a:srgbClr val="000000"/>
                </a:solidFill>
                <a:latin typeface="AR P丸ゴシック体M" pitchFamily="50" charset="-128"/>
                <a:ea typeface="AR P丸ゴシック体M" pitchFamily="50" charset="-128"/>
              </a:rPr>
              <a:t>働きなど日中に保育できない保護者に代わり、保育士などの資格を持った人らが自治体の認定を受けた上で</a:t>
            </a:r>
            <a:r>
              <a:rPr lang="ja-JP" altLang="en-US" sz="1800" dirty="0" smtClean="0">
                <a:solidFill>
                  <a:srgbClr val="000000"/>
                </a:solidFill>
                <a:latin typeface="AR P丸ゴシック体M" pitchFamily="50" charset="-128"/>
                <a:ea typeface="AR P丸ゴシック体M" pitchFamily="50" charset="-128"/>
              </a:rPr>
              <a:t>、家庭的な環境で</a:t>
            </a:r>
            <a:r>
              <a:rPr lang="ja-JP" altLang="en-US" sz="1800" dirty="0">
                <a:solidFill>
                  <a:srgbClr val="000000"/>
                </a:solidFill>
                <a:latin typeface="AR P丸ゴシック体M" pitchFamily="50" charset="-128"/>
                <a:ea typeface="AR P丸ゴシック体M" pitchFamily="50" charset="-128"/>
              </a:rPr>
              <a:t>小学校就学前の乳幼児を預かる制度。</a:t>
            </a:r>
            <a:endParaRPr kumimoji="1" lang="ja-JP" altLang="en-US" sz="1800" dirty="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13</a:t>
            </a:fld>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423363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56763" y="5271705"/>
            <a:ext cx="4176464" cy="1323439"/>
          </a:xfrm>
          <a:prstGeom prst="rect">
            <a:avLst/>
          </a:prstGeom>
          <a:noFill/>
        </p:spPr>
        <p:txBody>
          <a:bodyPr wrap="square" rtlCol="0">
            <a:spAutoFit/>
          </a:bodyPr>
          <a:lstStyle/>
          <a:p>
            <a:pPr marL="285750" indent="-285750">
              <a:buFont typeface="Wingdings" pitchFamily="2" charset="2"/>
              <a:buChar char="Ø"/>
            </a:pPr>
            <a:r>
              <a:rPr kumimoji="1" lang="ja-JP" altLang="en-US" sz="1600" dirty="0" smtClean="0">
                <a:solidFill>
                  <a:srgbClr val="000000"/>
                </a:solidFill>
                <a:ea typeface="AR P丸ゴシック体M"/>
              </a:rPr>
              <a:t>東京都江東区</a:t>
            </a:r>
            <a:endParaRPr kumimoji="1" lang="en-US" altLang="ja-JP" sz="1600" dirty="0" smtClean="0">
              <a:solidFill>
                <a:srgbClr val="000000"/>
              </a:solidFill>
              <a:ea typeface="AR P丸ゴシック体M"/>
            </a:endParaRPr>
          </a:p>
          <a:p>
            <a:r>
              <a:rPr kumimoji="1" lang="ja-JP" altLang="en-US" sz="1600" dirty="0" smtClean="0">
                <a:solidFill>
                  <a:srgbClr val="000000"/>
                </a:solidFill>
                <a:ea typeface="AR P丸ゴシック体M"/>
              </a:rPr>
              <a:t>グループ保育型家庭的保育室「おうち保育園」</a:t>
            </a:r>
            <a:endParaRPr kumimoji="1" lang="en-US" altLang="ja-JP" sz="1600" dirty="0" smtClean="0">
              <a:solidFill>
                <a:srgbClr val="000000"/>
              </a:solidFill>
              <a:ea typeface="AR P丸ゴシック体M"/>
            </a:endParaRPr>
          </a:p>
          <a:p>
            <a:pPr marL="285750" indent="-285750">
              <a:buFont typeface="Wingdings" pitchFamily="2" charset="2"/>
              <a:buChar char="Ø"/>
            </a:pPr>
            <a:r>
              <a:rPr kumimoji="1" lang="ja-JP" altLang="en-US" sz="1600" dirty="0" smtClean="0">
                <a:solidFill>
                  <a:srgbClr val="000000"/>
                </a:solidFill>
                <a:ea typeface="AR P丸ゴシック体M"/>
              </a:rPr>
              <a:t>名古屋市名東区</a:t>
            </a:r>
            <a:endParaRPr kumimoji="1" lang="en-US" altLang="ja-JP" sz="1600" dirty="0" smtClean="0">
              <a:solidFill>
                <a:srgbClr val="000000"/>
              </a:solidFill>
              <a:ea typeface="AR P丸ゴシック体M"/>
            </a:endParaRPr>
          </a:p>
          <a:p>
            <a:r>
              <a:rPr lang="ja-JP" altLang="en-US" sz="1600" dirty="0" smtClean="0">
                <a:solidFill>
                  <a:srgbClr val="000000"/>
                </a:solidFill>
                <a:ea typeface="AR P丸ゴシック体M"/>
              </a:rPr>
              <a:t>「家庭保育室かなれ」　ｅｔｃ </a:t>
            </a:r>
            <a:r>
              <a:rPr lang="en-US" altLang="ja-JP" sz="1600" dirty="0" smtClean="0">
                <a:solidFill>
                  <a:srgbClr val="000000"/>
                </a:solidFill>
                <a:ea typeface="AR P丸ゴシック体M"/>
              </a:rPr>
              <a:t>.</a:t>
            </a:r>
          </a:p>
          <a:p>
            <a:pPr marL="285750" indent="-285750">
              <a:buFont typeface="Wingdings" pitchFamily="2" charset="2"/>
              <a:buChar char="Ø"/>
            </a:pPr>
            <a:endParaRPr kumimoji="1" lang="en-US" altLang="ja-JP" sz="1600" dirty="0" smtClean="0">
              <a:solidFill>
                <a:srgbClr val="000000"/>
              </a:solidFill>
              <a:ea typeface="AR P丸ゴシック体M"/>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276872"/>
            <a:ext cx="17811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91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404664"/>
            <a:ext cx="7478216" cy="5585061"/>
          </a:xfrm>
        </p:spPr>
        <p:txBody>
          <a:bodyPr>
            <a:normAutofit fontScale="92500" lnSpcReduction="10000"/>
          </a:bodyPr>
          <a:lstStyle/>
          <a:p>
            <a:pPr>
              <a:buFont typeface="Wingdings" pitchFamily="2" charset="2"/>
              <a:buChar char="ü"/>
            </a:pPr>
            <a:r>
              <a:rPr kumimoji="1" lang="ja-JP" altLang="en-US" b="1" dirty="0" smtClean="0">
                <a:solidFill>
                  <a:srgbClr val="000000"/>
                </a:solidFill>
                <a:latin typeface="AR P丸ゴシック体M"/>
                <a:ea typeface="AR P丸ゴシック体M"/>
              </a:rPr>
              <a:t>進化型幼稚園</a:t>
            </a:r>
            <a:endParaRPr kumimoji="1" lang="en-US" altLang="ja-JP" b="1" dirty="0" smtClean="0">
              <a:solidFill>
                <a:srgbClr val="000000"/>
              </a:solidFill>
              <a:latin typeface="AR P丸ゴシック体M"/>
              <a:ea typeface="AR P丸ゴシック体M"/>
            </a:endParaRPr>
          </a:p>
          <a:p>
            <a:pPr marL="0" indent="0">
              <a:buNone/>
            </a:pPr>
            <a:r>
              <a:rPr lang="ja-JP" altLang="en-US" sz="1800" dirty="0">
                <a:solidFill>
                  <a:srgbClr val="000000"/>
                </a:solidFill>
                <a:latin typeface="AR P丸ゴシック体M"/>
                <a:ea typeface="AR P丸ゴシック体M"/>
              </a:rPr>
              <a:t>幼稚園でも独自の教育方針にこだわりながら預かり時間を延ばすなど、実質的に保育園の機能を持つ施設も増えている</a:t>
            </a:r>
            <a:r>
              <a:rPr lang="ja-JP" altLang="en-US" sz="1800" dirty="0" smtClean="0">
                <a:solidFill>
                  <a:srgbClr val="000000"/>
                </a:solidFill>
                <a:latin typeface="AR P丸ゴシック体M"/>
                <a:ea typeface="AR P丸ゴシック体M"/>
              </a:rPr>
              <a:t>。</a:t>
            </a:r>
            <a:endParaRPr lang="en-US" altLang="ja-JP" sz="1800" dirty="0" smtClean="0">
              <a:solidFill>
                <a:srgbClr val="000000"/>
              </a:solidFill>
              <a:latin typeface="AR P丸ゴシック体M"/>
              <a:ea typeface="AR P丸ゴシック体M"/>
            </a:endParaRPr>
          </a:p>
          <a:p>
            <a:pPr marL="0" indent="0">
              <a:buNone/>
            </a:pPr>
            <a:endParaRPr kumimoji="1" lang="en-US" altLang="ja-JP" sz="1800" dirty="0">
              <a:solidFill>
                <a:srgbClr val="000000"/>
              </a:solidFill>
              <a:latin typeface="AR P丸ゴシック体M"/>
              <a:ea typeface="AR P丸ゴシック体M"/>
            </a:endParaRPr>
          </a:p>
          <a:p>
            <a:pPr marL="0" indent="0">
              <a:buNone/>
            </a:pPr>
            <a:r>
              <a:rPr lang="ja-JP" altLang="en-US" sz="1800" dirty="0" smtClean="0">
                <a:solidFill>
                  <a:srgbClr val="000000"/>
                </a:solidFill>
                <a:latin typeface="AR P丸ゴシック体M"/>
                <a:ea typeface="AR P丸ゴシック体M"/>
              </a:rPr>
              <a:t>・千葉県船橋市</a:t>
            </a:r>
            <a:r>
              <a:rPr lang="zh-TW" altLang="en-US" sz="1800" dirty="0">
                <a:solidFill>
                  <a:srgbClr val="000000"/>
                </a:solidFill>
                <a:latin typeface="AR P丸ゴシック体M"/>
                <a:ea typeface="AR P丸ゴシック体M"/>
              </a:rPr>
              <a:t>夏見台</a:t>
            </a:r>
            <a:r>
              <a:rPr lang="zh-TW" altLang="en-US" sz="1800" dirty="0" smtClean="0">
                <a:solidFill>
                  <a:srgbClr val="000000"/>
                </a:solidFill>
                <a:latin typeface="AR P丸ゴシック体M"/>
                <a:ea typeface="AR P丸ゴシック体M"/>
              </a:rPr>
              <a:t>幼稚園</a:t>
            </a:r>
            <a:endParaRPr lang="en-US" altLang="zh-TW" sz="1800" dirty="0" smtClean="0">
              <a:solidFill>
                <a:srgbClr val="000000"/>
              </a:solidFill>
              <a:latin typeface="AR P丸ゴシック体M"/>
              <a:ea typeface="AR P丸ゴシック体M"/>
            </a:endParaRPr>
          </a:p>
          <a:p>
            <a:pPr marL="0" indent="0">
              <a:buNone/>
            </a:pPr>
            <a:r>
              <a:rPr lang="ja-JP" altLang="en-US" sz="1800" dirty="0" smtClean="0">
                <a:solidFill>
                  <a:srgbClr val="000000"/>
                </a:solidFill>
                <a:latin typeface="AR P丸ゴシック体M"/>
                <a:ea typeface="AR P丸ゴシック体M"/>
              </a:rPr>
              <a:t>午前</a:t>
            </a:r>
            <a:r>
              <a:rPr lang="ja-JP" altLang="en-US" sz="1800" dirty="0">
                <a:solidFill>
                  <a:srgbClr val="000000"/>
                </a:solidFill>
                <a:latin typeface="AR P丸ゴシック体M"/>
                <a:ea typeface="AR P丸ゴシック体M"/>
              </a:rPr>
              <a:t>９時～午後２時のＡ</a:t>
            </a:r>
            <a:r>
              <a:rPr lang="ja-JP" altLang="en-US" sz="1800" dirty="0" smtClean="0">
                <a:solidFill>
                  <a:srgbClr val="000000"/>
                </a:solidFill>
                <a:latin typeface="AR P丸ゴシック体M"/>
                <a:ea typeface="AR P丸ゴシック体M"/>
              </a:rPr>
              <a:t>コース</a:t>
            </a:r>
            <a:endParaRPr lang="en-US" altLang="ja-JP" sz="1800" dirty="0">
              <a:solidFill>
                <a:srgbClr val="000000"/>
              </a:solidFill>
              <a:latin typeface="AR P丸ゴシック体M"/>
              <a:ea typeface="AR P丸ゴシック体M"/>
            </a:endParaRPr>
          </a:p>
          <a:p>
            <a:pPr marL="0" indent="0">
              <a:buNone/>
            </a:pPr>
            <a:r>
              <a:rPr lang="ja-JP" altLang="en-US" sz="1800" dirty="0" smtClean="0">
                <a:solidFill>
                  <a:srgbClr val="000000"/>
                </a:solidFill>
                <a:latin typeface="AR P丸ゴシック体M"/>
                <a:ea typeface="AR P丸ゴシック体M"/>
              </a:rPr>
              <a:t>午前</a:t>
            </a:r>
            <a:r>
              <a:rPr lang="ja-JP" altLang="en-US" sz="1800" dirty="0">
                <a:solidFill>
                  <a:srgbClr val="000000"/>
                </a:solidFill>
                <a:latin typeface="AR P丸ゴシック体M"/>
                <a:ea typeface="AR P丸ゴシック体M"/>
              </a:rPr>
              <a:t>７時～午後</a:t>
            </a:r>
            <a:r>
              <a:rPr lang="ja-JP" altLang="en-US" sz="1800" dirty="0" smtClean="0">
                <a:solidFill>
                  <a:srgbClr val="000000"/>
                </a:solidFill>
                <a:latin typeface="AR P丸ゴシック体M"/>
                <a:ea typeface="AR P丸ゴシック体M"/>
              </a:rPr>
              <a:t>６時の</a:t>
            </a:r>
            <a:r>
              <a:rPr lang="ja-JP" altLang="en-US" sz="1800" dirty="0">
                <a:solidFill>
                  <a:srgbClr val="000000"/>
                </a:solidFill>
                <a:latin typeface="AR P丸ゴシック体M"/>
                <a:ea typeface="AR P丸ゴシック体M"/>
              </a:rPr>
              <a:t>Ｂ</a:t>
            </a:r>
            <a:r>
              <a:rPr lang="ja-JP" altLang="en-US" sz="1800" dirty="0" smtClean="0">
                <a:solidFill>
                  <a:srgbClr val="000000"/>
                </a:solidFill>
                <a:latin typeface="AR P丸ゴシック体M"/>
                <a:ea typeface="AR P丸ゴシック体M"/>
              </a:rPr>
              <a:t>コース</a:t>
            </a:r>
            <a:endParaRPr lang="en-US" altLang="ja-JP" sz="1800" dirty="0" smtClean="0">
              <a:solidFill>
                <a:srgbClr val="000000"/>
              </a:solidFill>
              <a:latin typeface="AR P丸ゴシック体M"/>
              <a:ea typeface="AR P丸ゴシック体M"/>
            </a:endParaRPr>
          </a:p>
          <a:p>
            <a:pPr marL="0" indent="0">
              <a:buNone/>
            </a:pPr>
            <a:r>
              <a:rPr kumimoji="1" lang="ja-JP" altLang="en-US" sz="1800" dirty="0" smtClean="0">
                <a:solidFill>
                  <a:srgbClr val="000000"/>
                </a:solidFill>
                <a:latin typeface="AR P丸ゴシック体M"/>
                <a:ea typeface="AR P丸ゴシック体M"/>
              </a:rPr>
              <a:t>・休暇中の預かり保育、預かり時間の延長</a:t>
            </a:r>
            <a:endParaRPr kumimoji="1" lang="en-US" altLang="ja-JP" sz="1800" dirty="0" smtClean="0">
              <a:solidFill>
                <a:srgbClr val="000000"/>
              </a:solidFill>
              <a:latin typeface="AR P丸ゴシック体M"/>
              <a:ea typeface="AR P丸ゴシック体M"/>
            </a:endParaRPr>
          </a:p>
          <a:p>
            <a:pPr marL="0" indent="0">
              <a:buNone/>
            </a:pPr>
            <a:endParaRPr lang="en-US" altLang="ja-JP" sz="1800" dirty="0">
              <a:solidFill>
                <a:srgbClr val="000000"/>
              </a:solidFill>
              <a:latin typeface="AR P丸ゴシック体M"/>
              <a:ea typeface="AR P丸ゴシック体M"/>
            </a:endParaRPr>
          </a:p>
          <a:p>
            <a:pPr>
              <a:buClr>
                <a:srgbClr val="7A7A7A"/>
              </a:buClr>
              <a:buFont typeface="Wingdings" pitchFamily="2" charset="2"/>
              <a:buChar char="ü"/>
            </a:pPr>
            <a:r>
              <a:rPr lang="ja-JP" altLang="en-US" b="1" dirty="0" smtClean="0">
                <a:solidFill>
                  <a:srgbClr val="000000"/>
                </a:solidFill>
                <a:latin typeface="AR P丸ゴシック体M" pitchFamily="50" charset="-128"/>
                <a:ea typeface="AR P丸ゴシック体M" pitchFamily="50" charset="-128"/>
              </a:rPr>
              <a:t>事業</a:t>
            </a:r>
            <a:r>
              <a:rPr lang="ja-JP" altLang="en-US" b="1" dirty="0">
                <a:solidFill>
                  <a:srgbClr val="000000"/>
                </a:solidFill>
                <a:latin typeface="AR P丸ゴシック体M" pitchFamily="50" charset="-128"/>
                <a:ea typeface="AR P丸ゴシック体M" pitchFamily="50" charset="-128"/>
              </a:rPr>
              <a:t>所内</a:t>
            </a:r>
            <a:r>
              <a:rPr lang="ja-JP" altLang="en-US" b="1" dirty="0" smtClean="0">
                <a:solidFill>
                  <a:srgbClr val="000000"/>
                </a:solidFill>
                <a:latin typeface="AR P丸ゴシック体M" pitchFamily="50" charset="-128"/>
                <a:ea typeface="AR P丸ゴシック体M" pitchFamily="50" charset="-128"/>
              </a:rPr>
              <a:t>保育所</a:t>
            </a:r>
            <a:endParaRPr lang="en-US" altLang="ja-JP" b="1"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a:solidFill>
                  <a:srgbClr val="000000"/>
                </a:solidFill>
                <a:latin typeface="AR P丸ゴシック体M" pitchFamily="50" charset="-128"/>
                <a:ea typeface="AR P丸ゴシック体M" pitchFamily="50" charset="-128"/>
              </a:rPr>
              <a:t>事業主が従業員のために設ける保育</a:t>
            </a:r>
            <a:r>
              <a:rPr lang="ja-JP" altLang="en-US" sz="1800" dirty="0" smtClean="0">
                <a:solidFill>
                  <a:srgbClr val="000000"/>
                </a:solidFill>
                <a:latin typeface="AR P丸ゴシック体M" pitchFamily="50" charset="-128"/>
                <a:ea typeface="AR P丸ゴシック体M" pitchFamily="50" charset="-128"/>
              </a:rPr>
              <a:t>園。</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smtClean="0">
                <a:solidFill>
                  <a:srgbClr val="000000"/>
                </a:solidFill>
                <a:latin typeface="AR P丸ゴシック体M" pitchFamily="50" charset="-128"/>
                <a:ea typeface="AR P丸ゴシック体M" pitchFamily="50" charset="-128"/>
              </a:rPr>
              <a:t>・単独での設置・運営</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smtClean="0">
                <a:solidFill>
                  <a:srgbClr val="000000"/>
                </a:solidFill>
                <a:latin typeface="AR P丸ゴシック体M" pitchFamily="50" charset="-128"/>
                <a:ea typeface="AR P丸ゴシック体M" pitchFamily="50" charset="-128"/>
              </a:rPr>
              <a:t>・単独で設置・運営し、他社にも開放</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smtClean="0">
                <a:solidFill>
                  <a:srgbClr val="000000"/>
                </a:solidFill>
                <a:latin typeface="AR P丸ゴシック体M" pitchFamily="50" charset="-128"/>
                <a:ea typeface="AR P丸ゴシック体M" pitchFamily="50" charset="-128"/>
              </a:rPr>
              <a:t>・グループ会社との共同設置・運営</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smtClean="0">
                <a:solidFill>
                  <a:srgbClr val="000000"/>
                </a:solidFill>
                <a:latin typeface="AR P丸ゴシック体M" pitchFamily="50" charset="-128"/>
                <a:ea typeface="AR P丸ゴシック体M" pitchFamily="50" charset="-128"/>
              </a:rPr>
              <a:t>・複数企業との共同設置・運営</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a:solidFill>
                  <a:srgbClr val="000000"/>
                </a:solidFill>
                <a:latin typeface="AR P丸ゴシック体M" pitchFamily="50" charset="-128"/>
                <a:ea typeface="AR P丸ゴシック体M" pitchFamily="50" charset="-128"/>
              </a:rPr>
              <a:t>　</a:t>
            </a:r>
            <a:r>
              <a:rPr lang="en-US" altLang="ja-JP" sz="1800" dirty="0" smtClean="0">
                <a:solidFill>
                  <a:srgbClr val="000000"/>
                </a:solidFill>
                <a:latin typeface="AR P丸ゴシック体M" pitchFamily="50" charset="-128"/>
                <a:ea typeface="AR P丸ゴシック体M" pitchFamily="50" charset="-128"/>
              </a:rPr>
              <a:t>ex.</a:t>
            </a:r>
            <a:r>
              <a:rPr lang="ja-JP" altLang="en-US" sz="1800" dirty="0" smtClean="0">
                <a:solidFill>
                  <a:srgbClr val="000000"/>
                </a:solidFill>
                <a:latin typeface="AR P丸ゴシック体M" pitchFamily="50" charset="-128"/>
                <a:ea typeface="AR P丸ゴシック体M" pitchFamily="50" charset="-128"/>
              </a:rPr>
              <a:t>　</a:t>
            </a:r>
            <a:r>
              <a:rPr lang="en-US" altLang="ja-JP" sz="1800" dirty="0" smtClean="0">
                <a:solidFill>
                  <a:srgbClr val="000000"/>
                </a:solidFill>
                <a:latin typeface="AR P丸ゴシック体M" pitchFamily="50" charset="-128"/>
                <a:ea typeface="AR P丸ゴシック体M" pitchFamily="50" charset="-128"/>
              </a:rPr>
              <a:t>JR</a:t>
            </a:r>
            <a:r>
              <a:rPr lang="ja-JP" altLang="en-US" sz="1800" dirty="0" smtClean="0">
                <a:solidFill>
                  <a:srgbClr val="000000"/>
                </a:solidFill>
                <a:latin typeface="AR P丸ゴシック体M" pitchFamily="50" charset="-128"/>
                <a:ea typeface="AR P丸ゴシック体M" pitchFamily="50" charset="-128"/>
              </a:rPr>
              <a:t>東日本「キッズハーモニー新宿」</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a:solidFill>
                  <a:srgbClr val="000000"/>
                </a:solidFill>
                <a:latin typeface="AR P丸ゴシック体M" pitchFamily="50" charset="-128"/>
                <a:ea typeface="AR P丸ゴシック体M" pitchFamily="50" charset="-128"/>
              </a:rPr>
              <a:t>　</a:t>
            </a:r>
            <a:r>
              <a:rPr lang="ja-JP" altLang="en-US" sz="1800" dirty="0" smtClean="0">
                <a:solidFill>
                  <a:srgbClr val="000000"/>
                </a:solidFill>
                <a:latin typeface="AR P丸ゴシック体M" pitchFamily="50" charset="-128"/>
                <a:ea typeface="AR P丸ゴシック体M" pitchFamily="50" charset="-128"/>
              </a:rPr>
              <a:t>　　「ポピンズ </a:t>
            </a:r>
            <a:r>
              <a:rPr lang="ja-JP" altLang="en-US" sz="1800" dirty="0">
                <a:solidFill>
                  <a:srgbClr val="000000"/>
                </a:solidFill>
                <a:latin typeface="AR P丸ゴシック体M" pitchFamily="50" charset="-128"/>
                <a:ea typeface="AR P丸ゴシック体M" pitchFamily="50" charset="-128"/>
              </a:rPr>
              <a:t>ナーサリースクール</a:t>
            </a:r>
            <a:r>
              <a:rPr lang="ja-JP" altLang="en-US" sz="1800" dirty="0" smtClean="0">
                <a:solidFill>
                  <a:srgbClr val="000000"/>
                </a:solidFill>
                <a:latin typeface="AR P丸ゴシック体M" pitchFamily="50" charset="-128"/>
                <a:ea typeface="AR P丸ゴシック体M" pitchFamily="50" charset="-128"/>
              </a:rPr>
              <a:t>丸の内」</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r>
              <a:rPr lang="ja-JP" altLang="en-US" sz="1800" dirty="0">
                <a:solidFill>
                  <a:srgbClr val="000000"/>
                </a:solidFill>
                <a:latin typeface="AR P丸ゴシック体M" pitchFamily="50" charset="-128"/>
                <a:ea typeface="AR P丸ゴシック体M" pitchFamily="50" charset="-128"/>
              </a:rPr>
              <a:t>　</a:t>
            </a:r>
            <a:r>
              <a:rPr lang="ja-JP" altLang="en-US" sz="1800" dirty="0" smtClean="0">
                <a:solidFill>
                  <a:srgbClr val="000000"/>
                </a:solidFill>
                <a:latin typeface="AR P丸ゴシック体M" pitchFamily="50" charset="-128"/>
                <a:ea typeface="AR P丸ゴシック体M" pitchFamily="50" charset="-128"/>
              </a:rPr>
              <a:t>　　</a:t>
            </a:r>
            <a:endParaRPr lang="en-US" altLang="ja-JP" sz="1800" dirty="0" smtClean="0">
              <a:solidFill>
                <a:srgbClr val="000000"/>
              </a:solidFill>
              <a:latin typeface="AR P丸ゴシック体M" pitchFamily="50" charset="-128"/>
              <a:ea typeface="AR P丸ゴシック体M" pitchFamily="50" charset="-128"/>
            </a:endParaRPr>
          </a:p>
          <a:p>
            <a:pPr marL="0" indent="0">
              <a:buClr>
                <a:srgbClr val="7A7A7A"/>
              </a:buClr>
              <a:buNone/>
            </a:pPr>
            <a:endParaRPr lang="en-US" altLang="ja-JP" sz="1800" dirty="0">
              <a:solidFill>
                <a:srgbClr val="000000"/>
              </a:solidFill>
              <a:latin typeface="AR P丸ゴシック体M" pitchFamily="50" charset="-128"/>
              <a:ea typeface="AR P丸ゴシック体M" pitchFamily="50" charset="-128"/>
            </a:endParaRPr>
          </a:p>
          <a:p>
            <a:pPr marL="0" indent="0">
              <a:buNone/>
            </a:pPr>
            <a:endParaRPr kumimoji="1" lang="ja-JP" altLang="en-US" sz="1800" dirty="0">
              <a:solidFill>
                <a:srgbClr val="000000"/>
              </a:solidFill>
              <a:latin typeface="AR P丸ゴシック体M"/>
              <a:ea typeface="AR P丸ゴシック体M"/>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14</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860" y="1484784"/>
            <a:ext cx="2857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492" y="4221088"/>
            <a:ext cx="2408237"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909176" y="3963306"/>
            <a:ext cx="2196869" cy="253916"/>
          </a:xfrm>
          <a:prstGeom prst="rect">
            <a:avLst/>
          </a:prstGeom>
          <a:noFill/>
        </p:spPr>
        <p:txBody>
          <a:bodyPr wrap="square" rtlCol="0">
            <a:spAutoFit/>
          </a:bodyPr>
          <a:lstStyle/>
          <a:p>
            <a:r>
              <a:rPr kumimoji="1" lang="ja-JP" altLang="en-US" sz="1050" dirty="0" smtClean="0">
                <a:solidFill>
                  <a:srgbClr val="000000"/>
                </a:solidFill>
                <a:ea typeface="AR P丸ゴシック体M"/>
              </a:rPr>
              <a:t>資生堂「カンガルールーム</a:t>
            </a:r>
            <a:r>
              <a:rPr lang="ja-JP" altLang="en-US" sz="1050" dirty="0" smtClean="0">
                <a:solidFill>
                  <a:srgbClr val="000000"/>
                </a:solidFill>
                <a:ea typeface="AR P丸ゴシック体M"/>
              </a:rPr>
              <a:t>汐留」</a:t>
            </a:r>
            <a:endParaRPr kumimoji="1" lang="ja-JP" altLang="en-US" sz="1050" dirty="0">
              <a:solidFill>
                <a:srgbClr val="000000"/>
              </a:solidFill>
              <a:ea typeface="AR P丸ゴシック体M"/>
            </a:endParaRPr>
          </a:p>
        </p:txBody>
      </p:sp>
    </p:spTree>
    <p:extLst>
      <p:ext uri="{BB962C8B-B14F-4D97-AF65-F5344CB8AC3E}">
        <p14:creationId xmlns:p14="http://schemas.microsoft.com/office/powerpoint/2010/main" val="3118570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83568" y="1484784"/>
            <a:ext cx="7488832" cy="46085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39552" y="188640"/>
            <a:ext cx="8041440" cy="1442674"/>
          </a:xfrm>
        </p:spPr>
        <p:txBody>
          <a:bodyPr/>
          <a:lstStyle/>
          <a:p>
            <a:pPr marL="685800" indent="-685800" algn="l">
              <a:buFont typeface="Wingdings" pitchFamily="2" charset="2"/>
              <a:buChar char="Ø"/>
            </a:pPr>
            <a:r>
              <a:rPr lang="ja-JP" altLang="en-US" dirty="0">
                <a:solidFill>
                  <a:srgbClr val="C00000"/>
                </a:solidFill>
              </a:rPr>
              <a:t>提案</a:t>
            </a:r>
            <a:endParaRPr kumimoji="1" lang="ja-JP" altLang="en-US" dirty="0">
              <a:solidFill>
                <a:srgbClr val="C00000"/>
              </a:solidFill>
            </a:endParaRPr>
          </a:p>
        </p:txBody>
      </p:sp>
      <p:sp>
        <p:nvSpPr>
          <p:cNvPr id="3" name="コンテンツ プレースホルダー 2"/>
          <p:cNvSpPr>
            <a:spLocks noGrp="1"/>
          </p:cNvSpPr>
          <p:nvPr>
            <p:ph idx="1"/>
          </p:nvPr>
        </p:nvSpPr>
        <p:spPr>
          <a:xfrm>
            <a:off x="827584" y="1628800"/>
            <a:ext cx="7910264" cy="4928351"/>
          </a:xfrm>
        </p:spPr>
        <p:txBody>
          <a:bodyPr>
            <a:noAutofit/>
          </a:bodyPr>
          <a:lstStyle/>
          <a:p>
            <a:pPr>
              <a:buFont typeface="Wingdings" pitchFamily="2" charset="2"/>
              <a:buChar char="ü"/>
            </a:pPr>
            <a:r>
              <a:rPr lang="ja-JP" altLang="en-US" sz="3200" dirty="0" smtClean="0">
                <a:solidFill>
                  <a:srgbClr val="000000"/>
                </a:solidFill>
                <a:latin typeface="AR P丸ゴシック体M" pitchFamily="50" charset="-128"/>
                <a:ea typeface="AR P丸ゴシック体M" pitchFamily="50" charset="-128"/>
              </a:rPr>
              <a:t>地域型</a:t>
            </a:r>
            <a:r>
              <a:rPr lang="ja-JP" altLang="en-US" sz="3200" dirty="0" smtClean="0">
                <a:solidFill>
                  <a:srgbClr val="000000"/>
                </a:solidFill>
                <a:latin typeface="AR P丸ゴシック体M" pitchFamily="50" charset="-128"/>
                <a:ea typeface="AR P丸ゴシック体M" pitchFamily="50" charset="-128"/>
              </a:rPr>
              <a:t>保育</a:t>
            </a:r>
            <a:r>
              <a:rPr lang="en-US" altLang="ja-JP" sz="3200" dirty="0" smtClean="0">
                <a:solidFill>
                  <a:srgbClr val="000000"/>
                </a:solidFill>
                <a:latin typeface="AR P丸ゴシック体M" pitchFamily="50" charset="-128"/>
                <a:ea typeface="AR P丸ゴシック体M" pitchFamily="50" charset="-128"/>
              </a:rPr>
              <a:t>(</a:t>
            </a:r>
            <a:r>
              <a:rPr lang="ja-JP" altLang="en-US" sz="3200" dirty="0" smtClean="0">
                <a:solidFill>
                  <a:srgbClr val="000000"/>
                </a:solidFill>
                <a:latin typeface="AR P丸ゴシック体M" pitchFamily="50" charset="-128"/>
                <a:ea typeface="AR P丸ゴシック体M" pitchFamily="50" charset="-128"/>
              </a:rPr>
              <a:t>保育ママ</a:t>
            </a:r>
            <a:r>
              <a:rPr lang="en-US" altLang="ja-JP" sz="3200" dirty="0" smtClean="0">
                <a:solidFill>
                  <a:srgbClr val="000000"/>
                </a:solidFill>
                <a:latin typeface="AR P丸ゴシック体M" pitchFamily="50" charset="-128"/>
                <a:ea typeface="AR P丸ゴシック体M" pitchFamily="50" charset="-128"/>
              </a:rPr>
              <a:t>)</a:t>
            </a:r>
            <a:r>
              <a:rPr lang="ja-JP" altLang="en-US" sz="3200" dirty="0" smtClean="0">
                <a:solidFill>
                  <a:srgbClr val="000000"/>
                </a:solidFill>
                <a:latin typeface="AR P丸ゴシック体M" pitchFamily="50" charset="-128"/>
                <a:ea typeface="AR P丸ゴシック体M" pitchFamily="50" charset="-128"/>
              </a:rPr>
              <a:t>の拡充</a:t>
            </a:r>
            <a:endParaRPr lang="en-US" altLang="ja-JP" sz="3200"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lang="ja-JP" altLang="en-US" sz="3200" dirty="0">
                <a:solidFill>
                  <a:srgbClr val="000000"/>
                </a:solidFill>
                <a:latin typeface="AR P丸ゴシック体M" pitchFamily="50" charset="-128"/>
                <a:ea typeface="AR P丸ゴシック体M" pitchFamily="50" charset="-128"/>
              </a:rPr>
              <a:t>事業</a:t>
            </a:r>
            <a:r>
              <a:rPr lang="ja-JP" altLang="en-US" sz="3200" dirty="0" smtClean="0">
                <a:solidFill>
                  <a:srgbClr val="000000"/>
                </a:solidFill>
                <a:latin typeface="AR P丸ゴシック体M" pitchFamily="50" charset="-128"/>
                <a:ea typeface="AR P丸ゴシック体M" pitchFamily="50" charset="-128"/>
              </a:rPr>
              <a:t>所内保育施設の</a:t>
            </a:r>
            <a:r>
              <a:rPr lang="ja-JP" altLang="en-US" sz="3200" dirty="0" smtClean="0">
                <a:solidFill>
                  <a:srgbClr val="000000"/>
                </a:solidFill>
                <a:latin typeface="AR P丸ゴシック体M" pitchFamily="50" charset="-128"/>
                <a:ea typeface="AR P丸ゴシック体M" pitchFamily="50" charset="-128"/>
              </a:rPr>
              <a:t>普及</a:t>
            </a:r>
            <a:endParaRPr lang="en-US" altLang="ja-JP" sz="3200" dirty="0" smtClean="0">
              <a:solidFill>
                <a:srgbClr val="000000"/>
              </a:solidFill>
              <a:latin typeface="AR P丸ゴシック体M" pitchFamily="50" charset="-128"/>
              <a:ea typeface="AR P丸ゴシック体M" pitchFamily="50" charset="-128"/>
            </a:endParaRPr>
          </a:p>
          <a:p>
            <a:pPr marL="0" indent="0">
              <a:buNone/>
            </a:pPr>
            <a:r>
              <a:rPr kumimoji="1" lang="ja-JP" altLang="en-US" sz="3200" dirty="0" smtClean="0">
                <a:solidFill>
                  <a:srgbClr val="000000"/>
                </a:solidFill>
                <a:latin typeface="AR P丸ゴシック体M" pitchFamily="50" charset="-128"/>
                <a:ea typeface="AR P丸ゴシック体M" pitchFamily="50" charset="-128"/>
              </a:rPr>
              <a:t>　</a:t>
            </a:r>
            <a:r>
              <a:rPr kumimoji="1" lang="ja-JP" altLang="en-US" dirty="0" smtClean="0">
                <a:solidFill>
                  <a:srgbClr val="000000"/>
                </a:solidFill>
                <a:latin typeface="AR P丸ゴシック体M" pitchFamily="50" charset="-128"/>
                <a:ea typeface="AR P丸ゴシック体M" pitchFamily="50" charset="-128"/>
              </a:rPr>
              <a:t>→育児休業取得後のフォロー</a:t>
            </a:r>
            <a:endParaRPr kumimoji="1" lang="en-US" altLang="ja-JP"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lang="ja-JP" altLang="en-US" sz="3200" dirty="0" smtClean="0">
                <a:solidFill>
                  <a:srgbClr val="000000"/>
                </a:solidFill>
                <a:latin typeface="AR P丸ゴシック体M" pitchFamily="50" charset="-128"/>
                <a:ea typeface="AR P丸ゴシック体M" pitchFamily="50" charset="-128"/>
              </a:rPr>
              <a:t>保育サービスへ</a:t>
            </a:r>
            <a:r>
              <a:rPr lang="ja-JP" altLang="en-US" sz="3200" dirty="0" smtClean="0">
                <a:solidFill>
                  <a:srgbClr val="000000"/>
                </a:solidFill>
                <a:latin typeface="AR P丸ゴシック体M" pitchFamily="50" charset="-128"/>
                <a:ea typeface="AR P丸ゴシック体M" pitchFamily="50" charset="-128"/>
              </a:rPr>
              <a:t>の</a:t>
            </a:r>
            <a:r>
              <a:rPr lang="ja-JP" altLang="en-US" sz="3200" dirty="0">
                <a:solidFill>
                  <a:srgbClr val="000000"/>
                </a:solidFill>
                <a:latin typeface="AR P丸ゴシック体M" pitchFamily="50" charset="-128"/>
                <a:ea typeface="AR P丸ゴシック体M" pitchFamily="50" charset="-128"/>
              </a:rPr>
              <a:t>株式会社</a:t>
            </a:r>
            <a:r>
              <a:rPr lang="ja-JP" altLang="en-US" sz="3200" dirty="0" smtClean="0">
                <a:solidFill>
                  <a:srgbClr val="000000"/>
                </a:solidFill>
                <a:latin typeface="AR P丸ゴシック体M" pitchFamily="50" charset="-128"/>
                <a:ea typeface="AR P丸ゴシック体M" pitchFamily="50" charset="-128"/>
              </a:rPr>
              <a:t>の参入促進</a:t>
            </a:r>
            <a:endParaRPr lang="en-US" altLang="ja-JP" sz="3200" dirty="0">
              <a:solidFill>
                <a:srgbClr val="000000"/>
              </a:solidFill>
              <a:latin typeface="AR P丸ゴシック体M" pitchFamily="50" charset="-128"/>
              <a:ea typeface="AR P丸ゴシック体M" pitchFamily="50" charset="-128"/>
            </a:endParaRPr>
          </a:p>
          <a:p>
            <a:pPr marL="0" indent="0">
              <a:buNone/>
            </a:pPr>
            <a:r>
              <a:rPr lang="ja-JP" altLang="en-US" sz="2000" dirty="0" smtClean="0">
                <a:solidFill>
                  <a:srgbClr val="000000"/>
                </a:solidFill>
                <a:latin typeface="AR P丸ゴシック体M" pitchFamily="50" charset="-128"/>
                <a:ea typeface="AR P丸ゴシック体M" pitchFamily="50" charset="-128"/>
              </a:rPr>
              <a:t>　</a:t>
            </a:r>
            <a:r>
              <a:rPr lang="ja-JP" altLang="en-US" dirty="0" smtClean="0">
                <a:solidFill>
                  <a:srgbClr val="000000"/>
                </a:solidFill>
                <a:latin typeface="AR P丸ゴシック体M" pitchFamily="50" charset="-128"/>
                <a:ea typeface="AR P丸ゴシック体M" pitchFamily="50" charset="-128"/>
              </a:rPr>
              <a:t>→サービスの多様化</a:t>
            </a:r>
            <a:endParaRPr lang="en-US" altLang="ja-JP"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lang="ja-JP" altLang="en-US" sz="3200" dirty="0">
                <a:solidFill>
                  <a:srgbClr val="000000"/>
                </a:solidFill>
                <a:latin typeface="AR P丸ゴシック体M" pitchFamily="50" charset="-128"/>
                <a:ea typeface="AR P丸ゴシック体M" pitchFamily="50" charset="-128"/>
              </a:rPr>
              <a:t>専門相談員</a:t>
            </a:r>
            <a:r>
              <a:rPr lang="ja-JP" altLang="en-US" sz="3200" dirty="0" smtClean="0">
                <a:solidFill>
                  <a:srgbClr val="000000"/>
                </a:solidFill>
                <a:latin typeface="AR P丸ゴシック体M" pitchFamily="50" charset="-128"/>
                <a:ea typeface="AR P丸ゴシック体M" pitchFamily="50" charset="-128"/>
              </a:rPr>
              <a:t>の</a:t>
            </a:r>
            <a:r>
              <a:rPr lang="ja-JP" altLang="en-US" sz="3200" dirty="0">
                <a:solidFill>
                  <a:srgbClr val="000000"/>
                </a:solidFill>
                <a:latin typeface="AR P丸ゴシック体M" pitchFamily="50" charset="-128"/>
                <a:ea typeface="AR P丸ゴシック体M" pitchFamily="50" charset="-128"/>
              </a:rPr>
              <a:t>設置</a:t>
            </a:r>
            <a:endParaRPr lang="en-US" altLang="ja-JP" sz="3200" dirty="0">
              <a:solidFill>
                <a:srgbClr val="000000"/>
              </a:solidFill>
              <a:latin typeface="AR P丸ゴシック体M" pitchFamily="50" charset="-128"/>
              <a:ea typeface="AR P丸ゴシック体M" pitchFamily="50" charset="-128"/>
            </a:endParaRPr>
          </a:p>
          <a:p>
            <a:pPr marL="0" indent="0">
              <a:buNone/>
            </a:pPr>
            <a:r>
              <a:rPr kumimoji="1" lang="ja-JP" altLang="en-US" sz="3200" dirty="0" smtClean="0">
                <a:solidFill>
                  <a:srgbClr val="000000"/>
                </a:solidFill>
                <a:latin typeface="AR P丸ゴシック体M" pitchFamily="50" charset="-128"/>
                <a:ea typeface="AR P丸ゴシック体M" pitchFamily="50" charset="-128"/>
              </a:rPr>
              <a:t>　　</a:t>
            </a:r>
            <a:r>
              <a:rPr kumimoji="1" lang="en-US" altLang="ja-JP" dirty="0" smtClean="0">
                <a:solidFill>
                  <a:srgbClr val="000000"/>
                </a:solidFill>
                <a:latin typeface="AR P丸ゴシック体M" pitchFamily="50" charset="-128"/>
                <a:ea typeface="AR P丸ゴシック体M" pitchFamily="50" charset="-128"/>
              </a:rPr>
              <a:t>ex.</a:t>
            </a:r>
            <a:r>
              <a:rPr kumimoji="1" lang="ja-JP" altLang="en-US" dirty="0" smtClean="0">
                <a:solidFill>
                  <a:srgbClr val="000000"/>
                </a:solidFill>
                <a:latin typeface="AR P丸ゴシック体M" pitchFamily="50" charset="-128"/>
                <a:ea typeface="AR P丸ゴシック体M" pitchFamily="50" charset="-128"/>
              </a:rPr>
              <a:t>横浜市「保育コンシェルジュ」</a:t>
            </a:r>
            <a:endParaRPr kumimoji="1" lang="en-US" altLang="ja-JP" dirty="0" smtClean="0">
              <a:solidFill>
                <a:srgbClr val="000000"/>
              </a:solidFill>
              <a:latin typeface="AR P丸ゴシック体M" pitchFamily="50" charset="-128"/>
              <a:ea typeface="AR P丸ゴシック体M" pitchFamily="50" charset="-128"/>
            </a:endParaRPr>
          </a:p>
          <a:p>
            <a:pPr marL="0" indent="0">
              <a:buNone/>
            </a:pPr>
            <a:r>
              <a:rPr lang="ja-JP" altLang="en-US" sz="3200" dirty="0">
                <a:solidFill>
                  <a:srgbClr val="000000"/>
                </a:solidFill>
                <a:latin typeface="AR P丸ゴシック体M" pitchFamily="50" charset="-128"/>
                <a:ea typeface="AR P丸ゴシック体M" pitchFamily="50" charset="-128"/>
              </a:rPr>
              <a:t>　</a:t>
            </a:r>
            <a:endParaRPr kumimoji="1" lang="ja-JP" altLang="en-US" sz="3200" dirty="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15</a:t>
            </a:fld>
            <a:endParaRPr kumimoji="1" lang="ja-JP" altLang="en-US" dirty="0"/>
          </a:p>
        </p:txBody>
      </p:sp>
    </p:spTree>
    <p:extLst>
      <p:ext uri="{BB962C8B-B14F-4D97-AF65-F5344CB8AC3E}">
        <p14:creationId xmlns:p14="http://schemas.microsoft.com/office/powerpoint/2010/main" val="322130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67544" y="1700808"/>
            <a:ext cx="8136904" cy="3600400"/>
          </a:xfrm>
          <a:prstGeom prst="round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85289" y="21942"/>
            <a:ext cx="8041440" cy="1442674"/>
          </a:xfrm>
        </p:spPr>
        <p:txBody>
          <a:bodyPr/>
          <a:lstStyle/>
          <a:p>
            <a:pPr marL="685800" indent="-685800" algn="l">
              <a:buFont typeface="Wingdings" pitchFamily="2" charset="2"/>
              <a:buChar char="Ø"/>
            </a:pPr>
            <a:r>
              <a:rPr kumimoji="1" lang="ja-JP" altLang="en-US" dirty="0" smtClean="0">
                <a:solidFill>
                  <a:srgbClr val="C00000"/>
                </a:solidFill>
              </a:rPr>
              <a:t>論点</a:t>
            </a:r>
            <a:endParaRPr kumimoji="1" lang="ja-JP" altLang="en-US" dirty="0">
              <a:solidFill>
                <a:srgbClr val="C00000"/>
              </a:solidFill>
            </a:endParaRPr>
          </a:p>
        </p:txBody>
      </p:sp>
      <p:sp>
        <p:nvSpPr>
          <p:cNvPr id="3" name="コンテンツ プレースホルダー 2"/>
          <p:cNvSpPr>
            <a:spLocks noGrp="1"/>
          </p:cNvSpPr>
          <p:nvPr>
            <p:ph idx="1"/>
          </p:nvPr>
        </p:nvSpPr>
        <p:spPr>
          <a:xfrm>
            <a:off x="760884" y="2132856"/>
            <a:ext cx="7550224" cy="4576949"/>
          </a:xfrm>
        </p:spPr>
        <p:txBody>
          <a:bodyPr>
            <a:normAutofit/>
          </a:bodyPr>
          <a:lstStyle/>
          <a:p>
            <a:pPr>
              <a:buFont typeface="Wingdings" pitchFamily="2" charset="2"/>
              <a:buChar char="ü"/>
            </a:pPr>
            <a:r>
              <a:rPr lang="ja-JP" altLang="en-US" sz="3200" b="1" dirty="0" smtClean="0">
                <a:solidFill>
                  <a:srgbClr val="000000"/>
                </a:solidFill>
                <a:latin typeface="AR P丸ゴシック体M" pitchFamily="50" charset="-128"/>
                <a:ea typeface="AR P丸ゴシック体M" pitchFamily="50" charset="-128"/>
              </a:rPr>
              <a:t>保育サービスはどのように</a:t>
            </a:r>
            <a:r>
              <a:rPr lang="ja-JP" altLang="en-US" sz="3200" b="1" dirty="0">
                <a:solidFill>
                  <a:srgbClr val="000000"/>
                </a:solidFill>
                <a:latin typeface="AR P丸ゴシック体M" pitchFamily="50" charset="-128"/>
                <a:ea typeface="AR P丸ゴシック体M" pitchFamily="50" charset="-128"/>
              </a:rPr>
              <a:t>あるべきか</a:t>
            </a:r>
            <a:r>
              <a:rPr lang="ja-JP" altLang="en-US" sz="3200" b="1" dirty="0" smtClean="0">
                <a:solidFill>
                  <a:srgbClr val="000000"/>
                </a:solidFill>
                <a:latin typeface="AR P丸ゴシック体M" pitchFamily="50" charset="-128"/>
                <a:ea typeface="AR P丸ゴシック体M" pitchFamily="50" charset="-128"/>
              </a:rPr>
              <a:t>。</a:t>
            </a:r>
            <a:endParaRPr lang="en-US" altLang="ja-JP" sz="3200" b="1" dirty="0" smtClean="0">
              <a:solidFill>
                <a:srgbClr val="000000"/>
              </a:solidFill>
              <a:latin typeface="AR P丸ゴシック体M" pitchFamily="50" charset="-128"/>
              <a:ea typeface="AR P丸ゴシック体M" pitchFamily="50" charset="-128"/>
            </a:endParaRPr>
          </a:p>
          <a:p>
            <a:pPr marL="0" indent="0">
              <a:buNone/>
            </a:pPr>
            <a:endParaRPr lang="en-US" altLang="ja-JP" sz="3200" b="1"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kumimoji="1" lang="ja-JP" altLang="en-US" sz="3200" b="1" dirty="0">
                <a:solidFill>
                  <a:srgbClr val="000000"/>
                </a:solidFill>
                <a:latin typeface="AR P丸ゴシック体M" pitchFamily="50" charset="-128"/>
                <a:ea typeface="AR P丸ゴシック体M" pitchFamily="50" charset="-128"/>
              </a:rPr>
              <a:t>待機</a:t>
            </a:r>
            <a:r>
              <a:rPr kumimoji="1" lang="ja-JP" altLang="en-US" sz="3200" b="1" dirty="0" smtClean="0">
                <a:solidFill>
                  <a:srgbClr val="000000"/>
                </a:solidFill>
                <a:latin typeface="AR P丸ゴシック体M" pitchFamily="50" charset="-128"/>
                <a:ea typeface="AR P丸ゴシック体M" pitchFamily="50" charset="-128"/>
              </a:rPr>
              <a:t>児童を減らすにはどのような策が有効か。</a:t>
            </a:r>
            <a:r>
              <a:rPr kumimoji="1" lang="en-US" altLang="ja-JP" sz="3200" b="1" dirty="0" smtClean="0">
                <a:solidFill>
                  <a:srgbClr val="000000"/>
                </a:solidFill>
                <a:latin typeface="AR P丸ゴシック体M" pitchFamily="50" charset="-128"/>
                <a:ea typeface="AR P丸ゴシック体M" pitchFamily="50" charset="-128"/>
              </a:rPr>
              <a:t>(</a:t>
            </a:r>
            <a:r>
              <a:rPr kumimoji="1" lang="ja-JP" altLang="en-US" sz="3200" b="1" dirty="0" smtClean="0">
                <a:solidFill>
                  <a:srgbClr val="000000"/>
                </a:solidFill>
                <a:latin typeface="AR P丸ゴシック体M" pitchFamily="50" charset="-128"/>
                <a:ea typeface="AR P丸ゴシック体M" pitchFamily="50" charset="-128"/>
              </a:rPr>
              <a:t>国レベルの施策、民間レベルの施策</a:t>
            </a:r>
            <a:r>
              <a:rPr kumimoji="1" lang="en-US" altLang="ja-JP" sz="3200" b="1" dirty="0" smtClean="0">
                <a:solidFill>
                  <a:srgbClr val="000000"/>
                </a:solidFill>
                <a:latin typeface="AR P丸ゴシック体M" pitchFamily="50" charset="-128"/>
                <a:ea typeface="AR P丸ゴシック体M" pitchFamily="50" charset="-128"/>
              </a:rPr>
              <a:t>etc</a:t>
            </a:r>
            <a:r>
              <a:rPr lang="en-US" altLang="ja-JP" sz="3200" b="1" dirty="0">
                <a:solidFill>
                  <a:srgbClr val="000000"/>
                </a:solidFill>
                <a:latin typeface="AR P丸ゴシック体M" pitchFamily="50" charset="-128"/>
                <a:ea typeface="AR P丸ゴシック体M" pitchFamily="50" charset="-128"/>
              </a:rPr>
              <a:t>.</a:t>
            </a:r>
            <a:r>
              <a:rPr kumimoji="1" lang="en-US" altLang="ja-JP" sz="3200" b="1" dirty="0" smtClean="0">
                <a:solidFill>
                  <a:srgbClr val="000000"/>
                </a:solidFill>
                <a:latin typeface="AR P丸ゴシック体M" pitchFamily="50" charset="-128"/>
                <a:ea typeface="AR P丸ゴシック体M" pitchFamily="50" charset="-128"/>
              </a:rPr>
              <a:t>)</a:t>
            </a:r>
            <a:endParaRPr kumimoji="1" lang="ja-JP" altLang="en-US" sz="3200" b="1" dirty="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16</a:t>
            </a:fld>
            <a:endParaRPr kumimoji="1" lang="ja-JP" altLang="en-US"/>
          </a:p>
        </p:txBody>
      </p:sp>
    </p:spTree>
    <p:extLst>
      <p:ext uri="{BB962C8B-B14F-4D97-AF65-F5344CB8AC3E}">
        <p14:creationId xmlns:p14="http://schemas.microsoft.com/office/powerpoint/2010/main" val="45564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041440" cy="1442674"/>
          </a:xfrm>
        </p:spPr>
        <p:txBody>
          <a:bodyPr/>
          <a:lstStyle/>
          <a:p>
            <a:pPr marL="685800" indent="-685800" algn="l">
              <a:buFont typeface="Wingdings" pitchFamily="2" charset="2"/>
              <a:buChar char="Ø"/>
            </a:pPr>
            <a:r>
              <a:rPr kumimoji="1" lang="ja-JP" altLang="en-US" dirty="0" smtClean="0">
                <a:solidFill>
                  <a:srgbClr val="C00000"/>
                </a:solidFill>
              </a:rPr>
              <a:t>参考文献</a:t>
            </a:r>
            <a:endParaRPr kumimoji="1" lang="ja-JP" altLang="en-US" dirty="0">
              <a:solidFill>
                <a:srgbClr val="C00000"/>
              </a:solidFill>
            </a:endParaRPr>
          </a:p>
        </p:txBody>
      </p:sp>
      <p:sp>
        <p:nvSpPr>
          <p:cNvPr id="3" name="コンテンツ プレースホルダー 2"/>
          <p:cNvSpPr>
            <a:spLocks noGrp="1"/>
          </p:cNvSpPr>
          <p:nvPr>
            <p:ph idx="1"/>
          </p:nvPr>
        </p:nvSpPr>
        <p:spPr>
          <a:xfrm>
            <a:off x="107504" y="1484784"/>
            <a:ext cx="8712968" cy="5040560"/>
          </a:xfrm>
        </p:spPr>
        <p:txBody>
          <a:bodyPr>
            <a:normAutofit/>
          </a:bodyPr>
          <a:lstStyle/>
          <a:p>
            <a:pPr>
              <a:buFont typeface="Wingdings" pitchFamily="2" charset="2"/>
              <a:buChar char="u"/>
            </a:pP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ワークライフバランスと家族形成　少子社会を変える社会</a:t>
            </a:r>
            <a:r>
              <a:rPr lang="en-US" altLang="ja-JP" sz="1400" dirty="0" smtClean="0">
                <a:solidFill>
                  <a:srgbClr val="000000"/>
                </a:solidFill>
                <a:latin typeface="AR P丸ゴシック体M" pitchFamily="50" charset="-128"/>
                <a:ea typeface="AR P丸ゴシック体M" pitchFamily="50" charset="-128"/>
              </a:rPr>
              <a:t>』</a:t>
            </a:r>
          </a:p>
          <a:p>
            <a:pPr marL="0" indent="0">
              <a:buNone/>
            </a:pPr>
            <a:r>
              <a:rPr lang="ja-JP" altLang="en-US" sz="1400" dirty="0" smtClean="0">
                <a:solidFill>
                  <a:srgbClr val="000000"/>
                </a:solidFill>
                <a:latin typeface="AR P丸ゴシック体M" pitchFamily="50" charset="-128"/>
                <a:ea typeface="AR P丸ゴシック体M" pitchFamily="50" charset="-128"/>
              </a:rPr>
              <a:t>　樋口美雄・府川哲夫</a:t>
            </a: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東京大学出版会．２０１１</a:t>
            </a:r>
            <a:r>
              <a:rPr lang="en-US" altLang="ja-JP" sz="1400" dirty="0" smtClean="0">
                <a:solidFill>
                  <a:srgbClr val="000000"/>
                </a:solidFill>
                <a:latin typeface="AR P丸ゴシック体M" pitchFamily="50" charset="-128"/>
                <a:ea typeface="AR P丸ゴシック体M" pitchFamily="50" charset="-128"/>
              </a:rPr>
              <a:t>)</a:t>
            </a:r>
          </a:p>
          <a:p>
            <a:pPr>
              <a:buFont typeface="Wingdings" pitchFamily="2" charset="2"/>
              <a:buChar char="u"/>
            </a:pP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公共社会学　少子高齢化社会の公共性</a:t>
            </a:r>
            <a:r>
              <a:rPr lang="en-US" altLang="ja-JP" sz="1400" dirty="0" smtClean="0">
                <a:solidFill>
                  <a:srgbClr val="000000"/>
                </a:solidFill>
                <a:latin typeface="AR P丸ゴシック体M" pitchFamily="50" charset="-128"/>
                <a:ea typeface="AR P丸ゴシック体M" pitchFamily="50" charset="-128"/>
              </a:rPr>
              <a:t>』</a:t>
            </a:r>
          </a:p>
          <a:p>
            <a:pPr marL="0" indent="0">
              <a:buNone/>
            </a:pPr>
            <a:r>
              <a:rPr lang="ja-JP" altLang="en-US" sz="1400" dirty="0">
                <a:solidFill>
                  <a:srgbClr val="000000"/>
                </a:solidFill>
                <a:latin typeface="AR P丸ゴシック体M" pitchFamily="50" charset="-128"/>
                <a:ea typeface="AR P丸ゴシック体M" pitchFamily="50" charset="-128"/>
              </a:rPr>
              <a:t>　</a:t>
            </a:r>
            <a:r>
              <a:rPr lang="ja-JP" altLang="en-US" sz="1400" dirty="0" smtClean="0">
                <a:solidFill>
                  <a:srgbClr val="000000"/>
                </a:solidFill>
                <a:latin typeface="AR P丸ゴシック体M" pitchFamily="50" charset="-128"/>
                <a:ea typeface="AR P丸ゴシック体M" pitchFamily="50" charset="-128"/>
              </a:rPr>
              <a:t>盛山和夫・上野千鶴子・武川正吾</a:t>
            </a: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東京大学出版会．２０１２</a:t>
            </a:r>
            <a:r>
              <a:rPr lang="en-US" altLang="ja-JP" sz="1400" dirty="0" smtClean="0">
                <a:solidFill>
                  <a:srgbClr val="000000"/>
                </a:solidFill>
                <a:latin typeface="AR P丸ゴシック体M" pitchFamily="50" charset="-128"/>
                <a:ea typeface="AR P丸ゴシック体M" pitchFamily="50" charset="-128"/>
              </a:rPr>
              <a:t>)</a:t>
            </a:r>
          </a:p>
          <a:p>
            <a:pPr>
              <a:buFont typeface="Wingdings" pitchFamily="2" charset="2"/>
              <a:buChar char="u"/>
            </a:pP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よくわかる家庭支援論</a:t>
            </a: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橋本真紀・山縣文治</a:t>
            </a:r>
            <a:r>
              <a:rPr lang="en-US" altLang="ja-JP" sz="1400" dirty="0" smtClean="0">
                <a:solidFill>
                  <a:srgbClr val="000000"/>
                </a:solidFill>
                <a:latin typeface="AR P丸ゴシック体M" pitchFamily="50" charset="-128"/>
                <a:ea typeface="AR P丸ゴシック体M" pitchFamily="50" charset="-128"/>
              </a:rPr>
              <a:t>(</a:t>
            </a:r>
            <a:r>
              <a:rPr lang="ja-JP" altLang="en-US" sz="1400" dirty="0" smtClean="0">
                <a:solidFill>
                  <a:srgbClr val="000000"/>
                </a:solidFill>
                <a:latin typeface="AR P丸ゴシック体M" pitchFamily="50" charset="-128"/>
                <a:ea typeface="AR P丸ゴシック体M" pitchFamily="50" charset="-128"/>
              </a:rPr>
              <a:t>ミネルヴァ書房．２０１１</a:t>
            </a:r>
            <a:r>
              <a:rPr lang="en-US" altLang="ja-JP" sz="1400" dirty="0" smtClean="0">
                <a:solidFill>
                  <a:srgbClr val="000000"/>
                </a:solidFill>
                <a:latin typeface="AR P丸ゴシック体M" pitchFamily="50" charset="-128"/>
                <a:ea typeface="AR P丸ゴシック体M" pitchFamily="50" charset="-128"/>
              </a:rPr>
              <a:t>)</a:t>
            </a:r>
          </a:p>
          <a:p>
            <a:pPr>
              <a:buFont typeface="Wingdings" pitchFamily="2" charset="2"/>
              <a:buChar char="u"/>
            </a:pPr>
            <a:r>
              <a:rPr lang="ja-JP" altLang="en-US" sz="1400" dirty="0">
                <a:solidFill>
                  <a:srgbClr val="000000"/>
                </a:solidFill>
                <a:latin typeface="AR P丸ゴシック体M" pitchFamily="50" charset="-128"/>
                <a:ea typeface="AR P丸ゴシック体M" pitchFamily="50" charset="-128"/>
              </a:rPr>
              <a:t>日本経済</a:t>
            </a:r>
            <a:r>
              <a:rPr lang="ja-JP" altLang="en-US" sz="1400" dirty="0" smtClean="0">
                <a:solidFill>
                  <a:srgbClr val="000000"/>
                </a:solidFill>
                <a:latin typeface="AR P丸ゴシック体M" pitchFamily="50" charset="-128"/>
                <a:ea typeface="AR P丸ゴシック体M" pitchFamily="50" charset="-128"/>
              </a:rPr>
              <a:t>新聞</a:t>
            </a:r>
            <a:endParaRPr lang="en-US" altLang="ja-JP" sz="1400" dirty="0" smtClean="0">
              <a:solidFill>
                <a:srgbClr val="000000"/>
              </a:solidFill>
              <a:latin typeface="AR P丸ゴシック体M" pitchFamily="50" charset="-128"/>
              <a:ea typeface="AR P丸ゴシック体M" pitchFamily="50" charset="-128"/>
            </a:endParaRPr>
          </a:p>
          <a:p>
            <a:pPr>
              <a:buFont typeface="Wingdings" pitchFamily="2" charset="2"/>
              <a:buChar char="u"/>
            </a:pPr>
            <a:r>
              <a:rPr lang="ja-JP" altLang="en-US" sz="1400" dirty="0" smtClean="0">
                <a:solidFill>
                  <a:srgbClr val="000000"/>
                </a:solidFill>
                <a:latin typeface="AR P丸ゴシック体M" pitchFamily="50" charset="-128"/>
                <a:ea typeface="AR P丸ゴシック体M" pitchFamily="50" charset="-128"/>
              </a:rPr>
              <a:t>少子化白書</a:t>
            </a:r>
            <a:endParaRPr lang="en-US" altLang="ja-JP" sz="1400" dirty="0" smtClean="0">
              <a:solidFill>
                <a:srgbClr val="000000"/>
              </a:solidFill>
              <a:latin typeface="AR P丸ゴシック体M" pitchFamily="50" charset="-128"/>
              <a:ea typeface="AR P丸ゴシック体M" pitchFamily="50" charset="-128"/>
            </a:endParaRPr>
          </a:p>
          <a:p>
            <a:pPr marL="0" indent="0">
              <a:buNone/>
            </a:pPr>
            <a:r>
              <a:rPr lang="en-US" altLang="ja-JP" sz="1400" dirty="0" smtClean="0">
                <a:solidFill>
                  <a:srgbClr val="000000"/>
                </a:solidFill>
                <a:latin typeface="AR P丸ゴシック体M" pitchFamily="50" charset="-128"/>
                <a:ea typeface="AR P丸ゴシック体M" pitchFamily="50" charset="-128"/>
                <a:hlinkClick r:id="rId2"/>
              </a:rPr>
              <a:t>http</a:t>
            </a:r>
            <a:r>
              <a:rPr lang="en-US" altLang="ja-JP" sz="1400" dirty="0">
                <a:solidFill>
                  <a:srgbClr val="000000"/>
                </a:solidFill>
                <a:latin typeface="AR P丸ゴシック体M" pitchFamily="50" charset="-128"/>
                <a:ea typeface="AR P丸ゴシック体M" pitchFamily="50" charset="-128"/>
                <a:hlinkClick r:id="rId2"/>
              </a:rPr>
              <a:t>://</a:t>
            </a:r>
            <a:r>
              <a:rPr lang="en-US" altLang="ja-JP" sz="1400" dirty="0" smtClean="0">
                <a:solidFill>
                  <a:srgbClr val="000000"/>
                </a:solidFill>
                <a:latin typeface="AR P丸ゴシック体M" pitchFamily="50" charset="-128"/>
                <a:ea typeface="AR P丸ゴシック体M" pitchFamily="50" charset="-128"/>
                <a:hlinkClick r:id="rId2"/>
              </a:rPr>
              <a:t>www8.cao.go.jp/shoushi/whitepaper/w-2011/23pdfhonpen/pdf/2-2-2.pdf</a:t>
            </a:r>
            <a:endParaRPr lang="en-US" altLang="ja-JP" sz="1400" dirty="0" smtClean="0">
              <a:solidFill>
                <a:srgbClr val="000000"/>
              </a:solidFill>
              <a:latin typeface="AR P丸ゴシック体M" pitchFamily="50" charset="-128"/>
              <a:ea typeface="AR P丸ゴシック体M" pitchFamily="50" charset="-128"/>
            </a:endParaRPr>
          </a:p>
          <a:p>
            <a:pPr marL="0" indent="0">
              <a:buNone/>
            </a:pPr>
            <a:r>
              <a:rPr lang="en-US" altLang="ja-JP" sz="1400" dirty="0">
                <a:solidFill>
                  <a:srgbClr val="000000"/>
                </a:solidFill>
                <a:latin typeface="AR P丸ゴシック体M" pitchFamily="50" charset="-128"/>
                <a:ea typeface="AR P丸ゴシック体M" pitchFamily="50" charset="-128"/>
                <a:hlinkClick r:id="rId3"/>
              </a:rPr>
              <a:t>http://</a:t>
            </a:r>
            <a:r>
              <a:rPr lang="en-US" altLang="ja-JP" sz="1400" dirty="0" smtClean="0">
                <a:solidFill>
                  <a:srgbClr val="000000"/>
                </a:solidFill>
                <a:latin typeface="AR P丸ゴシック体M" pitchFamily="50" charset="-128"/>
                <a:ea typeface="AR P丸ゴシック体M" pitchFamily="50" charset="-128"/>
                <a:hlinkClick r:id="rId3"/>
              </a:rPr>
              <a:t>www8.cao.go.jp/shoushi/whitepaper/w-2011/23pdfhonpen/pdf/1-1-1-2.pdf</a:t>
            </a:r>
            <a:endParaRPr lang="en-US" altLang="ja-JP" sz="1400" dirty="0" smtClean="0">
              <a:solidFill>
                <a:srgbClr val="000000"/>
              </a:solidFill>
              <a:latin typeface="AR P丸ゴシック体M" pitchFamily="50" charset="-128"/>
              <a:ea typeface="AR P丸ゴシック体M" pitchFamily="50" charset="-128"/>
            </a:endParaRPr>
          </a:p>
          <a:p>
            <a:pPr>
              <a:buFont typeface="Wingdings" pitchFamily="2" charset="2"/>
              <a:buChar char="u"/>
            </a:pPr>
            <a:r>
              <a:rPr lang="ja-JP" altLang="en-US" sz="1400" dirty="0" smtClean="0">
                <a:solidFill>
                  <a:srgbClr val="000000"/>
                </a:solidFill>
                <a:latin typeface="AR P丸ゴシック体M" pitchFamily="50" charset="-128"/>
                <a:ea typeface="AR P丸ゴシック体M" pitchFamily="50" charset="-128"/>
              </a:rPr>
              <a:t>保育所関連状況取りまとめ</a:t>
            </a:r>
            <a:endParaRPr lang="en-US" altLang="ja-JP" sz="1400" dirty="0" smtClean="0">
              <a:solidFill>
                <a:srgbClr val="000000"/>
              </a:solidFill>
              <a:latin typeface="AR P丸ゴシック体M" pitchFamily="50" charset="-128"/>
              <a:ea typeface="AR P丸ゴシック体M" pitchFamily="50" charset="-128"/>
            </a:endParaRPr>
          </a:p>
          <a:p>
            <a:pPr marL="0" indent="0">
              <a:buNone/>
            </a:pPr>
            <a:r>
              <a:rPr lang="en-US" altLang="ja-JP" sz="1400" dirty="0" smtClean="0">
                <a:solidFill>
                  <a:srgbClr val="000000"/>
                </a:solidFill>
                <a:latin typeface="AR P丸ゴシック体M" pitchFamily="50" charset="-128"/>
                <a:ea typeface="AR P丸ゴシック体M" pitchFamily="50" charset="-128"/>
                <a:hlinkClick r:id="rId4"/>
              </a:rPr>
              <a:t>http</a:t>
            </a:r>
            <a:r>
              <a:rPr lang="en-US" altLang="ja-JP" sz="1400" dirty="0">
                <a:solidFill>
                  <a:srgbClr val="000000"/>
                </a:solidFill>
                <a:latin typeface="AR P丸ゴシック体M" pitchFamily="50" charset="-128"/>
                <a:ea typeface="AR P丸ゴシック体M" pitchFamily="50" charset="-128"/>
                <a:hlinkClick r:id="rId4"/>
              </a:rPr>
              <a:t>://</a:t>
            </a:r>
            <a:r>
              <a:rPr lang="en-US" altLang="ja-JP" sz="1400" dirty="0" smtClean="0">
                <a:solidFill>
                  <a:srgbClr val="000000"/>
                </a:solidFill>
                <a:latin typeface="AR P丸ゴシック体M" pitchFamily="50" charset="-128"/>
                <a:ea typeface="AR P丸ゴシック体M" pitchFamily="50" charset="-128"/>
                <a:hlinkClick r:id="rId4"/>
              </a:rPr>
              <a:t>www.mhlw.go.jp/stf/houdou/2r9852000002khid-att/2r9852000002khju.pdf</a:t>
            </a:r>
            <a:endParaRPr lang="en-US" altLang="ja-JP" sz="1400" dirty="0" smtClean="0">
              <a:solidFill>
                <a:srgbClr val="000000"/>
              </a:solidFill>
              <a:latin typeface="AR P丸ゴシック体M" pitchFamily="50" charset="-128"/>
              <a:ea typeface="AR P丸ゴシック体M" pitchFamily="50" charset="-128"/>
            </a:endParaRPr>
          </a:p>
          <a:p>
            <a:pPr>
              <a:buFont typeface="Wingdings" pitchFamily="2" charset="2"/>
              <a:buChar char="u"/>
            </a:pPr>
            <a:r>
              <a:rPr lang="ja-JP" altLang="en-US" sz="1400" dirty="0" smtClean="0">
                <a:solidFill>
                  <a:srgbClr val="000000"/>
                </a:solidFill>
                <a:latin typeface="AR P丸ゴシック体M" pitchFamily="50" charset="-128"/>
                <a:ea typeface="AR P丸ゴシック体M" pitchFamily="50" charset="-128"/>
              </a:rPr>
              <a:t>「これからの事業所内保育施設」</a:t>
            </a:r>
            <a:r>
              <a:rPr lang="en-US" altLang="ja-JP" sz="1400" dirty="0" smtClean="0">
                <a:solidFill>
                  <a:srgbClr val="000000"/>
                </a:solidFill>
                <a:latin typeface="AR P丸ゴシック体M" pitchFamily="50" charset="-128"/>
                <a:ea typeface="AR P丸ゴシック体M" pitchFamily="50" charset="-128"/>
                <a:hlinkClick r:id="rId5"/>
              </a:rPr>
              <a:t>http</a:t>
            </a:r>
            <a:r>
              <a:rPr lang="en-US" altLang="ja-JP" sz="1400" dirty="0">
                <a:solidFill>
                  <a:srgbClr val="000000"/>
                </a:solidFill>
                <a:latin typeface="AR P丸ゴシック体M" pitchFamily="50" charset="-128"/>
                <a:ea typeface="AR P丸ゴシック体M" pitchFamily="50" charset="-128"/>
                <a:hlinkClick r:id="rId5"/>
              </a:rPr>
              <a:t>://</a:t>
            </a:r>
            <a:r>
              <a:rPr lang="en-US" altLang="ja-JP" sz="1400" dirty="0" smtClean="0">
                <a:solidFill>
                  <a:srgbClr val="000000"/>
                </a:solidFill>
                <a:latin typeface="AR P丸ゴシック体M" pitchFamily="50" charset="-128"/>
                <a:ea typeface="AR P丸ゴシック体M" pitchFamily="50" charset="-128"/>
                <a:hlinkClick r:id="rId5"/>
              </a:rPr>
              <a:t>group.dai-ichi-life.co.jp/dlri/ldi/note/notes1010a.pdf</a:t>
            </a:r>
            <a:r>
              <a:rPr lang="ja-JP" altLang="en-US" sz="1400" dirty="0" smtClean="0">
                <a:solidFill>
                  <a:srgbClr val="000000"/>
                </a:solidFill>
                <a:latin typeface="AR P丸ゴシック体M" pitchFamily="50" charset="-128"/>
                <a:ea typeface="AR P丸ゴシック体M" pitchFamily="50" charset="-128"/>
              </a:rPr>
              <a:t>　</a:t>
            </a:r>
            <a:endParaRPr lang="en-US" altLang="ja-JP" sz="1400" dirty="0" smtClean="0">
              <a:solidFill>
                <a:srgbClr val="000000"/>
              </a:solidFill>
              <a:latin typeface="AR P丸ゴシック体M" pitchFamily="50" charset="-128"/>
              <a:ea typeface="AR P丸ゴシック体M" pitchFamily="50" charset="-128"/>
            </a:endParaRPr>
          </a:p>
          <a:p>
            <a:pPr marL="0" indent="0">
              <a:buNone/>
            </a:pPr>
            <a:r>
              <a:rPr lang="ja-JP" altLang="en-US" sz="1400" dirty="0">
                <a:solidFill>
                  <a:srgbClr val="000000"/>
                </a:solidFill>
                <a:latin typeface="AR P丸ゴシック体M" pitchFamily="50" charset="-128"/>
                <a:ea typeface="AR P丸ゴシック体M" pitchFamily="50" charset="-128"/>
              </a:rPr>
              <a:t>　</a:t>
            </a:r>
            <a:r>
              <a:rPr lang="ja-JP" altLang="en-US" sz="1400" dirty="0" smtClean="0">
                <a:solidFill>
                  <a:srgbClr val="000000"/>
                </a:solidFill>
                <a:latin typeface="AR P丸ゴシック体M" pitchFamily="50" charset="-128"/>
                <a:ea typeface="AR P丸ゴシック体M" pitchFamily="50" charset="-128"/>
              </a:rPr>
              <a:t>的場</a:t>
            </a:r>
            <a:r>
              <a:rPr lang="ja-JP" altLang="en-US" sz="1400" dirty="0" smtClean="0">
                <a:solidFill>
                  <a:srgbClr val="000000"/>
                </a:solidFill>
                <a:latin typeface="AR P丸ゴシック体M" pitchFamily="50" charset="-128"/>
                <a:ea typeface="AR P丸ゴシック体M" pitchFamily="50" charset="-128"/>
              </a:rPr>
              <a:t>康子</a:t>
            </a:r>
            <a:endParaRPr lang="en-US" altLang="ja-JP" sz="1400" dirty="0" smtClean="0">
              <a:solidFill>
                <a:srgbClr val="000000"/>
              </a:solidFill>
              <a:latin typeface="AR P丸ゴシック体M" pitchFamily="50" charset="-128"/>
              <a:ea typeface="AR P丸ゴシック体M" pitchFamily="50" charset="-128"/>
            </a:endParaRPr>
          </a:p>
          <a:p>
            <a:pPr>
              <a:buFont typeface="Wingdings" pitchFamily="2" charset="2"/>
              <a:buChar char="u"/>
            </a:pPr>
            <a:r>
              <a:rPr lang="ja-JP" altLang="en-US" sz="1400" dirty="0" smtClean="0">
                <a:solidFill>
                  <a:srgbClr val="000000"/>
                </a:solidFill>
                <a:latin typeface="AR P丸ゴシック体M" pitchFamily="50" charset="-128"/>
                <a:ea typeface="AR P丸ゴシック体M" pitchFamily="50" charset="-128"/>
              </a:rPr>
              <a:t>平成２３年度雇用均等基本調査</a:t>
            </a:r>
            <a:r>
              <a:rPr lang="en-US" altLang="ja-JP" sz="1400" dirty="0">
                <a:solidFill>
                  <a:srgbClr val="000000"/>
                </a:solidFill>
                <a:latin typeface="AR P丸ゴシック体M" pitchFamily="50" charset="-128"/>
                <a:ea typeface="AR P丸ゴシック体M" pitchFamily="50" charset="-128"/>
                <a:hlinkClick r:id="rId6"/>
              </a:rPr>
              <a:t>http://</a:t>
            </a:r>
            <a:r>
              <a:rPr lang="en-US" altLang="ja-JP" sz="1400" dirty="0" smtClean="0">
                <a:solidFill>
                  <a:srgbClr val="000000"/>
                </a:solidFill>
                <a:latin typeface="AR P丸ゴシック体M" pitchFamily="50" charset="-128"/>
                <a:ea typeface="AR P丸ゴシック体M" pitchFamily="50" charset="-128"/>
                <a:hlinkClick r:id="rId6"/>
              </a:rPr>
              <a:t>www.mhlw.go.jp/toukei/list/dl/71-23r-03.pdf</a:t>
            </a:r>
            <a:endParaRPr lang="en-US" altLang="ja-JP" sz="1400" dirty="0" smtClean="0">
              <a:solidFill>
                <a:srgbClr val="000000"/>
              </a:solidFill>
              <a:latin typeface="AR P丸ゴシック体M" pitchFamily="50" charset="-128"/>
              <a:ea typeface="AR P丸ゴシック体M" pitchFamily="50" charset="-128"/>
            </a:endParaRPr>
          </a:p>
          <a:p>
            <a:pPr>
              <a:buFont typeface="Wingdings" pitchFamily="2" charset="2"/>
              <a:buChar char="u"/>
            </a:pPr>
            <a:r>
              <a:rPr lang="ja-JP" altLang="en-US" sz="1400" dirty="0">
                <a:solidFill>
                  <a:srgbClr val="000000"/>
                </a:solidFill>
                <a:latin typeface="AR P丸ゴシック体M" pitchFamily="50" charset="-128"/>
                <a:ea typeface="AR P丸ゴシック体M" pitchFamily="50" charset="-128"/>
              </a:rPr>
              <a:t>待機</a:t>
            </a:r>
            <a:r>
              <a:rPr lang="ja-JP" altLang="en-US" sz="1400" dirty="0" smtClean="0">
                <a:solidFill>
                  <a:srgbClr val="000000"/>
                </a:solidFill>
                <a:latin typeface="AR P丸ゴシック体M" pitchFamily="50" charset="-128"/>
                <a:ea typeface="AR P丸ゴシック体M" pitchFamily="50" charset="-128"/>
              </a:rPr>
              <a:t>児童解消先取りプロジェクト</a:t>
            </a:r>
            <a:endParaRPr lang="en-US" altLang="ja-JP" sz="1400" dirty="0" smtClean="0">
              <a:solidFill>
                <a:srgbClr val="000000"/>
              </a:solidFill>
              <a:latin typeface="AR P丸ゴシック体M" pitchFamily="50" charset="-128"/>
              <a:ea typeface="AR P丸ゴシック体M" pitchFamily="50" charset="-128"/>
            </a:endParaRPr>
          </a:p>
          <a:p>
            <a:pPr marL="0" indent="0">
              <a:buNone/>
            </a:pPr>
            <a:r>
              <a:rPr lang="en-US" altLang="ja-JP" sz="1400" dirty="0">
                <a:solidFill>
                  <a:srgbClr val="000000"/>
                </a:solidFill>
                <a:latin typeface="AR P丸ゴシック体M" pitchFamily="50" charset="-128"/>
                <a:ea typeface="AR P丸ゴシック体M" pitchFamily="50" charset="-128"/>
                <a:hlinkClick r:id="rId7"/>
              </a:rPr>
              <a:t>http://</a:t>
            </a:r>
            <a:r>
              <a:rPr lang="en-US" altLang="ja-JP" sz="1400" dirty="0" smtClean="0">
                <a:solidFill>
                  <a:srgbClr val="000000"/>
                </a:solidFill>
                <a:latin typeface="AR P丸ゴシック体M" pitchFamily="50" charset="-128"/>
                <a:ea typeface="AR P丸ゴシック体M" pitchFamily="50" charset="-128"/>
                <a:hlinkClick r:id="rId7"/>
              </a:rPr>
              <a:t>www.kantei.go.jp/jp/singi/taikijidou/kettei/kihon.pdf</a:t>
            </a:r>
            <a:endParaRPr lang="en-US" altLang="ja-JP" sz="1400" dirty="0" smtClean="0">
              <a:solidFill>
                <a:srgbClr val="000000"/>
              </a:solidFill>
              <a:latin typeface="AR P丸ゴシック体M" pitchFamily="50" charset="-128"/>
              <a:ea typeface="AR P丸ゴシック体M" pitchFamily="50" charset="-128"/>
            </a:endParaRPr>
          </a:p>
          <a:p>
            <a:pPr marL="0" indent="0">
              <a:buNone/>
            </a:pPr>
            <a:endParaRPr lang="en-US" altLang="ja-JP" sz="1400" dirty="0" smtClean="0">
              <a:solidFill>
                <a:srgbClr val="000000"/>
              </a:solidFill>
              <a:latin typeface="AR P丸ゴシック体M" pitchFamily="50" charset="-128"/>
              <a:ea typeface="AR P丸ゴシック体M" pitchFamily="50" charset="-128"/>
            </a:endParaRPr>
          </a:p>
          <a:p>
            <a:pPr marL="0" indent="0">
              <a:buNone/>
            </a:pPr>
            <a:endParaRPr lang="en-US" altLang="ja-JP" sz="1400" dirty="0" smtClean="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a:xfrm>
            <a:off x="6444208" y="6165304"/>
            <a:ext cx="2133600" cy="365125"/>
          </a:xfrm>
        </p:spPr>
        <p:txBody>
          <a:bodyPr/>
          <a:lstStyle/>
          <a:p>
            <a:fld id="{1FBF3DF3-D6D1-4C8B-B4EB-503C8051AE75}" type="slidenum">
              <a:rPr kumimoji="1" lang="ja-JP" altLang="en-US" smtClean="0"/>
              <a:t>17</a:t>
            </a:fld>
            <a:endParaRPr kumimoji="1" lang="ja-JP" altLang="en-US"/>
          </a:p>
        </p:txBody>
      </p:sp>
    </p:spTree>
    <p:extLst>
      <p:ext uri="{BB962C8B-B14F-4D97-AF65-F5344CB8AC3E}">
        <p14:creationId xmlns:p14="http://schemas.microsoft.com/office/powerpoint/2010/main" val="125739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685800" indent="-685800" algn="l">
              <a:buFont typeface="Wingdings" pitchFamily="2" charset="2"/>
              <a:buChar char="Ø"/>
            </a:pPr>
            <a:r>
              <a:rPr kumimoji="1" lang="ja-JP" altLang="en-US" dirty="0" smtClean="0">
                <a:solidFill>
                  <a:srgbClr val="C00000"/>
                </a:solidFill>
                <a:latin typeface="+mj-ea"/>
              </a:rPr>
              <a:t>待機児童とは？</a:t>
            </a:r>
            <a:endParaRPr kumimoji="1" lang="ja-JP" altLang="en-US" dirty="0">
              <a:solidFill>
                <a:srgbClr val="C00000"/>
              </a:solidFill>
              <a:latin typeface="+mj-ea"/>
            </a:endParaRPr>
          </a:p>
        </p:txBody>
      </p:sp>
      <p:sp>
        <p:nvSpPr>
          <p:cNvPr id="3" name="コンテンツ プレースホルダー 2"/>
          <p:cNvSpPr>
            <a:spLocks noGrp="1"/>
          </p:cNvSpPr>
          <p:nvPr>
            <p:ph idx="1"/>
          </p:nvPr>
        </p:nvSpPr>
        <p:spPr>
          <a:xfrm>
            <a:off x="1087127" y="2060848"/>
            <a:ext cx="7301297" cy="4074783"/>
          </a:xfrm>
        </p:spPr>
        <p:txBody>
          <a:bodyPr>
            <a:normAutofit/>
          </a:bodyPr>
          <a:lstStyle/>
          <a:p>
            <a:pPr marL="0" indent="0">
              <a:buNone/>
            </a:pPr>
            <a:r>
              <a:rPr lang="ja-JP" altLang="en-US" sz="4000" b="1" dirty="0" smtClean="0">
                <a:solidFill>
                  <a:srgbClr val="000000"/>
                </a:solidFill>
                <a:latin typeface="AR P丸ゴシック体M" pitchFamily="50" charset="-128"/>
                <a:ea typeface="AR P丸ゴシック体M" pitchFamily="50" charset="-128"/>
              </a:rPr>
              <a:t>認可</a:t>
            </a:r>
            <a:r>
              <a:rPr lang="ja-JP" altLang="en-US" sz="4000" b="1" dirty="0">
                <a:solidFill>
                  <a:srgbClr val="000000"/>
                </a:solidFill>
                <a:latin typeface="AR P丸ゴシック体M" pitchFamily="50" charset="-128"/>
                <a:ea typeface="AR P丸ゴシック体M" pitchFamily="50" charset="-128"/>
              </a:rPr>
              <a:t>保育所の利用を申請しているにも</a:t>
            </a:r>
            <a:r>
              <a:rPr lang="ja-JP" altLang="en-US" sz="4000" b="1" dirty="0" smtClean="0">
                <a:solidFill>
                  <a:srgbClr val="000000"/>
                </a:solidFill>
                <a:latin typeface="AR P丸ゴシック体M" pitchFamily="50" charset="-128"/>
                <a:ea typeface="AR P丸ゴシック体M" pitchFamily="50" charset="-128"/>
              </a:rPr>
              <a:t>かかわらず、保育所</a:t>
            </a:r>
            <a:r>
              <a:rPr lang="ja-JP" altLang="en-US" sz="4000" b="1" dirty="0">
                <a:solidFill>
                  <a:srgbClr val="000000"/>
                </a:solidFill>
                <a:latin typeface="AR P丸ゴシック体M" pitchFamily="50" charset="-128"/>
                <a:ea typeface="AR P丸ゴシック体M" pitchFamily="50" charset="-128"/>
              </a:rPr>
              <a:t>が満員で入れない</a:t>
            </a:r>
            <a:r>
              <a:rPr lang="ja-JP" altLang="en-US" sz="4000" b="1" dirty="0" smtClean="0">
                <a:solidFill>
                  <a:srgbClr val="000000"/>
                </a:solidFill>
                <a:latin typeface="AR P丸ゴシック体M" pitchFamily="50" charset="-128"/>
                <a:ea typeface="AR P丸ゴシック体M" pitchFamily="50" charset="-128"/>
              </a:rPr>
              <a:t>子ども。</a:t>
            </a:r>
            <a:endParaRPr lang="en-US" altLang="ja-JP" sz="4000" b="1" dirty="0">
              <a:solidFill>
                <a:srgbClr val="000000"/>
              </a:solidFill>
              <a:latin typeface="AR P丸ゴシック体M" pitchFamily="50" charset="-128"/>
              <a:ea typeface="AR P丸ゴシック体M" pitchFamily="50" charset="-128"/>
            </a:endParaRPr>
          </a:p>
          <a:p>
            <a:pPr marL="0" indent="0">
              <a:buNone/>
            </a:pPr>
            <a:r>
              <a:rPr lang="en-US" altLang="ja-JP" sz="2800" dirty="0" smtClean="0">
                <a:solidFill>
                  <a:srgbClr val="000000"/>
                </a:solidFill>
                <a:latin typeface="AR P丸ゴシック体M" pitchFamily="50" charset="-128"/>
                <a:ea typeface="AR P丸ゴシック体M" pitchFamily="50" charset="-128"/>
              </a:rPr>
              <a:t>※</a:t>
            </a:r>
            <a:r>
              <a:rPr lang="ja-JP" altLang="en-US" sz="2800" dirty="0" smtClean="0">
                <a:solidFill>
                  <a:srgbClr val="000000"/>
                </a:solidFill>
                <a:latin typeface="AR P丸ゴシック体M" pitchFamily="50" charset="-128"/>
                <a:ea typeface="AR P丸ゴシック体M" pitchFamily="50" charset="-128"/>
              </a:rPr>
              <a:t>認可外</a:t>
            </a:r>
            <a:r>
              <a:rPr lang="ja-JP" altLang="en-US" sz="2800" dirty="0">
                <a:solidFill>
                  <a:srgbClr val="000000"/>
                </a:solidFill>
                <a:latin typeface="AR P丸ゴシック体M" pitchFamily="50" charset="-128"/>
                <a:ea typeface="AR P丸ゴシック体M" pitchFamily="50" charset="-128"/>
              </a:rPr>
              <a:t>の施設の希望者や</a:t>
            </a:r>
            <a:r>
              <a:rPr lang="ja-JP" altLang="en-US" sz="2800" dirty="0" smtClean="0">
                <a:solidFill>
                  <a:srgbClr val="000000"/>
                </a:solidFill>
                <a:latin typeface="AR P丸ゴシック体M" pitchFamily="50" charset="-128"/>
                <a:ea typeface="AR P丸ゴシック体M" pitchFamily="50" charset="-128"/>
              </a:rPr>
              <a:t>、最初</a:t>
            </a:r>
            <a:r>
              <a:rPr lang="ja-JP" altLang="en-US" sz="2800" dirty="0">
                <a:solidFill>
                  <a:srgbClr val="000000"/>
                </a:solidFill>
                <a:latin typeface="AR P丸ゴシック体M" pitchFamily="50" charset="-128"/>
                <a:ea typeface="AR P丸ゴシック体M" pitchFamily="50" charset="-128"/>
              </a:rPr>
              <a:t>から</a:t>
            </a:r>
            <a:r>
              <a:rPr lang="ja-JP" altLang="en-US" sz="2800" dirty="0" smtClean="0">
                <a:solidFill>
                  <a:srgbClr val="000000"/>
                </a:solidFill>
                <a:latin typeface="AR P丸ゴシック体M" pitchFamily="50" charset="-128"/>
                <a:ea typeface="AR P丸ゴシック体M" pitchFamily="50" charset="-128"/>
              </a:rPr>
              <a:t>入園</a:t>
            </a:r>
            <a:endParaRPr lang="en-US" altLang="ja-JP" sz="2800" dirty="0" smtClean="0">
              <a:solidFill>
                <a:srgbClr val="000000"/>
              </a:solidFill>
              <a:latin typeface="AR P丸ゴシック体M" pitchFamily="50" charset="-128"/>
              <a:ea typeface="AR P丸ゴシック体M" pitchFamily="50" charset="-128"/>
            </a:endParaRPr>
          </a:p>
          <a:p>
            <a:pPr marL="0" indent="0">
              <a:buNone/>
            </a:pPr>
            <a:r>
              <a:rPr lang="ja-JP" altLang="en-US" sz="2800" dirty="0" smtClean="0">
                <a:solidFill>
                  <a:srgbClr val="000000"/>
                </a:solidFill>
                <a:latin typeface="AR P丸ゴシック体M" pitchFamily="50" charset="-128"/>
                <a:ea typeface="AR P丸ゴシック体M" pitchFamily="50" charset="-128"/>
              </a:rPr>
              <a:t>を</a:t>
            </a:r>
            <a:r>
              <a:rPr lang="ja-JP" altLang="en-US" sz="2800" dirty="0">
                <a:solidFill>
                  <a:srgbClr val="000000"/>
                </a:solidFill>
                <a:latin typeface="AR P丸ゴシック体M" pitchFamily="50" charset="-128"/>
                <a:ea typeface="AR P丸ゴシック体M" pitchFamily="50" charset="-128"/>
              </a:rPr>
              <a:t>あきらめている場合は</a:t>
            </a:r>
            <a:r>
              <a:rPr lang="ja-JP" altLang="en-US" sz="2800" dirty="0" smtClean="0">
                <a:solidFill>
                  <a:srgbClr val="000000"/>
                </a:solidFill>
                <a:latin typeface="AR P丸ゴシック体M" pitchFamily="50" charset="-128"/>
                <a:ea typeface="AR P丸ゴシック体M" pitchFamily="50" charset="-128"/>
              </a:rPr>
              <a:t>含まれない</a:t>
            </a:r>
            <a:r>
              <a:rPr lang="ja-JP" altLang="en-US" sz="2800" dirty="0">
                <a:solidFill>
                  <a:srgbClr val="000000"/>
                </a:solidFill>
                <a:latin typeface="AR P丸ゴシック体M" pitchFamily="50" charset="-128"/>
                <a:ea typeface="AR P丸ゴシック体M" pitchFamily="50" charset="-128"/>
              </a:rPr>
              <a:t>。</a:t>
            </a:r>
            <a:endParaRPr lang="en-US" altLang="ja-JP" sz="2800" dirty="0" smtClean="0">
              <a:solidFill>
                <a:srgbClr val="000000"/>
              </a:solidFill>
              <a:latin typeface="AR P丸ゴシック体M" pitchFamily="50" charset="-128"/>
              <a:ea typeface="AR P丸ゴシック体M" pitchFamily="50" charset="-128"/>
            </a:endParaRPr>
          </a:p>
          <a:p>
            <a:pPr marL="0" indent="0" algn="ctr">
              <a:buNone/>
            </a:pPr>
            <a:endParaRPr lang="en-US" altLang="ja-JP" sz="2600" dirty="0" smtClean="0">
              <a:latin typeface="AR P丸ゴシック体M" pitchFamily="50" charset="-128"/>
              <a:ea typeface="AR P丸ゴシック体M" pitchFamily="50" charset="-128"/>
            </a:endParaRPr>
          </a:p>
          <a:p>
            <a:pPr marL="0" indent="0" algn="r">
              <a:buNone/>
            </a:pPr>
            <a:endParaRPr kumimoji="1" lang="ja-JP" altLang="en-US" sz="2600" dirty="0">
              <a:solidFill>
                <a:srgbClr val="000000"/>
              </a:solidFill>
              <a:latin typeface="AR P丸ゴシック体M" pitchFamily="50" charset="-128"/>
              <a:ea typeface="AR P丸ゴシック体M" pitchFamily="50" charset="-128"/>
            </a:endParaRPr>
          </a:p>
        </p:txBody>
      </p:sp>
      <p:pic>
        <p:nvPicPr>
          <p:cNvPr id="1026" name="Picture 2" descr="C:\Users\asami.k\AppData\Local\Microsoft\Windows\Temporary Internet Files\Content.IE5\00IBFIMG\MC9001562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608" y="4581128"/>
            <a:ext cx="732434" cy="18324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ami.k\AppData\Local\Microsoft\Windows\Temporary Internet Files\Content.IE5\67Q07M9M\MC9001558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498" y="332656"/>
            <a:ext cx="1913704" cy="1440160"/>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a:xfrm>
            <a:off x="429536" y="2204864"/>
            <a:ext cx="677872"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29" name="Picture 5" descr="C:\Users\asami.k\AppData\Local\Microsoft\Windows\Temporary Internet Files\Content.IE5\YPDABK09\MC9001559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50555"/>
            <a:ext cx="1376172" cy="1809598"/>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2</a:t>
            </a:fld>
            <a:endParaRPr kumimoji="1" lang="ja-JP" altLang="en-US"/>
          </a:p>
        </p:txBody>
      </p:sp>
    </p:spTree>
    <p:extLst>
      <p:ext uri="{BB962C8B-B14F-4D97-AF65-F5344CB8AC3E}">
        <p14:creationId xmlns:p14="http://schemas.microsoft.com/office/powerpoint/2010/main" val="424373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7981160" cy="1408261"/>
          </a:xfrm>
        </p:spPr>
        <p:txBody>
          <a:bodyPr/>
          <a:lstStyle/>
          <a:p>
            <a:pPr marL="685800" indent="-685800" algn="l">
              <a:buFont typeface="Wingdings" pitchFamily="2" charset="2"/>
              <a:buChar char="Ø"/>
            </a:pPr>
            <a:r>
              <a:rPr kumimoji="1" lang="ja-JP" altLang="en-US" sz="4400" dirty="0" smtClean="0">
                <a:solidFill>
                  <a:srgbClr val="C00000"/>
                </a:solidFill>
              </a:rPr>
              <a:t>高止まりする待機児童数</a:t>
            </a:r>
            <a:endParaRPr kumimoji="1" lang="ja-JP" altLang="en-US" sz="4400"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301208"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744391" y="5480744"/>
            <a:ext cx="2304255" cy="646331"/>
          </a:xfrm>
          <a:prstGeom prst="rect">
            <a:avLst/>
          </a:prstGeom>
          <a:noFill/>
          <a:ln>
            <a:solidFill>
              <a:srgbClr val="000000"/>
            </a:solidFill>
          </a:ln>
        </p:spPr>
        <p:txBody>
          <a:bodyPr wrap="square" rtlCol="0">
            <a:spAutoFit/>
          </a:bodyPr>
          <a:lstStyle/>
          <a:p>
            <a:r>
              <a:rPr kumimoji="1" lang="ja-JP" altLang="en-US" dirty="0" smtClean="0">
                <a:solidFill>
                  <a:srgbClr val="000000"/>
                </a:solidFill>
                <a:latin typeface="AR P丸ゴシック体M" pitchFamily="50" charset="-128"/>
                <a:ea typeface="AR P丸ゴシック体M" pitchFamily="50" charset="-128"/>
              </a:rPr>
              <a:t>日本経済新聞電子版</a:t>
            </a:r>
            <a:endParaRPr kumimoji="1" lang="en-US" altLang="ja-JP" dirty="0" smtClean="0">
              <a:solidFill>
                <a:srgbClr val="000000"/>
              </a:solidFill>
              <a:latin typeface="AR P丸ゴシック体M" pitchFamily="50" charset="-128"/>
              <a:ea typeface="AR P丸ゴシック体M" pitchFamily="50" charset="-128"/>
            </a:endParaRPr>
          </a:p>
          <a:p>
            <a:r>
              <a:rPr kumimoji="1" lang="en-US" altLang="ja-JP" dirty="0" smtClean="0">
                <a:solidFill>
                  <a:srgbClr val="000000"/>
                </a:solidFill>
                <a:latin typeface="AR P丸ゴシック体M" pitchFamily="50" charset="-128"/>
                <a:ea typeface="AR P丸ゴシック体M" pitchFamily="50" charset="-128"/>
              </a:rPr>
              <a:t>2012/11/22</a:t>
            </a:r>
            <a:r>
              <a:rPr kumimoji="1" lang="ja-JP" altLang="en-US" dirty="0" smtClean="0">
                <a:solidFill>
                  <a:srgbClr val="000000"/>
                </a:solidFill>
                <a:latin typeface="AR P丸ゴシック体M" pitchFamily="50" charset="-128"/>
                <a:ea typeface="AR P丸ゴシック体M" pitchFamily="50" charset="-128"/>
              </a:rPr>
              <a:t>　　より</a:t>
            </a:r>
            <a:endParaRPr kumimoji="1" lang="ja-JP" altLang="en-US" dirty="0">
              <a:solidFill>
                <a:srgbClr val="000000"/>
              </a:solidFill>
              <a:latin typeface="AR P丸ゴシック体M" pitchFamily="50" charset="-128"/>
              <a:ea typeface="AR P丸ゴシック体M" pitchFamily="50" charset="-128"/>
            </a:endParaRPr>
          </a:p>
        </p:txBody>
      </p:sp>
      <p:sp>
        <p:nvSpPr>
          <p:cNvPr id="3" name="スライド番号プレースホルダー 2"/>
          <p:cNvSpPr>
            <a:spLocks noGrp="1"/>
          </p:cNvSpPr>
          <p:nvPr>
            <p:ph type="sldNum" sz="quarter" idx="12"/>
          </p:nvPr>
        </p:nvSpPr>
        <p:spPr>
          <a:xfrm>
            <a:off x="6829718" y="6158478"/>
            <a:ext cx="2133600" cy="365125"/>
          </a:xfrm>
        </p:spPr>
        <p:txBody>
          <a:bodyPr/>
          <a:lstStyle/>
          <a:p>
            <a:fld id="{1FBF3DF3-D6D1-4C8B-B4EB-503C8051AE75}" type="slidenum">
              <a:rPr kumimoji="1" lang="ja-JP" altLang="en-US" smtClean="0"/>
              <a:t>3</a:t>
            </a:fld>
            <a:endParaRPr kumimoji="1" lang="ja-JP" altLang="en-US"/>
          </a:p>
        </p:txBody>
      </p:sp>
    </p:spTree>
    <p:extLst>
      <p:ext uri="{BB962C8B-B14F-4D97-AF65-F5344CB8AC3E}">
        <p14:creationId xmlns:p14="http://schemas.microsoft.com/office/powerpoint/2010/main" val="415894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ami.k\AppData\Local\Microsoft\Windows\Temporary Internet Files\Content.IE5\YPDABK09\MP90044912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57160" y="3501008"/>
            <a:ext cx="4320480"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611560" y="188640"/>
            <a:ext cx="8041440" cy="1442674"/>
          </a:xfrm>
        </p:spPr>
        <p:txBody>
          <a:bodyPr/>
          <a:lstStyle/>
          <a:p>
            <a:pPr marL="685800" indent="-685800" algn="l">
              <a:buFont typeface="Wingdings" pitchFamily="2" charset="2"/>
              <a:buChar char="Ø"/>
            </a:pPr>
            <a:r>
              <a:rPr kumimoji="1" lang="ja-JP" altLang="en-US" dirty="0" smtClean="0">
                <a:solidFill>
                  <a:srgbClr val="C00000"/>
                </a:solidFill>
              </a:rPr>
              <a:t>待機児童の発生原因</a:t>
            </a:r>
            <a:endParaRPr kumimoji="1" lang="ja-JP" altLang="en-US" dirty="0">
              <a:solidFill>
                <a:srgbClr val="C00000"/>
              </a:solidFill>
            </a:endParaRPr>
          </a:p>
        </p:txBody>
      </p:sp>
      <p:sp>
        <p:nvSpPr>
          <p:cNvPr id="3" name="コンテンツ プレースホルダー 2"/>
          <p:cNvSpPr>
            <a:spLocks noGrp="1"/>
          </p:cNvSpPr>
          <p:nvPr>
            <p:ph idx="1"/>
          </p:nvPr>
        </p:nvSpPr>
        <p:spPr>
          <a:xfrm>
            <a:off x="755576" y="1628800"/>
            <a:ext cx="7467600" cy="3951337"/>
          </a:xfrm>
        </p:spPr>
        <p:txBody>
          <a:bodyPr/>
          <a:lstStyle/>
          <a:p>
            <a:pPr>
              <a:buFont typeface="Wingdings" pitchFamily="2" charset="2"/>
              <a:buChar char="ü"/>
            </a:pPr>
            <a:r>
              <a:rPr kumimoji="1" lang="ja-JP" altLang="en-US" sz="4400" b="1" dirty="0" smtClean="0">
                <a:solidFill>
                  <a:srgbClr val="000000"/>
                </a:solidFill>
                <a:latin typeface="AR P丸ゴシック体M" pitchFamily="50" charset="-128"/>
                <a:ea typeface="AR P丸ゴシック体M" pitchFamily="50" charset="-128"/>
              </a:rPr>
              <a:t>長引く不況に</a:t>
            </a:r>
            <a:r>
              <a:rPr lang="ja-JP" altLang="en-US" sz="4400" b="1" dirty="0" smtClean="0">
                <a:solidFill>
                  <a:srgbClr val="000000"/>
                </a:solidFill>
                <a:latin typeface="AR P丸ゴシック体M" pitchFamily="50" charset="-128"/>
                <a:ea typeface="AR P丸ゴシック体M" pitchFamily="50" charset="-128"/>
              </a:rPr>
              <a:t>よる共働き世</a:t>
            </a:r>
            <a:endParaRPr lang="en-US" altLang="ja-JP" sz="4400" b="1" dirty="0" smtClean="0">
              <a:solidFill>
                <a:srgbClr val="000000"/>
              </a:solidFill>
              <a:latin typeface="AR P丸ゴシック体M" pitchFamily="50" charset="-128"/>
              <a:ea typeface="AR P丸ゴシック体M" pitchFamily="50" charset="-128"/>
            </a:endParaRPr>
          </a:p>
          <a:p>
            <a:pPr marL="0" indent="0">
              <a:buNone/>
            </a:pPr>
            <a:r>
              <a:rPr lang="ja-JP" altLang="en-US" sz="4400" b="1" dirty="0" smtClean="0">
                <a:solidFill>
                  <a:srgbClr val="000000"/>
                </a:solidFill>
                <a:latin typeface="AR P丸ゴシック体M" pitchFamily="50" charset="-128"/>
                <a:ea typeface="AR P丸ゴシック体M" pitchFamily="50" charset="-128"/>
              </a:rPr>
              <a:t>　帯の増加</a:t>
            </a:r>
            <a:endParaRPr lang="en-US" altLang="ja-JP" sz="4400" b="1"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kumimoji="1" lang="ja-JP" altLang="en-US" sz="4400" b="1" dirty="0" smtClean="0">
                <a:solidFill>
                  <a:srgbClr val="000000"/>
                </a:solidFill>
                <a:latin typeface="AR P丸ゴシック体M" pitchFamily="50" charset="-128"/>
                <a:ea typeface="AR P丸ゴシック体M" pitchFamily="50" charset="-128"/>
              </a:rPr>
              <a:t>女性の社会進出の増加</a:t>
            </a:r>
            <a:endParaRPr kumimoji="1" lang="en-US" altLang="ja-JP" sz="4400" b="1" dirty="0" smtClean="0">
              <a:solidFill>
                <a:srgbClr val="000000"/>
              </a:solidFill>
              <a:latin typeface="AR P丸ゴシック体M" pitchFamily="50" charset="-128"/>
              <a:ea typeface="AR P丸ゴシック体M" pitchFamily="50" charset="-128"/>
            </a:endParaRPr>
          </a:p>
          <a:p>
            <a:pPr marL="0" indent="0">
              <a:buNone/>
            </a:pPr>
            <a:endParaRPr kumimoji="1" lang="ja-JP" altLang="en-US" b="1" dirty="0">
              <a:solidFill>
                <a:srgbClr val="000000"/>
              </a:solidFill>
              <a:latin typeface="AR P丸ゴシック体M" pitchFamily="50" charset="-128"/>
              <a:ea typeface="AR P丸ゴシック体M" pitchFamily="50" charset="-128"/>
            </a:endParaRPr>
          </a:p>
        </p:txBody>
      </p:sp>
      <p:sp>
        <p:nvSpPr>
          <p:cNvPr id="4" name="スライド番号プレースホルダー 3"/>
          <p:cNvSpPr>
            <a:spLocks noGrp="1"/>
          </p:cNvSpPr>
          <p:nvPr>
            <p:ph type="sldNum" sz="quarter" idx="12"/>
          </p:nvPr>
        </p:nvSpPr>
        <p:spPr/>
        <p:txBody>
          <a:bodyPr/>
          <a:lstStyle/>
          <a:p>
            <a:fld id="{1FBF3DF3-D6D1-4C8B-B4EB-503C8051AE75}" type="slidenum">
              <a:rPr kumimoji="1" lang="ja-JP" altLang="en-US" smtClean="0"/>
              <a:t>4</a:t>
            </a:fld>
            <a:endParaRPr kumimoji="1" lang="ja-JP" altLang="en-US"/>
          </a:p>
        </p:txBody>
      </p:sp>
    </p:spTree>
    <p:extLst>
      <p:ext uri="{BB962C8B-B14F-4D97-AF65-F5344CB8AC3E}">
        <p14:creationId xmlns:p14="http://schemas.microsoft.com/office/powerpoint/2010/main" val="468978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3717032"/>
            <a:ext cx="5818580" cy="19442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ct val="20000"/>
              </a:spcBef>
              <a:buClr>
                <a:srgbClr val="7A7A7A"/>
              </a:buClr>
              <a:buSzPct val="95000"/>
            </a:pPr>
            <a:r>
              <a:rPr lang="ja-JP" altLang="en-US" sz="2400" b="1" dirty="0">
                <a:solidFill>
                  <a:srgbClr val="000000"/>
                </a:solidFill>
                <a:latin typeface="AR P丸ゴシック体M" pitchFamily="50" charset="-128"/>
                <a:ea typeface="AR P丸ゴシック体M" pitchFamily="50" charset="-128"/>
              </a:rPr>
              <a:t>０歳　</a:t>
            </a:r>
            <a:r>
              <a:rPr lang="en-US" altLang="ja-JP" sz="2400" b="1" dirty="0">
                <a:solidFill>
                  <a:srgbClr val="000000"/>
                </a:solidFill>
                <a:latin typeface="AR P丸ゴシック体M" pitchFamily="50" charset="-128"/>
                <a:ea typeface="AR P丸ゴシック体M" pitchFamily="50" charset="-128"/>
              </a:rPr>
              <a:t>3,170</a:t>
            </a:r>
            <a:r>
              <a:rPr lang="ja-JP" altLang="en-US" sz="2400" b="1" dirty="0">
                <a:solidFill>
                  <a:srgbClr val="000000"/>
                </a:solidFill>
                <a:latin typeface="AR P丸ゴシック体M" pitchFamily="50" charset="-128"/>
                <a:ea typeface="AR P丸ゴシック体M" pitchFamily="50" charset="-128"/>
              </a:rPr>
              <a:t>人 （</a:t>
            </a:r>
            <a:r>
              <a:rPr lang="en-US" altLang="ja-JP" sz="2400" b="1" dirty="0">
                <a:solidFill>
                  <a:srgbClr val="000000"/>
                </a:solidFill>
                <a:latin typeface="AR P丸ゴシック体M" pitchFamily="50" charset="-128"/>
                <a:ea typeface="AR P丸ゴシック体M" pitchFamily="50" charset="-128"/>
              </a:rPr>
              <a:t>12.8%</a:t>
            </a:r>
            <a:r>
              <a:rPr lang="ja-JP" altLang="en-US" sz="2400" b="1" dirty="0">
                <a:solidFill>
                  <a:srgbClr val="000000"/>
                </a:solidFill>
                <a:latin typeface="AR P丸ゴシック体M" pitchFamily="50" charset="-128"/>
                <a:ea typeface="AR P丸ゴシック体M" pitchFamily="50" charset="-128"/>
              </a:rPr>
              <a:t>）</a:t>
            </a:r>
            <a:endParaRPr lang="en-US" altLang="ja-JP" sz="2400" b="1" dirty="0">
              <a:solidFill>
                <a:srgbClr val="000000"/>
              </a:solidFill>
              <a:latin typeface="AR P丸ゴシック体M" pitchFamily="50" charset="-128"/>
              <a:ea typeface="AR P丸ゴシック体M" pitchFamily="50" charset="-128"/>
            </a:endParaRPr>
          </a:p>
          <a:p>
            <a:pPr lvl="0" algn="ctr" defTabSz="457200">
              <a:spcBef>
                <a:spcPct val="20000"/>
              </a:spcBef>
              <a:buClr>
                <a:srgbClr val="7A7A7A"/>
              </a:buClr>
              <a:buSzPct val="95000"/>
            </a:pPr>
            <a:r>
              <a:rPr lang="ja-JP" altLang="en-US" sz="2400" b="1" dirty="0" smtClean="0">
                <a:solidFill>
                  <a:srgbClr val="FF0066"/>
                </a:solidFill>
                <a:latin typeface="AR P丸ゴシック体M" pitchFamily="50" charset="-128"/>
                <a:ea typeface="AR P丸ゴシック体M" pitchFamily="50" charset="-128"/>
              </a:rPr>
              <a:t>★</a:t>
            </a:r>
            <a:r>
              <a:rPr lang="ja-JP" altLang="en-US" sz="2400" b="1" dirty="0" smtClean="0">
                <a:solidFill>
                  <a:srgbClr val="000000"/>
                </a:solidFill>
                <a:latin typeface="AR P丸ゴシック体M" pitchFamily="50" charset="-128"/>
                <a:ea typeface="AR P丸ゴシック体M" pitchFamily="50" charset="-128"/>
              </a:rPr>
              <a:t>１－２歳</a:t>
            </a:r>
            <a:r>
              <a:rPr lang="ja-JP" altLang="en-US" sz="2400" b="1" dirty="0">
                <a:solidFill>
                  <a:srgbClr val="000000"/>
                </a:solidFill>
                <a:latin typeface="AR P丸ゴシック体M" pitchFamily="50" charset="-128"/>
                <a:ea typeface="AR P丸ゴシック体M" pitchFamily="50" charset="-128"/>
              </a:rPr>
              <a:t>　</a:t>
            </a:r>
            <a:r>
              <a:rPr lang="en-US" altLang="ja-JP" sz="2400" b="1" dirty="0" smtClean="0">
                <a:solidFill>
                  <a:srgbClr val="000000"/>
                </a:solidFill>
                <a:latin typeface="AR P丸ゴシック体M" pitchFamily="50" charset="-128"/>
                <a:ea typeface="AR P丸ゴシック体M" pitchFamily="50" charset="-128"/>
              </a:rPr>
              <a:t>17,037</a:t>
            </a:r>
            <a:r>
              <a:rPr lang="ja-JP" altLang="en-US" sz="2400" b="1" dirty="0" smtClean="0">
                <a:solidFill>
                  <a:srgbClr val="000000"/>
                </a:solidFill>
                <a:latin typeface="AR P丸ゴシック体M" pitchFamily="50" charset="-128"/>
                <a:ea typeface="AR P丸ゴシック体M" pitchFamily="50" charset="-128"/>
              </a:rPr>
              <a:t>人 （</a:t>
            </a:r>
            <a:r>
              <a:rPr lang="en-US" altLang="ja-JP" sz="2400" b="1" dirty="0">
                <a:solidFill>
                  <a:srgbClr val="000000"/>
                </a:solidFill>
                <a:latin typeface="AR P丸ゴシック体M" pitchFamily="50" charset="-128"/>
                <a:ea typeface="AR P丸ゴシック体M" pitchFamily="50" charset="-128"/>
              </a:rPr>
              <a:t>68.6%</a:t>
            </a:r>
            <a:r>
              <a:rPr lang="ja-JP" altLang="en-US" sz="2400" b="1" dirty="0" smtClean="0">
                <a:solidFill>
                  <a:srgbClr val="000000"/>
                </a:solidFill>
                <a:latin typeface="AR P丸ゴシック体M" pitchFamily="50" charset="-128"/>
                <a:ea typeface="AR P丸ゴシック体M" pitchFamily="50" charset="-128"/>
              </a:rPr>
              <a:t>）</a:t>
            </a:r>
            <a:endParaRPr lang="en-US" altLang="ja-JP" sz="2400" b="1" dirty="0" smtClean="0">
              <a:solidFill>
                <a:srgbClr val="000000"/>
              </a:solidFill>
              <a:latin typeface="AR P丸ゴシック体M" pitchFamily="50" charset="-128"/>
              <a:ea typeface="AR P丸ゴシック体M" pitchFamily="50" charset="-128"/>
            </a:endParaRPr>
          </a:p>
          <a:p>
            <a:pPr lvl="0" algn="ctr" defTabSz="457200">
              <a:spcBef>
                <a:spcPct val="20000"/>
              </a:spcBef>
              <a:buClr>
                <a:srgbClr val="7A7A7A"/>
              </a:buClr>
              <a:buSzPct val="95000"/>
            </a:pPr>
            <a:r>
              <a:rPr lang="ja-JP" altLang="en-US" sz="2400" b="1" dirty="0" smtClean="0">
                <a:solidFill>
                  <a:srgbClr val="000000"/>
                </a:solidFill>
                <a:latin typeface="AR P丸ゴシック体M" pitchFamily="50" charset="-128"/>
                <a:ea typeface="AR P丸ゴシック体M" pitchFamily="50" charset="-128"/>
              </a:rPr>
              <a:t>３歳以上　</a:t>
            </a:r>
            <a:r>
              <a:rPr lang="en-US" altLang="ja-JP" sz="2400" b="1" dirty="0" smtClean="0">
                <a:solidFill>
                  <a:srgbClr val="000000"/>
                </a:solidFill>
                <a:latin typeface="AR P丸ゴシック体M" pitchFamily="50" charset="-128"/>
                <a:ea typeface="AR P丸ゴシック体M" pitchFamily="50" charset="-128"/>
              </a:rPr>
              <a:t>4,618</a:t>
            </a:r>
            <a:r>
              <a:rPr lang="ja-JP" altLang="en-US" sz="2400" b="1" dirty="0" smtClean="0">
                <a:solidFill>
                  <a:srgbClr val="000000"/>
                </a:solidFill>
                <a:latin typeface="AR P丸ゴシック体M" pitchFamily="50" charset="-128"/>
                <a:ea typeface="AR P丸ゴシック体M" pitchFamily="50" charset="-128"/>
              </a:rPr>
              <a:t>人 （</a:t>
            </a:r>
            <a:r>
              <a:rPr lang="en-US" altLang="ja-JP" sz="2400" b="1" dirty="0" smtClean="0">
                <a:solidFill>
                  <a:srgbClr val="000000"/>
                </a:solidFill>
                <a:latin typeface="AR P丸ゴシック体M" pitchFamily="50" charset="-128"/>
                <a:ea typeface="AR P丸ゴシック体M" pitchFamily="50" charset="-128"/>
              </a:rPr>
              <a:t>18.6%</a:t>
            </a:r>
            <a:r>
              <a:rPr lang="ja-JP" altLang="en-US" sz="2400" b="1" dirty="0" smtClean="0">
                <a:solidFill>
                  <a:srgbClr val="000000"/>
                </a:solidFill>
                <a:latin typeface="AR P丸ゴシック体M" pitchFamily="50" charset="-128"/>
                <a:ea typeface="AR P丸ゴシック体M" pitchFamily="50" charset="-128"/>
              </a:rPr>
              <a:t>）</a:t>
            </a:r>
            <a:endParaRPr lang="en-US" altLang="ja-JP" sz="2400" b="1" dirty="0">
              <a:solidFill>
                <a:srgbClr val="000000"/>
              </a:solidFill>
              <a:latin typeface="AR P丸ゴシック体M" pitchFamily="50" charset="-128"/>
              <a:ea typeface="AR P丸ゴシック体M" pitchFamily="50" charset="-128"/>
            </a:endParaRPr>
          </a:p>
        </p:txBody>
      </p:sp>
      <p:sp>
        <p:nvSpPr>
          <p:cNvPr id="2" name="タイトル 1"/>
          <p:cNvSpPr>
            <a:spLocks noGrp="1"/>
          </p:cNvSpPr>
          <p:nvPr>
            <p:ph type="title"/>
          </p:nvPr>
        </p:nvSpPr>
        <p:spPr>
          <a:xfrm>
            <a:off x="563008" y="-243408"/>
            <a:ext cx="8041440" cy="1442674"/>
          </a:xfrm>
        </p:spPr>
        <p:txBody>
          <a:bodyPr/>
          <a:lstStyle/>
          <a:p>
            <a:pPr marL="685800" indent="-685800" algn="l">
              <a:buFont typeface="Wingdings" pitchFamily="2" charset="2"/>
              <a:buChar char="Ø"/>
            </a:pPr>
            <a:r>
              <a:rPr kumimoji="1" lang="ja-JP" altLang="en-US" dirty="0" smtClean="0">
                <a:solidFill>
                  <a:srgbClr val="C00000"/>
                </a:solidFill>
              </a:rPr>
              <a:t>待機児童の現状</a:t>
            </a:r>
            <a:endParaRPr kumimoji="1" lang="ja-JP" altLang="en-US" dirty="0">
              <a:solidFill>
                <a:srgbClr val="C00000"/>
              </a:solidFill>
            </a:endParaRPr>
          </a:p>
        </p:txBody>
      </p:sp>
      <p:sp>
        <p:nvSpPr>
          <p:cNvPr id="3" name="コンテンツ プレースホルダー 2"/>
          <p:cNvSpPr>
            <a:spLocks noGrp="1"/>
          </p:cNvSpPr>
          <p:nvPr>
            <p:ph idx="1"/>
          </p:nvPr>
        </p:nvSpPr>
        <p:spPr>
          <a:xfrm>
            <a:off x="323528" y="1083271"/>
            <a:ext cx="8568952" cy="3951337"/>
          </a:xfrm>
        </p:spPr>
        <p:txBody>
          <a:bodyPr/>
          <a:lstStyle/>
          <a:p>
            <a:pPr marL="0" indent="0" algn="ctr">
              <a:buNone/>
            </a:pPr>
            <a:r>
              <a:rPr kumimoji="1" lang="ja-JP" altLang="en-US" sz="5400" b="1" dirty="0" smtClean="0">
                <a:solidFill>
                  <a:srgbClr val="000000"/>
                </a:solidFill>
                <a:latin typeface="AR P丸ゴシック体M" pitchFamily="50" charset="-128"/>
                <a:ea typeface="AR P丸ゴシック体M" pitchFamily="50" charset="-128"/>
              </a:rPr>
              <a:t>◎待機児童数</a:t>
            </a:r>
            <a:endParaRPr kumimoji="1" lang="en-US" altLang="ja-JP" sz="5400" b="1" dirty="0" smtClean="0">
              <a:solidFill>
                <a:srgbClr val="000000"/>
              </a:solidFill>
              <a:latin typeface="AR P丸ゴシック体M" pitchFamily="50" charset="-128"/>
              <a:ea typeface="AR P丸ゴシック体M" pitchFamily="50" charset="-128"/>
            </a:endParaRPr>
          </a:p>
          <a:p>
            <a:pPr marL="0" indent="0" algn="ctr">
              <a:buNone/>
            </a:pPr>
            <a:r>
              <a:rPr kumimoji="1" lang="ja-JP" altLang="en-US" sz="4000" b="1" u="sng" dirty="0" smtClean="0">
                <a:solidFill>
                  <a:srgbClr val="000000"/>
                </a:solidFill>
                <a:latin typeface="AR P丸ゴシック体M" pitchFamily="50" charset="-128"/>
                <a:ea typeface="AR P丸ゴシック体M" pitchFamily="50" charset="-128"/>
              </a:rPr>
              <a:t>２４，８２５</a:t>
            </a:r>
            <a:r>
              <a:rPr lang="ja-JP" altLang="en-US" sz="4000" b="1" u="sng" dirty="0" smtClean="0">
                <a:solidFill>
                  <a:srgbClr val="000000"/>
                </a:solidFill>
                <a:latin typeface="AR P丸ゴシック体M" pitchFamily="50" charset="-128"/>
                <a:ea typeface="AR P丸ゴシック体M" pitchFamily="50" charset="-128"/>
              </a:rPr>
              <a:t>人</a:t>
            </a:r>
            <a:r>
              <a:rPr lang="ja-JP" altLang="en-US" sz="4000" b="1" dirty="0" smtClean="0">
                <a:solidFill>
                  <a:srgbClr val="000000"/>
                </a:solidFill>
                <a:latin typeface="AR P丸ゴシック体M" pitchFamily="50" charset="-128"/>
                <a:ea typeface="AR P丸ゴシック体M" pitchFamily="50" charset="-128"/>
              </a:rPr>
              <a:t>（</a:t>
            </a:r>
            <a:r>
              <a:rPr lang="en-US" altLang="ja-JP" sz="4000" b="1" dirty="0" smtClean="0">
                <a:solidFill>
                  <a:srgbClr val="000000"/>
                </a:solidFill>
                <a:latin typeface="AR P丸ゴシック体M" pitchFamily="50" charset="-128"/>
                <a:ea typeface="AR P丸ゴシック体M" pitchFamily="50" charset="-128"/>
              </a:rPr>
              <a:t>2012</a:t>
            </a:r>
            <a:r>
              <a:rPr lang="ja-JP" altLang="en-US" sz="4000" b="1" dirty="0" smtClean="0">
                <a:solidFill>
                  <a:srgbClr val="000000"/>
                </a:solidFill>
                <a:latin typeface="AR P丸ゴシック体M" pitchFamily="50" charset="-128"/>
                <a:ea typeface="AR P丸ゴシック体M" pitchFamily="50" charset="-128"/>
              </a:rPr>
              <a:t>年４月</a:t>
            </a:r>
            <a:r>
              <a:rPr lang="en-US" altLang="ja-JP" sz="4000" b="1" dirty="0" smtClean="0">
                <a:solidFill>
                  <a:srgbClr val="000000"/>
                </a:solidFill>
                <a:latin typeface="AR P丸ゴシック体M" pitchFamily="50" charset="-128"/>
                <a:ea typeface="AR P丸ゴシック体M" pitchFamily="50" charset="-128"/>
              </a:rPr>
              <a:t>)</a:t>
            </a:r>
          </a:p>
          <a:p>
            <a:pPr marL="0" indent="0">
              <a:buNone/>
            </a:pPr>
            <a:endParaRPr kumimoji="1" lang="en-US" altLang="ja-JP" dirty="0" smtClean="0">
              <a:solidFill>
                <a:srgbClr val="000000"/>
              </a:solidFill>
            </a:endParaRPr>
          </a:p>
          <a:p>
            <a:pPr marL="0" indent="0">
              <a:buNone/>
            </a:pPr>
            <a:endParaRPr lang="en-US" altLang="ja-JP" dirty="0" smtClean="0">
              <a:solidFill>
                <a:srgbClr val="000000"/>
              </a:solidFill>
            </a:endParaRPr>
          </a:p>
        </p:txBody>
      </p:sp>
      <p:sp>
        <p:nvSpPr>
          <p:cNvPr id="6" name="テキスト ボックス 5"/>
          <p:cNvSpPr txBox="1"/>
          <p:nvPr/>
        </p:nvSpPr>
        <p:spPr>
          <a:xfrm>
            <a:off x="5580112" y="3573016"/>
            <a:ext cx="3888432" cy="1446550"/>
          </a:xfrm>
          <a:prstGeom prst="rect">
            <a:avLst/>
          </a:prstGeom>
          <a:noFill/>
        </p:spPr>
        <p:txBody>
          <a:bodyPr wrap="square" rtlCol="0">
            <a:spAutoFit/>
          </a:bodyPr>
          <a:lstStyle/>
          <a:p>
            <a:r>
              <a:rPr lang="ja-JP" altLang="en-US" sz="8800" b="1" dirty="0" smtClean="0">
                <a:solidFill>
                  <a:srgbClr val="002060"/>
                </a:solidFill>
              </a:rPr>
              <a:t>＞</a:t>
            </a:r>
            <a:r>
              <a:rPr lang="en-US" altLang="ja-JP" sz="6000" u="sng" dirty="0" smtClean="0">
                <a:solidFill>
                  <a:srgbClr val="000000"/>
                </a:solidFill>
              </a:rPr>
              <a:t>81.4</a:t>
            </a:r>
            <a:r>
              <a:rPr lang="ja-JP" altLang="en-US" sz="6000" u="sng" dirty="0" smtClean="0">
                <a:solidFill>
                  <a:srgbClr val="000000"/>
                </a:solidFill>
              </a:rPr>
              <a:t>％</a:t>
            </a:r>
            <a:endParaRPr kumimoji="1" lang="ja-JP" altLang="en-US" sz="6000" u="sng" dirty="0">
              <a:solidFill>
                <a:srgbClr val="000000"/>
              </a:solidFill>
            </a:endParaRPr>
          </a:p>
        </p:txBody>
      </p:sp>
      <p:sp>
        <p:nvSpPr>
          <p:cNvPr id="7" name="テキスト ボックス 6"/>
          <p:cNvSpPr txBox="1"/>
          <p:nvPr/>
        </p:nvSpPr>
        <p:spPr>
          <a:xfrm>
            <a:off x="251520" y="5860181"/>
            <a:ext cx="8352928" cy="830997"/>
          </a:xfrm>
          <a:prstGeom prst="rect">
            <a:avLst/>
          </a:prstGeom>
          <a:noFill/>
        </p:spPr>
        <p:txBody>
          <a:bodyPr wrap="square" rtlCol="0">
            <a:spAutoFit/>
          </a:bodyPr>
          <a:lstStyle/>
          <a:p>
            <a:r>
              <a:rPr kumimoji="1" lang="en-US" altLang="ja-JP" sz="2400" dirty="0" smtClean="0">
                <a:solidFill>
                  <a:srgbClr val="000000"/>
                </a:solidFill>
              </a:rPr>
              <a:t>※</a:t>
            </a:r>
            <a:r>
              <a:rPr kumimoji="1" lang="ja-JP" altLang="en-US" sz="2400" dirty="0" smtClean="0">
                <a:solidFill>
                  <a:srgbClr val="000000"/>
                </a:solidFill>
              </a:rPr>
              <a:t>しかし潜在的待機児童はこれ以上に多いと言われている。</a:t>
            </a:r>
            <a:endParaRPr kumimoji="1" lang="en-US" altLang="ja-JP" sz="2400" dirty="0" smtClean="0">
              <a:solidFill>
                <a:srgbClr val="000000"/>
              </a:solidFill>
            </a:endParaRPr>
          </a:p>
          <a:p>
            <a:r>
              <a:rPr kumimoji="1" lang="ja-JP" altLang="en-US" sz="2400" dirty="0" smtClean="0">
                <a:solidFill>
                  <a:srgbClr val="000000"/>
                </a:solidFill>
              </a:rPr>
              <a:t>（</a:t>
            </a:r>
            <a:r>
              <a:rPr kumimoji="1" lang="en-US" altLang="ja-JP" sz="2400" dirty="0" smtClean="0">
                <a:solidFill>
                  <a:srgbClr val="000000"/>
                </a:solidFill>
              </a:rPr>
              <a:t>80</a:t>
            </a:r>
            <a:r>
              <a:rPr kumimoji="1" lang="ja-JP" altLang="en-US" sz="2400" dirty="0" smtClean="0">
                <a:solidFill>
                  <a:srgbClr val="000000"/>
                </a:solidFill>
              </a:rPr>
              <a:t>万人？</a:t>
            </a:r>
            <a:r>
              <a:rPr kumimoji="1" lang="en-US" altLang="ja-JP" sz="2400" dirty="0" smtClean="0">
                <a:solidFill>
                  <a:srgbClr val="000000"/>
                </a:solidFill>
              </a:rPr>
              <a:t>300</a:t>
            </a:r>
            <a:r>
              <a:rPr lang="ja-JP" altLang="en-US" sz="2400" dirty="0" smtClean="0">
                <a:solidFill>
                  <a:srgbClr val="000000"/>
                </a:solidFill>
              </a:rPr>
              <a:t>万人？</a:t>
            </a:r>
            <a:r>
              <a:rPr kumimoji="1" lang="ja-JP" altLang="en-US" dirty="0" smtClean="0">
                <a:solidFill>
                  <a:srgbClr val="000000"/>
                </a:solidFill>
              </a:rPr>
              <a:t>）</a:t>
            </a:r>
            <a:endParaRPr kumimoji="1" lang="ja-JP" altLang="en-US" dirty="0">
              <a:solidFill>
                <a:srgbClr val="000000"/>
              </a:solidFill>
            </a:endParaRPr>
          </a:p>
        </p:txBody>
      </p:sp>
      <p:sp>
        <p:nvSpPr>
          <p:cNvPr id="8" name="スライド番号プレースホルダー 7"/>
          <p:cNvSpPr>
            <a:spLocks noGrp="1"/>
          </p:cNvSpPr>
          <p:nvPr>
            <p:ph type="sldNum" sz="quarter" idx="12"/>
          </p:nvPr>
        </p:nvSpPr>
        <p:spPr/>
        <p:txBody>
          <a:bodyPr/>
          <a:lstStyle/>
          <a:p>
            <a:fld id="{1FBF3DF3-D6D1-4C8B-B4EB-503C8051AE75}" type="slidenum">
              <a:rPr kumimoji="1" lang="ja-JP" altLang="en-US" smtClean="0"/>
              <a:t>5</a:t>
            </a:fld>
            <a:endParaRPr kumimoji="1" lang="ja-JP" altLang="en-US"/>
          </a:p>
        </p:txBody>
      </p:sp>
    </p:spTree>
    <p:extLst>
      <p:ext uri="{BB962C8B-B14F-4D97-AF65-F5344CB8AC3E}">
        <p14:creationId xmlns:p14="http://schemas.microsoft.com/office/powerpoint/2010/main" val="2369220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23528" y="2924944"/>
            <a:ext cx="8208912" cy="331236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565196" y="1052736"/>
            <a:ext cx="8136904" cy="4968552"/>
          </a:xfrm>
        </p:spPr>
        <p:txBody>
          <a:bodyPr>
            <a:noAutofit/>
          </a:bodyPr>
          <a:lstStyle/>
          <a:p>
            <a:pPr marL="0" indent="0">
              <a:buNone/>
            </a:pPr>
            <a:r>
              <a:rPr lang="ja-JP" altLang="en-US" sz="3600" b="1" dirty="0" smtClean="0">
                <a:solidFill>
                  <a:srgbClr val="000000"/>
                </a:solidFill>
                <a:latin typeface="AR P丸ゴシック体M" pitchFamily="50" charset="-128"/>
                <a:ea typeface="AR P丸ゴシック体M" pitchFamily="50" charset="-128"/>
              </a:rPr>
              <a:t>◎待機</a:t>
            </a:r>
            <a:r>
              <a:rPr lang="ja-JP" altLang="en-US" sz="3600" b="1" dirty="0">
                <a:solidFill>
                  <a:srgbClr val="000000"/>
                </a:solidFill>
                <a:latin typeface="AR P丸ゴシック体M" pitchFamily="50" charset="-128"/>
                <a:ea typeface="AR P丸ゴシック体M" pitchFamily="50" charset="-128"/>
              </a:rPr>
              <a:t>児童がいる市区</a:t>
            </a:r>
            <a:r>
              <a:rPr lang="ja-JP" altLang="en-US" sz="3600" b="1" dirty="0" smtClean="0">
                <a:solidFill>
                  <a:srgbClr val="000000"/>
                </a:solidFill>
                <a:latin typeface="AR P丸ゴシック体M" pitchFamily="50" charset="-128"/>
                <a:ea typeface="AR P丸ゴシック体M" pitchFamily="50" charset="-128"/>
              </a:rPr>
              <a:t>町村数</a:t>
            </a:r>
            <a:r>
              <a:rPr lang="en-US" altLang="ja-JP" sz="3600" dirty="0" smtClean="0">
                <a:solidFill>
                  <a:srgbClr val="000000"/>
                </a:solidFill>
                <a:latin typeface="AR P丸ゴシック体M" pitchFamily="50" charset="-128"/>
                <a:ea typeface="AR P丸ゴシック体M" pitchFamily="50" charset="-128"/>
              </a:rPr>
              <a:t>(</a:t>
            </a:r>
            <a:r>
              <a:rPr lang="ja-JP" altLang="en-US" sz="3600" dirty="0" smtClean="0">
                <a:solidFill>
                  <a:srgbClr val="000000"/>
                </a:solidFill>
                <a:latin typeface="AR P丸ゴシック体M" pitchFamily="50" charset="-128"/>
                <a:ea typeface="AR P丸ゴシック体M" pitchFamily="50" charset="-128"/>
              </a:rPr>
              <a:t>２０１２</a:t>
            </a:r>
            <a:r>
              <a:rPr lang="en-US" altLang="ja-JP" sz="3600" dirty="0" smtClean="0">
                <a:solidFill>
                  <a:srgbClr val="000000"/>
                </a:solidFill>
                <a:latin typeface="AR P丸ゴシック体M" pitchFamily="50" charset="-128"/>
                <a:ea typeface="AR P丸ゴシック体M" pitchFamily="50" charset="-128"/>
              </a:rPr>
              <a:t>)</a:t>
            </a:r>
          </a:p>
          <a:p>
            <a:pPr marL="0" indent="0">
              <a:buNone/>
            </a:pPr>
            <a:r>
              <a:rPr lang="ja-JP" altLang="en-US" sz="3600" b="1" dirty="0" smtClean="0">
                <a:solidFill>
                  <a:srgbClr val="000000"/>
                </a:solidFill>
                <a:latin typeface="AR P丸ゴシック体M" pitchFamily="50" charset="-128"/>
                <a:ea typeface="AR P丸ゴシック体M" pitchFamily="50" charset="-128"/>
              </a:rPr>
              <a:t>⇒</a:t>
            </a:r>
            <a:r>
              <a:rPr lang="ja-JP" altLang="en-US" sz="3600" b="1" dirty="0">
                <a:solidFill>
                  <a:srgbClr val="002060"/>
                </a:solidFill>
                <a:latin typeface="+mj-ea"/>
                <a:ea typeface="+mj-ea"/>
              </a:rPr>
              <a:t>３５７</a:t>
            </a:r>
            <a:r>
              <a:rPr lang="en-US" altLang="ja-JP" sz="3600" dirty="0" smtClean="0">
                <a:solidFill>
                  <a:srgbClr val="000000"/>
                </a:solidFill>
                <a:latin typeface="AR P丸ゴシック体M" pitchFamily="50" charset="-128"/>
                <a:ea typeface="AR P丸ゴシック体M" pitchFamily="50" charset="-128"/>
              </a:rPr>
              <a:t>(</a:t>
            </a:r>
            <a:r>
              <a:rPr lang="ja-JP" altLang="en-US" sz="3600" dirty="0">
                <a:solidFill>
                  <a:srgbClr val="000000"/>
                </a:solidFill>
                <a:latin typeface="AR P丸ゴシック体M" pitchFamily="50" charset="-128"/>
                <a:ea typeface="AR P丸ゴシック体M" pitchFamily="50" charset="-128"/>
              </a:rPr>
              <a:t>全市区町村の</a:t>
            </a:r>
            <a:r>
              <a:rPr lang="en-US" altLang="ja-JP" sz="3600" dirty="0">
                <a:solidFill>
                  <a:srgbClr val="000000"/>
                </a:solidFill>
                <a:latin typeface="AR P丸ゴシック体M" pitchFamily="50" charset="-128"/>
                <a:ea typeface="AR P丸ゴシック体M" pitchFamily="50" charset="-128"/>
              </a:rPr>
              <a:t>20.5</a:t>
            </a:r>
            <a:r>
              <a:rPr lang="en-US" altLang="ja-JP" sz="3600" dirty="0" smtClean="0">
                <a:solidFill>
                  <a:srgbClr val="000000"/>
                </a:solidFill>
                <a:latin typeface="AR P丸ゴシック体M" pitchFamily="50" charset="-128"/>
                <a:ea typeface="AR P丸ゴシック体M" pitchFamily="50" charset="-128"/>
              </a:rPr>
              <a:t>%)</a:t>
            </a:r>
          </a:p>
          <a:p>
            <a:pPr marL="0" indent="0">
              <a:buNone/>
            </a:pPr>
            <a:endParaRPr lang="en-US" altLang="ja-JP" sz="3600" dirty="0" smtClean="0">
              <a:solidFill>
                <a:srgbClr val="000000"/>
              </a:solidFill>
              <a:latin typeface="AR P丸ゴシック体M" pitchFamily="50" charset="-128"/>
              <a:ea typeface="AR P丸ゴシック体M" pitchFamily="50" charset="-128"/>
            </a:endParaRPr>
          </a:p>
          <a:p>
            <a:pPr marL="0" indent="0">
              <a:buNone/>
            </a:pPr>
            <a:r>
              <a:rPr lang="ja-JP" altLang="en-US" sz="3600" b="1" dirty="0" smtClean="0">
                <a:solidFill>
                  <a:srgbClr val="000000"/>
                </a:solidFill>
                <a:latin typeface="AR P丸ゴシック体M" pitchFamily="50" charset="-128"/>
                <a:ea typeface="AR P丸ゴシック体M" pitchFamily="50" charset="-128"/>
              </a:rPr>
              <a:t>◎待機児童が</a:t>
            </a:r>
            <a:r>
              <a:rPr lang="en-US" altLang="ja-JP" sz="3600" b="1" dirty="0">
                <a:solidFill>
                  <a:srgbClr val="FF0000"/>
                </a:solidFill>
                <a:latin typeface="AR P丸ゴシック体M" pitchFamily="50" charset="-128"/>
                <a:ea typeface="AR P丸ゴシック体M" pitchFamily="50" charset="-128"/>
              </a:rPr>
              <a:t>50</a:t>
            </a:r>
            <a:r>
              <a:rPr lang="ja-JP" altLang="en-US" sz="3600" b="1" dirty="0">
                <a:solidFill>
                  <a:srgbClr val="000000"/>
                </a:solidFill>
                <a:latin typeface="AR P丸ゴシック体M" pitchFamily="50" charset="-128"/>
                <a:ea typeface="AR P丸ゴシック体M" pitchFamily="50" charset="-128"/>
              </a:rPr>
              <a:t>人以上の市区</a:t>
            </a:r>
            <a:r>
              <a:rPr lang="ja-JP" altLang="en-US" sz="3600" b="1" dirty="0" smtClean="0">
                <a:solidFill>
                  <a:srgbClr val="000000"/>
                </a:solidFill>
                <a:latin typeface="AR P丸ゴシック体M" pitchFamily="50" charset="-128"/>
                <a:ea typeface="AR P丸ゴシック体M" pitchFamily="50" charset="-128"/>
              </a:rPr>
              <a:t>町村</a:t>
            </a:r>
            <a:r>
              <a:rPr kumimoji="1" lang="ja-JP" altLang="en-US" sz="3600" b="1" dirty="0" smtClean="0">
                <a:solidFill>
                  <a:srgbClr val="000000"/>
                </a:solidFill>
                <a:latin typeface="+mn-ea"/>
              </a:rPr>
              <a:t>　　</a:t>
            </a:r>
            <a:r>
              <a:rPr kumimoji="1" lang="ja-JP" altLang="en-US" sz="3600" dirty="0" smtClean="0">
                <a:solidFill>
                  <a:srgbClr val="000000"/>
                </a:solidFill>
                <a:latin typeface="AR P丸ゴシック体M" pitchFamily="50" charset="-128"/>
                <a:ea typeface="AR P丸ゴシック体M" pitchFamily="50" charset="-128"/>
              </a:rPr>
              <a:t>⇒</a:t>
            </a:r>
            <a:r>
              <a:rPr kumimoji="1" lang="ja-JP" altLang="en-US" sz="3600" b="1" dirty="0" smtClean="0">
                <a:solidFill>
                  <a:srgbClr val="002060"/>
                </a:solidFill>
                <a:latin typeface="+mj-ea"/>
                <a:ea typeface="+mj-ea"/>
              </a:rPr>
              <a:t>１０７</a:t>
            </a:r>
            <a:endParaRPr kumimoji="1" lang="en-US" altLang="ja-JP" sz="3200" b="1" dirty="0" smtClean="0">
              <a:solidFill>
                <a:srgbClr val="002060"/>
              </a:solidFill>
              <a:latin typeface="+mj-ea"/>
              <a:ea typeface="+mj-ea"/>
            </a:endParaRPr>
          </a:p>
          <a:p>
            <a:pPr marL="0" indent="0">
              <a:buNone/>
            </a:pPr>
            <a:r>
              <a:rPr lang="ja-JP" altLang="en-US" sz="3200" dirty="0" smtClean="0">
                <a:solidFill>
                  <a:srgbClr val="000000"/>
                </a:solidFill>
                <a:latin typeface="AR P丸ゴシック体M" pitchFamily="50" charset="-128"/>
                <a:ea typeface="AR P丸ゴシック体M" pitchFamily="50" charset="-128"/>
              </a:rPr>
              <a:t>そのうち・・・</a:t>
            </a:r>
            <a:endParaRPr lang="en-US" altLang="ja-JP" sz="3200" dirty="0">
              <a:solidFill>
                <a:srgbClr val="000000"/>
              </a:solidFill>
              <a:latin typeface="AR P丸ゴシック体M" pitchFamily="50" charset="-128"/>
              <a:ea typeface="AR P丸ゴシック体M" pitchFamily="50" charset="-128"/>
            </a:endParaRPr>
          </a:p>
          <a:p>
            <a:pPr marL="0" indent="0">
              <a:buNone/>
            </a:pPr>
            <a:r>
              <a:rPr lang="ja-JP" altLang="en-US" sz="3600" b="1" dirty="0" smtClean="0">
                <a:solidFill>
                  <a:srgbClr val="000000"/>
                </a:solidFill>
                <a:latin typeface="AR P丸ゴシック体M" pitchFamily="50" charset="-128"/>
                <a:ea typeface="AR P丸ゴシック体M" pitchFamily="50" charset="-128"/>
              </a:rPr>
              <a:t>◎待機</a:t>
            </a:r>
            <a:r>
              <a:rPr lang="ja-JP" altLang="en-US" sz="3600" b="1" dirty="0">
                <a:solidFill>
                  <a:srgbClr val="000000"/>
                </a:solidFill>
                <a:latin typeface="AR P丸ゴシック体M" pitchFamily="50" charset="-128"/>
                <a:ea typeface="AR P丸ゴシック体M" pitchFamily="50" charset="-128"/>
              </a:rPr>
              <a:t>児童数が</a:t>
            </a:r>
            <a:r>
              <a:rPr lang="en-US" altLang="ja-JP" sz="3600" b="1" dirty="0">
                <a:solidFill>
                  <a:srgbClr val="FF0000"/>
                </a:solidFill>
                <a:latin typeface="AR P丸ゴシック体M" pitchFamily="50" charset="-128"/>
                <a:ea typeface="AR P丸ゴシック体M" pitchFamily="50" charset="-128"/>
              </a:rPr>
              <a:t>100</a:t>
            </a:r>
            <a:r>
              <a:rPr lang="ja-JP" altLang="en-US" sz="3600" b="1" dirty="0">
                <a:solidFill>
                  <a:srgbClr val="000000"/>
                </a:solidFill>
                <a:latin typeface="AR P丸ゴシック体M" pitchFamily="50" charset="-128"/>
                <a:ea typeface="AR P丸ゴシック体M" pitchFamily="50" charset="-128"/>
              </a:rPr>
              <a:t>人</a:t>
            </a:r>
            <a:r>
              <a:rPr lang="ja-JP" altLang="en-US" sz="3600" b="1" dirty="0" smtClean="0">
                <a:solidFill>
                  <a:srgbClr val="000000"/>
                </a:solidFill>
                <a:latin typeface="AR P丸ゴシック体M" pitchFamily="50" charset="-128"/>
                <a:ea typeface="AR P丸ゴシック体M" pitchFamily="50" charset="-128"/>
              </a:rPr>
              <a:t>以上の市区町村</a:t>
            </a:r>
            <a:endParaRPr lang="en-US" altLang="ja-JP" sz="3600" b="1" dirty="0" smtClean="0">
              <a:solidFill>
                <a:srgbClr val="000000"/>
              </a:solidFill>
              <a:latin typeface="AR P丸ゴシック体M" pitchFamily="50" charset="-128"/>
              <a:ea typeface="AR P丸ゴシック体M" pitchFamily="50" charset="-128"/>
            </a:endParaRPr>
          </a:p>
          <a:p>
            <a:pPr marL="0" indent="0">
              <a:buNone/>
            </a:pPr>
            <a:r>
              <a:rPr lang="ja-JP" altLang="en-US" sz="3600" b="1" dirty="0" smtClean="0">
                <a:solidFill>
                  <a:srgbClr val="000000"/>
                </a:solidFill>
                <a:latin typeface="AR P丸ゴシック体M" pitchFamily="50" charset="-128"/>
                <a:ea typeface="AR P丸ゴシック体M" pitchFamily="50" charset="-128"/>
              </a:rPr>
              <a:t>⇒</a:t>
            </a:r>
            <a:r>
              <a:rPr lang="ja-JP" altLang="en-US" sz="3600" b="1" dirty="0" smtClean="0">
                <a:solidFill>
                  <a:srgbClr val="002060"/>
                </a:solidFill>
                <a:latin typeface="+mj-ea"/>
                <a:ea typeface="+mj-ea"/>
              </a:rPr>
              <a:t>６７</a:t>
            </a:r>
            <a:endParaRPr lang="en-US" altLang="ja-JP" sz="3600" b="1" dirty="0" smtClean="0">
              <a:solidFill>
                <a:srgbClr val="002060"/>
              </a:solidFill>
              <a:latin typeface="+mj-ea"/>
              <a:ea typeface="+mj-ea"/>
            </a:endParaRPr>
          </a:p>
          <a:p>
            <a:pPr marL="0" indent="0">
              <a:buNone/>
            </a:pPr>
            <a:endParaRPr lang="en-US" altLang="ja-JP" sz="3200" b="1" dirty="0" smtClean="0">
              <a:solidFill>
                <a:srgbClr val="000000"/>
              </a:solidFill>
              <a:latin typeface="+mj-ea"/>
              <a:ea typeface="+mj-ea"/>
            </a:endParaRPr>
          </a:p>
        </p:txBody>
      </p:sp>
      <p:sp>
        <p:nvSpPr>
          <p:cNvPr id="4" name="タイトル 3"/>
          <p:cNvSpPr>
            <a:spLocks noGrp="1"/>
          </p:cNvSpPr>
          <p:nvPr>
            <p:ph type="title"/>
          </p:nvPr>
        </p:nvSpPr>
        <p:spPr>
          <a:xfrm>
            <a:off x="573100" y="3196"/>
            <a:ext cx="8041440" cy="1442674"/>
          </a:xfrm>
        </p:spPr>
        <p:txBody>
          <a:bodyPr/>
          <a:lstStyle/>
          <a:p>
            <a:pPr marL="685800" indent="-685800" algn="l">
              <a:buFont typeface="Wingdings" pitchFamily="2" charset="2"/>
              <a:buChar char="Ø"/>
            </a:pPr>
            <a:r>
              <a:rPr kumimoji="1" lang="ja-JP" altLang="en-US" dirty="0" smtClean="0">
                <a:solidFill>
                  <a:srgbClr val="C00000"/>
                </a:solidFill>
              </a:rPr>
              <a:t>待機児童の多い市町村</a:t>
            </a:r>
            <a:endParaRPr kumimoji="1" lang="ja-JP" altLang="en-US" dirty="0">
              <a:solidFill>
                <a:srgbClr val="C00000"/>
              </a:solidFill>
            </a:endParaRPr>
          </a:p>
        </p:txBody>
      </p:sp>
      <p:sp>
        <p:nvSpPr>
          <p:cNvPr id="8" name="円/楕円 7"/>
          <p:cNvSpPr/>
          <p:nvPr/>
        </p:nvSpPr>
        <p:spPr>
          <a:xfrm>
            <a:off x="1835696" y="3789040"/>
            <a:ext cx="561662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rgbClr val="000000"/>
                </a:solidFill>
                <a:latin typeface="AR P丸ゴシック体M" pitchFamily="50" charset="-128"/>
                <a:ea typeface="AR P丸ゴシック体M" pitchFamily="50" charset="-128"/>
              </a:rPr>
              <a:t>都市部に集中</a:t>
            </a:r>
            <a:endParaRPr kumimoji="1" lang="ja-JP" altLang="en-US" sz="4400" b="1" dirty="0">
              <a:solidFill>
                <a:srgbClr val="000000"/>
              </a:solidFill>
              <a:latin typeface="AR P丸ゴシック体M" pitchFamily="50" charset="-128"/>
              <a:ea typeface="AR P丸ゴシック体M" pitchFamily="50" charset="-128"/>
            </a:endParaRPr>
          </a:p>
        </p:txBody>
      </p:sp>
      <p:sp>
        <p:nvSpPr>
          <p:cNvPr id="9" name="スライド番号プレースホルダー 8"/>
          <p:cNvSpPr>
            <a:spLocks noGrp="1"/>
          </p:cNvSpPr>
          <p:nvPr>
            <p:ph type="sldNum" sz="quarter" idx="12"/>
          </p:nvPr>
        </p:nvSpPr>
        <p:spPr>
          <a:xfrm>
            <a:off x="6732240" y="6160219"/>
            <a:ext cx="2133600" cy="365125"/>
          </a:xfrm>
        </p:spPr>
        <p:txBody>
          <a:bodyPr/>
          <a:lstStyle/>
          <a:p>
            <a:fld id="{1FBF3DF3-D6D1-4C8B-B4EB-503C8051AE75}" type="slidenum">
              <a:rPr kumimoji="1" lang="ja-JP" altLang="en-US" smtClean="0"/>
              <a:t>6</a:t>
            </a:fld>
            <a:endParaRPr kumimoji="1" lang="ja-JP" altLang="en-US" dirty="0"/>
          </a:p>
        </p:txBody>
      </p:sp>
    </p:spTree>
    <p:extLst>
      <p:ext uri="{BB962C8B-B14F-4D97-AF65-F5344CB8AC3E}">
        <p14:creationId xmlns:p14="http://schemas.microsoft.com/office/powerpoint/2010/main" val="25179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0864" y="4293096"/>
            <a:ext cx="7910264" cy="1643430"/>
          </a:xfrm>
        </p:spPr>
        <p:txBody>
          <a:bodyPr>
            <a:normAutofit fontScale="92500" lnSpcReduction="20000"/>
          </a:bodyPr>
          <a:lstStyle/>
          <a:p>
            <a:pPr marL="0" indent="0" algn="ctr">
              <a:buNone/>
            </a:pPr>
            <a:r>
              <a:rPr lang="ja-JP" altLang="en-US" sz="4300" b="1" dirty="0" smtClean="0">
                <a:solidFill>
                  <a:srgbClr val="000000"/>
                </a:solidFill>
                <a:latin typeface="AR P丸ゴシック体M" pitchFamily="50" charset="-128"/>
                <a:ea typeface="AR P丸ゴシック体M" pitchFamily="50" charset="-128"/>
              </a:rPr>
              <a:t>全待機</a:t>
            </a:r>
            <a:r>
              <a:rPr lang="ja-JP" altLang="en-US" sz="4300" b="1" dirty="0">
                <a:solidFill>
                  <a:srgbClr val="000000"/>
                </a:solidFill>
                <a:latin typeface="AR P丸ゴシック体M" pitchFamily="50" charset="-128"/>
                <a:ea typeface="AR P丸ゴシック体M" pitchFamily="50" charset="-128"/>
              </a:rPr>
              <a:t>児童の</a:t>
            </a:r>
            <a:r>
              <a:rPr lang="en-US" altLang="ja-JP" sz="4300" b="1" dirty="0" smtClean="0">
                <a:solidFill>
                  <a:srgbClr val="FF0000"/>
                </a:solidFill>
                <a:latin typeface="+mj-ea"/>
                <a:ea typeface="+mj-ea"/>
              </a:rPr>
              <a:t>79.3</a:t>
            </a:r>
            <a:r>
              <a:rPr lang="ja-JP" altLang="en-US" sz="4300" b="1" dirty="0" smtClean="0">
                <a:solidFill>
                  <a:srgbClr val="000000"/>
                </a:solidFill>
                <a:latin typeface="AR P丸ゴシック体M" pitchFamily="50" charset="-128"/>
                <a:ea typeface="AR P丸ゴシック体M" pitchFamily="50" charset="-128"/>
              </a:rPr>
              <a:t>％を占める</a:t>
            </a:r>
            <a:endParaRPr lang="en-US" altLang="ja-JP" sz="4300" b="1" dirty="0" smtClean="0">
              <a:solidFill>
                <a:srgbClr val="000000"/>
              </a:solidFill>
              <a:latin typeface="AR P丸ゴシック体M" pitchFamily="50" charset="-128"/>
              <a:ea typeface="AR P丸ゴシック体M" pitchFamily="50" charset="-128"/>
            </a:endParaRPr>
          </a:p>
          <a:p>
            <a:pPr marL="0" indent="0">
              <a:buNone/>
            </a:pPr>
            <a:endParaRPr lang="en-US" altLang="ja-JP" dirty="0" smtClean="0">
              <a:solidFill>
                <a:srgbClr val="000000"/>
              </a:solidFill>
            </a:endParaRPr>
          </a:p>
          <a:p>
            <a:pPr marL="0" indent="0">
              <a:buNone/>
            </a:pPr>
            <a:r>
              <a:rPr lang="ja-JP" altLang="en-US" sz="2600" dirty="0" smtClean="0">
                <a:solidFill>
                  <a:srgbClr val="000000"/>
                </a:solidFill>
              </a:rPr>
              <a:t>地方（富山</a:t>
            </a:r>
            <a:r>
              <a:rPr lang="ja-JP" altLang="en-US" sz="2600" dirty="0">
                <a:solidFill>
                  <a:srgbClr val="000000"/>
                </a:solidFill>
              </a:rPr>
              <a:t>・石川・福井・山梨・長野・</a:t>
            </a:r>
            <a:r>
              <a:rPr lang="ja-JP" altLang="en-US" sz="2600" dirty="0" smtClean="0">
                <a:solidFill>
                  <a:srgbClr val="000000"/>
                </a:solidFill>
              </a:rPr>
              <a:t>愛媛など）は待機児童が少ない傾向にある。</a:t>
            </a:r>
            <a:endParaRPr lang="ja-JP" altLang="en-US" sz="2600" dirty="0">
              <a:solidFill>
                <a:srgbClr val="000000"/>
              </a:solidFill>
            </a:endParaRPr>
          </a:p>
          <a:p>
            <a:endParaRPr kumimoji="1" lang="ja-JP" altLang="en-US" dirty="0"/>
          </a:p>
        </p:txBody>
      </p:sp>
      <p:sp>
        <p:nvSpPr>
          <p:cNvPr id="5" name="角丸四角形 4"/>
          <p:cNvSpPr/>
          <p:nvPr/>
        </p:nvSpPr>
        <p:spPr>
          <a:xfrm>
            <a:off x="323528" y="489426"/>
            <a:ext cx="8424936" cy="2736304"/>
          </a:xfrm>
          <a:prstGeom prst="round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buClr>
                <a:srgbClr val="7A7A7A"/>
              </a:buClr>
              <a:buSzPct val="95000"/>
            </a:pPr>
            <a:r>
              <a:rPr lang="ja-JP" altLang="en-US" sz="3200" dirty="0">
                <a:solidFill>
                  <a:srgbClr val="000000"/>
                </a:solidFill>
                <a:latin typeface="AR P丸ゴシック体M" pitchFamily="50" charset="-128"/>
                <a:ea typeface="AR P丸ゴシック体M" pitchFamily="50" charset="-128"/>
              </a:rPr>
              <a:t>首都圏（埼玉・千葉・東京・神奈川）</a:t>
            </a:r>
            <a:endParaRPr lang="en-US" altLang="ja-JP" sz="3200" dirty="0">
              <a:solidFill>
                <a:srgbClr val="000000"/>
              </a:solidFill>
              <a:latin typeface="AR P丸ゴシック体M" pitchFamily="50" charset="-128"/>
              <a:ea typeface="AR P丸ゴシック体M" pitchFamily="50" charset="-128"/>
            </a:endParaRPr>
          </a:p>
          <a:p>
            <a:pPr lvl="0" defTabSz="457200">
              <a:spcBef>
                <a:spcPct val="20000"/>
              </a:spcBef>
              <a:buClr>
                <a:srgbClr val="7A7A7A"/>
              </a:buClr>
              <a:buSzPct val="95000"/>
            </a:pPr>
            <a:r>
              <a:rPr lang="ja-JP" altLang="en-US" sz="3200" dirty="0">
                <a:solidFill>
                  <a:srgbClr val="000000"/>
                </a:solidFill>
                <a:latin typeface="AR P丸ゴシック体M" pitchFamily="50" charset="-128"/>
                <a:ea typeface="AR P丸ゴシック体M" pitchFamily="50" charset="-128"/>
              </a:rPr>
              <a:t>近畿圏</a:t>
            </a:r>
            <a:r>
              <a:rPr lang="en-US" altLang="ja-JP" sz="3200" dirty="0">
                <a:solidFill>
                  <a:srgbClr val="000000"/>
                </a:solidFill>
                <a:latin typeface="AR P丸ゴシック体M" pitchFamily="50" charset="-128"/>
                <a:ea typeface="AR P丸ゴシック体M" pitchFamily="50" charset="-128"/>
              </a:rPr>
              <a:t>(</a:t>
            </a:r>
            <a:r>
              <a:rPr lang="ja-JP" altLang="en-US" sz="3200" dirty="0">
                <a:solidFill>
                  <a:srgbClr val="000000"/>
                </a:solidFill>
                <a:latin typeface="AR P丸ゴシック体M" pitchFamily="50" charset="-128"/>
                <a:ea typeface="AR P丸ゴシック体M" pitchFamily="50" charset="-128"/>
              </a:rPr>
              <a:t>京都・大阪・兵庫）の７都府県</a:t>
            </a:r>
            <a:endParaRPr lang="en-US" altLang="ja-JP" sz="3200" dirty="0">
              <a:solidFill>
                <a:srgbClr val="000000"/>
              </a:solidFill>
              <a:latin typeface="AR P丸ゴシック体M" pitchFamily="50" charset="-128"/>
              <a:ea typeface="AR P丸ゴシック体M" pitchFamily="50" charset="-128"/>
            </a:endParaRPr>
          </a:p>
          <a:p>
            <a:pPr lvl="0" defTabSz="457200">
              <a:spcBef>
                <a:spcPct val="20000"/>
              </a:spcBef>
              <a:buClr>
                <a:srgbClr val="7A7A7A"/>
              </a:buClr>
              <a:buSzPct val="95000"/>
            </a:pPr>
            <a:r>
              <a:rPr lang="ja-JP" altLang="en-US" sz="3200" dirty="0">
                <a:solidFill>
                  <a:srgbClr val="000000"/>
                </a:solidFill>
                <a:latin typeface="AR P丸ゴシック体M" pitchFamily="50" charset="-128"/>
                <a:ea typeface="AR P丸ゴシック体M" pitchFamily="50" charset="-128"/>
              </a:rPr>
              <a:t>その他の政令指定都市・中核市の合計</a:t>
            </a:r>
            <a:endParaRPr lang="en-US" altLang="ja-JP" sz="3200" dirty="0">
              <a:solidFill>
                <a:srgbClr val="000000"/>
              </a:solidFill>
              <a:latin typeface="AR P丸ゴシック体M" pitchFamily="50" charset="-128"/>
              <a:ea typeface="AR P丸ゴシック体M" pitchFamily="50" charset="-128"/>
            </a:endParaRPr>
          </a:p>
          <a:p>
            <a:pPr lvl="0" defTabSz="457200">
              <a:spcBef>
                <a:spcPct val="20000"/>
              </a:spcBef>
              <a:buClr>
                <a:srgbClr val="7A7A7A"/>
              </a:buClr>
              <a:buSzPct val="95000"/>
            </a:pPr>
            <a:r>
              <a:rPr lang="ja-JP" altLang="en-US" sz="3200" dirty="0">
                <a:solidFill>
                  <a:srgbClr val="000000"/>
                </a:solidFill>
              </a:rPr>
              <a:t>⇒</a:t>
            </a:r>
            <a:r>
              <a:rPr lang="en-US" altLang="ja-JP" sz="4000" b="1" dirty="0">
                <a:solidFill>
                  <a:srgbClr val="002060"/>
                </a:solidFill>
                <a:latin typeface="ＭＳ ゴシック"/>
                <a:ea typeface="ＭＳ ゴシック"/>
              </a:rPr>
              <a:t>19,682</a:t>
            </a:r>
            <a:r>
              <a:rPr lang="ja-JP" altLang="en-US" sz="4000" dirty="0">
                <a:solidFill>
                  <a:srgbClr val="000000"/>
                </a:solidFill>
                <a:latin typeface="ＭＳ ゴシック"/>
                <a:ea typeface="ＭＳ ゴシック"/>
              </a:rPr>
              <a:t>人</a:t>
            </a:r>
            <a:endParaRPr lang="en-US" altLang="ja-JP" sz="4000" dirty="0">
              <a:solidFill>
                <a:srgbClr val="000000"/>
              </a:solidFill>
              <a:latin typeface="ＭＳ ゴシック"/>
              <a:ea typeface="ＭＳ ゴシック"/>
            </a:endParaRPr>
          </a:p>
          <a:p>
            <a:pPr algn="ctr"/>
            <a:endParaRPr kumimoji="1" lang="ja-JP" altLang="en-US" dirty="0"/>
          </a:p>
        </p:txBody>
      </p:sp>
      <p:sp>
        <p:nvSpPr>
          <p:cNvPr id="6" name="下矢印 5"/>
          <p:cNvSpPr/>
          <p:nvPr/>
        </p:nvSpPr>
        <p:spPr>
          <a:xfrm>
            <a:off x="4229962" y="3356992"/>
            <a:ext cx="612068" cy="72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1FBF3DF3-D6D1-4C8B-B4EB-503C8051AE75}" type="slidenum">
              <a:rPr kumimoji="1" lang="ja-JP" altLang="en-US" smtClean="0"/>
              <a:t>7</a:t>
            </a:fld>
            <a:endParaRPr kumimoji="1" lang="ja-JP" altLang="en-US"/>
          </a:p>
        </p:txBody>
      </p:sp>
    </p:spTree>
    <p:extLst>
      <p:ext uri="{BB962C8B-B14F-4D97-AF65-F5344CB8AC3E}">
        <p14:creationId xmlns:p14="http://schemas.microsoft.com/office/powerpoint/2010/main" val="290855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434"/>
            <a:ext cx="8041440" cy="1442674"/>
          </a:xfrm>
        </p:spPr>
        <p:txBody>
          <a:bodyPr/>
          <a:lstStyle/>
          <a:p>
            <a:pPr marL="685800" indent="-685800" algn="l">
              <a:buFont typeface="Wingdings" pitchFamily="2" charset="2"/>
              <a:buChar char="Ø"/>
            </a:pPr>
            <a:r>
              <a:rPr kumimoji="1" lang="ja-JP" altLang="en-US" dirty="0" smtClean="0">
                <a:solidFill>
                  <a:srgbClr val="C00000"/>
                </a:solidFill>
              </a:rPr>
              <a:t>保育サービスの</a:t>
            </a:r>
            <a:r>
              <a:rPr lang="ja-JP" altLang="en-US" dirty="0">
                <a:solidFill>
                  <a:srgbClr val="C00000"/>
                </a:solidFill>
              </a:rPr>
              <a:t>種類</a:t>
            </a:r>
            <a:endParaRPr kumimoji="1" lang="ja-JP" altLang="en-US" dirty="0">
              <a:solidFill>
                <a:srgbClr val="C00000"/>
              </a:solidFill>
            </a:endParaRPr>
          </a:p>
        </p:txBody>
      </p:sp>
      <p:sp>
        <p:nvSpPr>
          <p:cNvPr id="4" name="コンテンツ プレースホルダー 3"/>
          <p:cNvSpPr>
            <a:spLocks noGrp="1"/>
          </p:cNvSpPr>
          <p:nvPr>
            <p:ph sz="quarter" idx="13"/>
          </p:nvPr>
        </p:nvSpPr>
        <p:spPr>
          <a:xfrm>
            <a:off x="683568" y="1124744"/>
            <a:ext cx="7704856" cy="5328592"/>
          </a:xfrm>
          <a:solidFill>
            <a:schemeClr val="accent2">
              <a:lumMod val="60000"/>
              <a:lumOff val="40000"/>
            </a:schemeClr>
          </a:solidFill>
          <a:ln>
            <a:noFill/>
          </a:ln>
        </p:spPr>
        <p:txBody>
          <a:bodyPr>
            <a:normAutofit/>
          </a:bodyPr>
          <a:lstStyle/>
          <a:p>
            <a:pPr>
              <a:buFont typeface="Wingdings" pitchFamily="2" charset="2"/>
              <a:buChar char="ü"/>
            </a:pPr>
            <a:r>
              <a:rPr lang="ja-JP" altLang="en-US" sz="4000" b="1" dirty="0" smtClean="0">
                <a:solidFill>
                  <a:srgbClr val="FF0000"/>
                </a:solidFill>
                <a:latin typeface="AR P丸ゴシック体M" pitchFamily="50" charset="-128"/>
                <a:ea typeface="AR P丸ゴシック体M" pitchFamily="50" charset="-128"/>
              </a:rPr>
              <a:t>認可保育園</a:t>
            </a:r>
            <a:endParaRPr lang="en-US" altLang="ja-JP" sz="4000" b="1" dirty="0">
              <a:solidFill>
                <a:srgbClr val="FF0000"/>
              </a:solidFill>
              <a:latin typeface="AR P丸ゴシック体M" pitchFamily="50" charset="-128"/>
              <a:ea typeface="AR P丸ゴシック体M" pitchFamily="50" charset="-128"/>
            </a:endParaRPr>
          </a:p>
          <a:p>
            <a:pPr>
              <a:buFont typeface="Wingdings" pitchFamily="2" charset="2"/>
              <a:buChar char="ü"/>
            </a:pPr>
            <a:r>
              <a:rPr kumimoji="1" lang="ja-JP" altLang="en-US" sz="4000" b="1" dirty="0" smtClean="0">
                <a:solidFill>
                  <a:srgbClr val="0070C0"/>
                </a:solidFill>
                <a:latin typeface="AR P丸ゴシック体M" pitchFamily="50" charset="-128"/>
                <a:ea typeface="AR P丸ゴシック体M" pitchFamily="50" charset="-128"/>
              </a:rPr>
              <a:t>認可外保育園</a:t>
            </a:r>
            <a:endParaRPr kumimoji="1" lang="en-US" altLang="ja-JP" sz="4000" b="1" dirty="0" smtClean="0">
              <a:solidFill>
                <a:srgbClr val="0070C0"/>
              </a:solidFill>
              <a:latin typeface="AR P丸ゴシック体M" pitchFamily="50" charset="-128"/>
              <a:ea typeface="AR P丸ゴシック体M" pitchFamily="50" charset="-128"/>
            </a:endParaRPr>
          </a:p>
          <a:p>
            <a:pPr marL="0" indent="0">
              <a:buNone/>
            </a:pPr>
            <a:r>
              <a:rPr kumimoji="1" lang="ja-JP" altLang="en-US" sz="3200" dirty="0" smtClean="0">
                <a:solidFill>
                  <a:srgbClr val="000000"/>
                </a:solidFill>
                <a:latin typeface="AR P丸ゴシック体M" pitchFamily="50" charset="-128"/>
                <a:ea typeface="AR P丸ゴシック体M" pitchFamily="50" charset="-128"/>
              </a:rPr>
              <a:t>　市区町村の保育ママ</a:t>
            </a:r>
            <a:endParaRPr kumimoji="1" lang="en-US" altLang="ja-JP" sz="3200" dirty="0" smtClean="0">
              <a:solidFill>
                <a:srgbClr val="000000"/>
              </a:solidFill>
              <a:latin typeface="AR P丸ゴシック体M" pitchFamily="50" charset="-128"/>
              <a:ea typeface="AR P丸ゴシック体M" pitchFamily="50" charset="-128"/>
            </a:endParaRPr>
          </a:p>
          <a:p>
            <a:pPr marL="0" indent="0">
              <a:buNone/>
            </a:pPr>
            <a:r>
              <a:rPr lang="ja-JP" altLang="en-US" sz="3200" dirty="0" smtClean="0">
                <a:solidFill>
                  <a:srgbClr val="000000"/>
                </a:solidFill>
                <a:latin typeface="AR P丸ゴシック体M" pitchFamily="50" charset="-128"/>
                <a:ea typeface="AR P丸ゴシック体M" pitchFamily="50" charset="-128"/>
              </a:rPr>
              <a:t>　ベビーシッター　ベビーホテル</a:t>
            </a:r>
            <a:endParaRPr lang="en-US" altLang="ja-JP" sz="3200" dirty="0" smtClean="0">
              <a:solidFill>
                <a:srgbClr val="000000"/>
              </a:solidFill>
              <a:latin typeface="AR P丸ゴシック体M" pitchFamily="50" charset="-128"/>
              <a:ea typeface="AR P丸ゴシック体M" pitchFamily="50" charset="-128"/>
            </a:endParaRPr>
          </a:p>
          <a:p>
            <a:pPr marL="0" indent="0">
              <a:buNone/>
            </a:pPr>
            <a:r>
              <a:rPr lang="ja-JP" altLang="en-US" sz="3200" dirty="0">
                <a:solidFill>
                  <a:srgbClr val="000000"/>
                </a:solidFill>
                <a:latin typeface="AR P丸ゴシック体M" pitchFamily="50" charset="-128"/>
                <a:ea typeface="AR P丸ゴシック体M" pitchFamily="50" charset="-128"/>
              </a:rPr>
              <a:t>　</a:t>
            </a:r>
            <a:r>
              <a:rPr lang="ja-JP" altLang="en-US" sz="3200" dirty="0" smtClean="0">
                <a:solidFill>
                  <a:srgbClr val="000000"/>
                </a:solidFill>
                <a:latin typeface="AR P丸ゴシック体M" pitchFamily="50" charset="-128"/>
                <a:ea typeface="AR P丸ゴシック体M" pitchFamily="50" charset="-128"/>
              </a:rPr>
              <a:t>事業所内保育所　自治体の助成施設</a:t>
            </a:r>
            <a:endParaRPr lang="en-US" altLang="ja-JP" sz="3200" dirty="0" smtClean="0">
              <a:solidFill>
                <a:srgbClr val="000000"/>
              </a:solidFill>
              <a:latin typeface="AR P丸ゴシック体M" pitchFamily="50" charset="-128"/>
              <a:ea typeface="AR P丸ゴシック体M" pitchFamily="50" charset="-128"/>
            </a:endParaRPr>
          </a:p>
          <a:p>
            <a:pPr marL="0" indent="0">
              <a:buNone/>
            </a:pPr>
            <a:r>
              <a:rPr kumimoji="1" lang="ja-JP" altLang="en-US" sz="3200" dirty="0" smtClean="0">
                <a:solidFill>
                  <a:srgbClr val="000000"/>
                </a:solidFill>
                <a:latin typeface="AR P丸ゴシック体M" pitchFamily="50" charset="-128"/>
                <a:ea typeface="AR P丸ゴシック体M" pitchFamily="50" charset="-128"/>
              </a:rPr>
              <a:t>　</a:t>
            </a:r>
            <a:r>
              <a:rPr kumimoji="1" lang="ja-JP" altLang="en-US" sz="3200" dirty="0" smtClean="0">
                <a:solidFill>
                  <a:srgbClr val="000000"/>
                </a:solidFill>
                <a:latin typeface="AR P丸ゴシック体M" pitchFamily="50" charset="-128"/>
                <a:ea typeface="AR P丸ゴシック体M" pitchFamily="50" charset="-128"/>
              </a:rPr>
              <a:t>　　　　　　　　　　　　　　　　　　　　　　　など</a:t>
            </a:r>
            <a:endParaRPr kumimoji="1" lang="en-US" altLang="ja-JP" sz="3200"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lang="ja-JP" altLang="en-US" sz="4000" b="1" dirty="0" smtClean="0">
                <a:solidFill>
                  <a:srgbClr val="000000"/>
                </a:solidFill>
                <a:latin typeface="AR P丸ゴシック体M" pitchFamily="50" charset="-128"/>
                <a:ea typeface="AR P丸ゴシック体M" pitchFamily="50" charset="-128"/>
              </a:rPr>
              <a:t>幼稚園</a:t>
            </a:r>
            <a:endParaRPr lang="en-US" altLang="ja-JP" sz="4000" b="1" dirty="0" smtClean="0">
              <a:solidFill>
                <a:srgbClr val="000000"/>
              </a:solidFill>
              <a:latin typeface="AR P丸ゴシック体M" pitchFamily="50" charset="-128"/>
              <a:ea typeface="AR P丸ゴシック体M" pitchFamily="50" charset="-128"/>
            </a:endParaRPr>
          </a:p>
          <a:p>
            <a:pPr>
              <a:buFont typeface="Wingdings" pitchFamily="2" charset="2"/>
              <a:buChar char="ü"/>
            </a:pPr>
            <a:r>
              <a:rPr kumimoji="1" lang="ja-JP" altLang="en-US" sz="4000" b="1" dirty="0" smtClean="0">
                <a:solidFill>
                  <a:srgbClr val="000000"/>
                </a:solidFill>
                <a:latin typeface="AR P丸ゴシック体M" pitchFamily="50" charset="-128"/>
                <a:ea typeface="AR P丸ゴシック体M" pitchFamily="50" charset="-128"/>
              </a:rPr>
              <a:t>認定こども園</a:t>
            </a:r>
            <a:endParaRPr kumimoji="1" lang="ja-JP" altLang="en-US" sz="4000" b="1" dirty="0">
              <a:solidFill>
                <a:srgbClr val="000000"/>
              </a:solidFill>
              <a:latin typeface="AR P丸ゴシック体M" pitchFamily="50" charset="-128"/>
              <a:ea typeface="AR P丸ゴシック体M" pitchFamily="50" charset="-128"/>
            </a:endParaRPr>
          </a:p>
        </p:txBody>
      </p:sp>
      <p:sp>
        <p:nvSpPr>
          <p:cNvPr id="7" name="スライド番号プレースホルダー 6"/>
          <p:cNvSpPr>
            <a:spLocks noGrp="1"/>
          </p:cNvSpPr>
          <p:nvPr>
            <p:ph type="sldNum" sz="quarter" idx="12"/>
          </p:nvPr>
        </p:nvSpPr>
        <p:spPr/>
        <p:txBody>
          <a:bodyPr/>
          <a:lstStyle/>
          <a:p>
            <a:fld id="{1FBF3DF3-D6D1-4C8B-B4EB-503C8051AE75}" type="slidenum">
              <a:rPr kumimoji="1" lang="ja-JP" altLang="en-US" smtClean="0"/>
              <a:t>8</a:t>
            </a:fld>
            <a:endParaRPr kumimoji="1" lang="ja-JP" altLang="en-US"/>
          </a:p>
        </p:txBody>
      </p:sp>
    </p:spTree>
    <p:extLst>
      <p:ext uri="{BB962C8B-B14F-4D97-AF65-F5344CB8AC3E}">
        <p14:creationId xmlns:p14="http://schemas.microsoft.com/office/powerpoint/2010/main" val="427853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6567" r="12" b="29212"/>
          <a:stretch/>
        </p:blipFill>
        <p:spPr bwMode="auto">
          <a:xfrm>
            <a:off x="1475656" y="-1383693"/>
            <a:ext cx="6263451" cy="733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940152" y="5989346"/>
            <a:ext cx="2376264" cy="646331"/>
          </a:xfrm>
          <a:prstGeom prst="rect">
            <a:avLst/>
          </a:prstGeom>
          <a:noFill/>
          <a:ln>
            <a:solidFill>
              <a:srgbClr val="000000"/>
            </a:solidFill>
          </a:ln>
        </p:spPr>
        <p:txBody>
          <a:bodyPr wrap="square" rtlCol="0">
            <a:spAutoFit/>
          </a:bodyPr>
          <a:lstStyle/>
          <a:p>
            <a:r>
              <a:rPr lang="zh-TW" altLang="en-US" dirty="0" smtClean="0">
                <a:solidFill>
                  <a:srgbClr val="000000"/>
                </a:solidFill>
                <a:latin typeface="AR P丸ゴシック体M" pitchFamily="50" charset="-128"/>
                <a:ea typeface="AR P丸ゴシック体M" pitchFamily="50" charset="-128"/>
              </a:rPr>
              <a:t>日本</a:t>
            </a:r>
            <a:r>
              <a:rPr lang="zh-TW" altLang="en-US" dirty="0">
                <a:solidFill>
                  <a:srgbClr val="000000"/>
                </a:solidFill>
                <a:latin typeface="AR P丸ゴシック体M" pitchFamily="50" charset="-128"/>
                <a:ea typeface="AR P丸ゴシック体M" pitchFamily="50" charset="-128"/>
              </a:rPr>
              <a:t>経済新聞　</a:t>
            </a:r>
            <a:r>
              <a:rPr lang="zh-TW" altLang="en-US" dirty="0" smtClean="0">
                <a:solidFill>
                  <a:srgbClr val="000000"/>
                </a:solidFill>
                <a:latin typeface="AR P丸ゴシック体M" pitchFamily="50" charset="-128"/>
                <a:ea typeface="AR P丸ゴシック体M" pitchFamily="50" charset="-128"/>
              </a:rPr>
              <a:t>夕刊</a:t>
            </a:r>
            <a:r>
              <a:rPr lang="en-US" altLang="zh-TW" dirty="0" smtClean="0">
                <a:solidFill>
                  <a:srgbClr val="000000"/>
                </a:solidFill>
                <a:latin typeface="AR P丸ゴシック体M" pitchFamily="50" charset="-128"/>
                <a:ea typeface="AR P丸ゴシック体M" pitchFamily="50" charset="-128"/>
              </a:rPr>
              <a:t>2012/11/19</a:t>
            </a:r>
            <a:r>
              <a:rPr lang="ja-JP" altLang="en-US" dirty="0" smtClean="0">
                <a:solidFill>
                  <a:srgbClr val="000000"/>
                </a:solidFill>
                <a:latin typeface="AR P丸ゴシック体M" pitchFamily="50" charset="-128"/>
                <a:ea typeface="AR P丸ゴシック体M" pitchFamily="50" charset="-128"/>
              </a:rPr>
              <a:t>　　より</a:t>
            </a:r>
            <a:endParaRPr kumimoji="1" lang="ja-JP" altLang="en-US" dirty="0">
              <a:solidFill>
                <a:srgbClr val="000000"/>
              </a:solidFill>
              <a:latin typeface="AR P丸ゴシック体M" pitchFamily="50" charset="-128"/>
              <a:ea typeface="AR P丸ゴシック体M" pitchFamily="50" charset="-128"/>
            </a:endParaRPr>
          </a:p>
        </p:txBody>
      </p:sp>
      <p:sp>
        <p:nvSpPr>
          <p:cNvPr id="8" name="スライド番号プレースホルダー 7"/>
          <p:cNvSpPr>
            <a:spLocks noGrp="1"/>
          </p:cNvSpPr>
          <p:nvPr>
            <p:ph type="sldNum" sz="quarter" idx="12"/>
          </p:nvPr>
        </p:nvSpPr>
        <p:spPr/>
        <p:txBody>
          <a:bodyPr/>
          <a:lstStyle/>
          <a:p>
            <a:fld id="{1FBF3DF3-D6D1-4C8B-B4EB-503C8051AE75}" type="slidenum">
              <a:rPr kumimoji="1" lang="ja-JP" altLang="en-US" smtClean="0"/>
              <a:t>9</a:t>
            </a:fld>
            <a:endParaRPr kumimoji="1" lang="ja-JP" altLang="en-US"/>
          </a:p>
        </p:txBody>
      </p:sp>
    </p:spTree>
    <p:extLst>
      <p:ext uri="{BB962C8B-B14F-4D97-AF65-F5344CB8AC3E}">
        <p14:creationId xmlns:p14="http://schemas.microsoft.com/office/powerpoint/2010/main" val="3055877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ユーザー定義 1">
      <a:dk1>
        <a:srgbClr val="D1282E"/>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TotalTime>
  <Words>633</Words>
  <Application>Microsoft Office PowerPoint</Application>
  <PresentationFormat>画面に合わせる (4:3)</PresentationFormat>
  <Paragraphs>153</Paragraphs>
  <Slides>17</Slides>
  <Notes>2</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Sketchbook</vt:lpstr>
      <vt:lpstr>待機児童問題　</vt:lpstr>
      <vt:lpstr>待機児童とは？</vt:lpstr>
      <vt:lpstr>高止まりする待機児童数</vt:lpstr>
      <vt:lpstr>待機児童の発生原因</vt:lpstr>
      <vt:lpstr>待機児童の現状</vt:lpstr>
      <vt:lpstr>待機児童の多い市町村</vt:lpstr>
      <vt:lpstr>PowerPoint プレゼンテーション</vt:lpstr>
      <vt:lpstr>保育サービスの種類</vt:lpstr>
      <vt:lpstr>PowerPoint プレゼンテーション</vt:lpstr>
      <vt:lpstr>国の施策</vt:lpstr>
      <vt:lpstr>PowerPoint プレゼンテーション</vt:lpstr>
      <vt:lpstr>PowerPoint プレゼンテーション</vt:lpstr>
      <vt:lpstr>様々な取組み</vt:lpstr>
      <vt:lpstr>PowerPoint プレゼンテーション</vt:lpstr>
      <vt:lpstr>提案</vt:lpstr>
      <vt:lpstr>論点</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asami.k</dc:creator>
  <cp:lastModifiedBy>神戸大学国際文化学部</cp:lastModifiedBy>
  <cp:revision>74</cp:revision>
  <cp:lastPrinted>2013-01-07T05:34:26Z</cp:lastPrinted>
  <dcterms:created xsi:type="dcterms:W3CDTF">2013-01-04T06:53:59Z</dcterms:created>
  <dcterms:modified xsi:type="dcterms:W3CDTF">2013-01-07T05:51:06Z</dcterms:modified>
</cp:coreProperties>
</file>