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0" r:id="rId9"/>
    <p:sldId id="262" r:id="rId10"/>
    <p:sldId id="271" r:id="rId11"/>
    <p:sldId id="267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1784" autoAdjust="0"/>
  </p:normalViewPr>
  <p:slideViewPr>
    <p:cSldViewPr snapToGrid="0" snapToObjects="1"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0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8635E-FD6F-2342-848C-843E5638309B}" type="datetimeFigureOut">
              <a:rPr kumimoji="1" lang="ja-JP" altLang="en-US" smtClean="0"/>
              <a:pPr/>
              <a:t>2012/11/5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EC85-619D-EE4C-B5F1-E9A3641575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527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301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FEC85-619D-EE4C-B5F1-E9A36415753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November 05,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November 05,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&lt;#&gt;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tobank.jp/word/%E4%B9%9D%E5%B7%9E%E5%A4%A7%E5%AD%A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秋入学とグローバル化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1196542c</a:t>
            </a:r>
            <a:r>
              <a:rPr kumimoji="1" lang="ja-JP" altLang="en-US" dirty="0" smtClean="0"/>
              <a:t>　国分若葉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alphaModFix amt="49000"/>
          </a:blip>
          <a:stretch>
            <a:fillRect/>
          </a:stretch>
        </p:blipFill>
        <p:spPr>
          <a:xfrm>
            <a:off x="0" y="396166"/>
            <a:ext cx="9620263" cy="72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提言：春秋選択制</a:t>
            </a:r>
            <a:r>
              <a:rPr kumimoji="1" lang="ja-JP" altLang="en-US" dirty="0"/>
              <a:t>＝選択の</a:t>
            </a:r>
            <a:r>
              <a:rPr kumimoji="1" lang="ja-JP" altLang="en-US" dirty="0" smtClean="0"/>
              <a:t>自由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387" y="1600200"/>
            <a:ext cx="8229600" cy="48768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授業は４月</a:t>
            </a:r>
            <a:r>
              <a:rPr kumimoji="1" lang="en-US" altLang="ja-JP" dirty="0"/>
              <a:t>〜</a:t>
            </a:r>
            <a:r>
              <a:rPr kumimoji="1" lang="ja-JP" altLang="en-US" dirty="0"/>
              <a:t>９月、１０月</a:t>
            </a:r>
            <a:r>
              <a:rPr kumimoji="1" lang="en-US" altLang="ja-JP" dirty="0"/>
              <a:t>〜</a:t>
            </a:r>
            <a:r>
              <a:rPr kumimoji="1" lang="ja-JP" altLang="en-US" dirty="0"/>
              <a:t>３月の</a:t>
            </a:r>
            <a:r>
              <a:rPr kumimoji="1" lang="ja-JP" altLang="en-US" dirty="0" smtClean="0"/>
              <a:t>二期制。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現在の春入学、春卒業に加え、秋入学、秋卒業を認める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在学中</a:t>
            </a:r>
            <a:r>
              <a:rPr kumimoji="1" lang="ja-JP" altLang="en-US" dirty="0"/>
              <a:t>、１期以上のギャップタームを必修とし、レポートなどを課して評価、単位認定を行う</a:t>
            </a:r>
            <a:r>
              <a:rPr kumimoji="1" lang="ja-JP" altLang="en-US" dirty="0" smtClean="0"/>
              <a:t>。</a:t>
            </a:r>
            <a:endParaRPr kumimoji="1" lang="en-US" altLang="ja-JP" dirty="0"/>
          </a:p>
          <a:p>
            <a:r>
              <a:rPr kumimoji="1" lang="ja-JP" altLang="en-US" dirty="0" smtClean="0"/>
              <a:t>単位認定制のカリキュラム実施により、授業履修、ギャップターム、卒業を好きなタイミングで選べることとする。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（単位取得状況によって３年半など短期での卒業も可とする）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留学生が学びやすい環境づくり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英語による講義の充実をはかる。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11298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展望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このプランを導入すると：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/>
              <a:t>入学からギャップターム、卒業まで全てを自分次第で選択でき、常に将来への目的を見据えた学習、研究ができる。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自分のタイミングでギャップタームを取り入れることで、目的意識もはっきりし、十分な準備を促し、より有意義な時間を過ごせる。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ギャップターム期の前後で勉学、将来へのモチベーション</a:t>
            </a:r>
            <a:r>
              <a:rPr kumimoji="1" lang="en-US" altLang="ja-JP" sz="2400" dirty="0" smtClean="0"/>
              <a:t>up</a:t>
            </a:r>
            <a:r>
              <a:rPr kumimoji="1" lang="ja-JP" altLang="en-US" sz="2400" dirty="0" smtClean="0"/>
              <a:t>が期待できる。</a:t>
            </a:r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浪人した場合にも時間のロスが少なくて済む。</a:t>
            </a:r>
            <a:endParaRPr kumimoji="1" lang="en-US" altLang="ja-JP" sz="2400" dirty="0" smtClean="0"/>
          </a:p>
          <a:p>
            <a:pPr lvl="1"/>
            <a:endParaRPr kumimoji="1" lang="en-US" altLang="ja-JP" sz="2400" dirty="0" smtClean="0"/>
          </a:p>
          <a:p>
            <a:pPr lvl="1"/>
            <a:r>
              <a:rPr kumimoji="1" lang="ja-JP" altLang="en-US" sz="2400" dirty="0" smtClean="0"/>
              <a:t>より多くの留学生との交流、英語での講義受講によるグローバル化。</a:t>
            </a:r>
            <a:endParaRPr kumimoji="1" lang="en-US" altLang="ja-JP" sz="2400" dirty="0" smtClean="0"/>
          </a:p>
          <a:p>
            <a:pPr marL="274320" lvl="1" indent="0">
              <a:buNone/>
            </a:pPr>
            <a:endParaRPr kumimoji="1" lang="en-US" altLang="ja-JP" sz="2400" dirty="0" smtClean="0"/>
          </a:p>
          <a:p>
            <a:pPr marL="274320" lvl="1" indent="0">
              <a:buNone/>
            </a:pPr>
            <a:endParaRPr kumimoji="1" lang="en-US" altLang="ja-JP" sz="2400" dirty="0" smtClean="0"/>
          </a:p>
          <a:p>
            <a:pPr lvl="1"/>
            <a:endParaRPr kumimoji="1" lang="en-US" altLang="ja-JP" sz="2400" dirty="0" smtClean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121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（事例１）上智大学国際教養学部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altLang="ja-JP" sz="1800" dirty="0" smtClean="0"/>
              <a:t>1949</a:t>
            </a:r>
            <a:r>
              <a:rPr lang="ja-JP" altLang="en-US" sz="1800" dirty="0"/>
              <a:t>年創設の国際部をルーツに、一貫して英語での国際教養教育に取り組んで</a:t>
            </a:r>
            <a:r>
              <a:rPr lang="ja-JP" altLang="en-US" sz="1800" dirty="0" smtClean="0"/>
              <a:t>きた比較</a:t>
            </a:r>
            <a:r>
              <a:rPr lang="ja-JP" altLang="en-US" sz="1800" dirty="0"/>
              <a:t>文化</a:t>
            </a:r>
            <a:r>
              <a:rPr lang="ja-JP" altLang="en-US" sz="1800" dirty="0" smtClean="0"/>
              <a:t>学部が、</a:t>
            </a:r>
            <a:r>
              <a:rPr lang="en-US" altLang="ja-JP" sz="1800" dirty="0" smtClean="0"/>
              <a:t>2006</a:t>
            </a:r>
            <a:r>
              <a:rPr lang="ja-JP" altLang="en-US" sz="1800" dirty="0" smtClean="0"/>
              <a:t>年に転身。</a:t>
            </a:r>
            <a:endParaRPr lang="en-US" altLang="ja-JP" sz="1800" dirty="0" smtClean="0"/>
          </a:p>
          <a:p>
            <a:pPr marL="274320" lvl="1" indent="0">
              <a:buNone/>
            </a:pPr>
            <a:r>
              <a:rPr lang="ja-JP" altLang="en-US" sz="1800" dirty="0" smtClean="0"/>
              <a:t>国内外</a:t>
            </a:r>
            <a:r>
              <a:rPr lang="ja-JP" altLang="en-US" sz="1800" dirty="0"/>
              <a:t>の高校を卒業した日本人学生、様々な国籍の交換留学生・外国学校出身学生が机を並べ、真に国際的な教育環境で日々国際社会を体験</a:t>
            </a:r>
            <a:r>
              <a:rPr lang="ja-JP" altLang="en-US" sz="1800" dirty="0" smtClean="0"/>
              <a:t>し学びあう。（全ての授業は英語）</a:t>
            </a:r>
            <a:endParaRPr lang="en-US" altLang="ja-JP" sz="1800" dirty="0" smtClean="0"/>
          </a:p>
          <a:p>
            <a:pPr marL="274320" lvl="1" indent="0">
              <a:buNone/>
            </a:pPr>
            <a:endParaRPr lang="en-US" altLang="ja-JP" sz="1800" dirty="0" smtClean="0"/>
          </a:p>
          <a:p>
            <a:r>
              <a:rPr lang="ja-JP" altLang="en-US" sz="1800" dirty="0" smtClean="0"/>
              <a:t>海外</a:t>
            </a:r>
            <a:r>
              <a:rPr lang="ja-JP" altLang="en-US" sz="1800" dirty="0"/>
              <a:t>の教育機関の学期スケジュールにも対応しやすい２</a:t>
            </a:r>
            <a:r>
              <a:rPr lang="ja-JP" altLang="en-US" sz="1800" dirty="0" smtClean="0"/>
              <a:t>学期制。</a:t>
            </a:r>
            <a:endParaRPr lang="en-US" altLang="ja-JP" sz="1800" dirty="0" smtClean="0"/>
          </a:p>
          <a:p>
            <a:r>
              <a:rPr lang="ja-JP" altLang="en-US" sz="1800" dirty="0" smtClean="0"/>
              <a:t>入試</a:t>
            </a:r>
            <a:r>
              <a:rPr lang="ja-JP" altLang="en-US" sz="1800" dirty="0"/>
              <a:t>については、筆記試験や面接等を行わずに</a:t>
            </a:r>
            <a:r>
              <a:rPr lang="en-US" altLang="ja-JP" sz="1800" dirty="0"/>
              <a:t>『</a:t>
            </a:r>
            <a:r>
              <a:rPr lang="ja-JP" altLang="en-US" sz="1800" dirty="0"/>
              <a:t>書類選考</a:t>
            </a:r>
            <a:r>
              <a:rPr lang="en-US" altLang="ja-JP" sz="1800" dirty="0"/>
              <a:t>』</a:t>
            </a:r>
            <a:r>
              <a:rPr lang="ja-JP" altLang="en-US" sz="1800" dirty="0"/>
              <a:t>により入学者を</a:t>
            </a:r>
            <a:r>
              <a:rPr lang="ja-JP" altLang="en-US" sz="1800" dirty="0" smtClean="0"/>
              <a:t>選抜する。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春</a:t>
            </a:r>
            <a:r>
              <a:rPr lang="ja-JP" altLang="en-US" sz="1800" dirty="0"/>
              <a:t>学期入学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4</a:t>
            </a:r>
            <a:r>
              <a:rPr lang="ja-JP" altLang="en-US" sz="1800" dirty="0"/>
              <a:t>月</a:t>
            </a:r>
            <a:r>
              <a:rPr lang="en-US" altLang="ja-JP" sz="1800" dirty="0"/>
              <a:t>1</a:t>
            </a:r>
            <a:r>
              <a:rPr lang="ja-JP" altLang="en-US" sz="1800" dirty="0"/>
              <a:t>日入学</a:t>
            </a:r>
            <a:r>
              <a:rPr lang="ja-JP" altLang="en-US" sz="1800" dirty="0" smtClean="0"/>
              <a:t>）</a:t>
            </a:r>
            <a:r>
              <a:rPr lang="en-US" altLang="ja-JP" sz="1800" dirty="0" smtClean="0"/>
              <a:t>64</a:t>
            </a:r>
            <a:r>
              <a:rPr lang="ja-JP" altLang="en-US" sz="1800" dirty="0" smtClean="0"/>
              <a:t>名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秋</a:t>
            </a:r>
            <a:r>
              <a:rPr lang="ja-JP" altLang="en-US" sz="1800" dirty="0"/>
              <a:t>学期入学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9</a:t>
            </a:r>
            <a:r>
              <a:rPr lang="ja-JP" altLang="en-US" sz="1800" dirty="0"/>
              <a:t>月</a:t>
            </a:r>
            <a:r>
              <a:rPr lang="en-US" altLang="ja-JP" sz="1800" dirty="0"/>
              <a:t>21</a:t>
            </a:r>
            <a:r>
              <a:rPr lang="ja-JP" altLang="en-US" sz="1800" dirty="0"/>
              <a:t>日入学</a:t>
            </a:r>
            <a:r>
              <a:rPr lang="ja-JP" altLang="en-US" sz="1800" dirty="0" smtClean="0"/>
              <a:t>）</a:t>
            </a:r>
            <a:r>
              <a:rPr lang="en-US" altLang="ja-JP" sz="1800" dirty="0" smtClean="0"/>
              <a:t>80</a:t>
            </a:r>
            <a:r>
              <a:rPr lang="ja-JP" altLang="en-US" sz="1800" dirty="0" smtClean="0"/>
              <a:t>名</a:t>
            </a:r>
            <a:endParaRPr lang="en-US" altLang="ja-JP" sz="1800" dirty="0"/>
          </a:p>
        </p:txBody>
      </p:sp>
      <p:pic>
        <p:nvPicPr>
          <p:cNvPr id="5" name="図 4" descr="スクリーンショット 2012-11-02 11.20.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097" y="4363721"/>
            <a:ext cx="3383443" cy="19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1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（事例２）慶応大学湘南藤沢キャンパス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ja-JP" dirty="0"/>
              <a:t>　</a:t>
            </a:r>
            <a:r>
              <a:rPr kumimoji="1" lang="ja-JP" altLang="en-US" dirty="0" smtClean="0"/>
              <a:t>　　　　ー総合政策学部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環境情報学部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9721" y="1524000"/>
            <a:ext cx="8229600" cy="5077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algn="r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sz="1600" dirty="0" smtClean="0"/>
              <a:t>読売新聞　論点スペシャル「東大秋入学」（</a:t>
            </a:r>
            <a:r>
              <a:rPr kumimoji="1" lang="en-US" altLang="ja-JP" sz="1600" dirty="0" smtClean="0"/>
              <a:t>2012/02/02</a:t>
            </a:r>
            <a:r>
              <a:rPr kumimoji="1" lang="ja-JP" altLang="en-US" sz="1600" dirty="0" smtClean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75754"/>
            <a:ext cx="6929967" cy="46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0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留学生の増加が目的ならば、単に秋入学にシフトするだけでなく、留学生向けの授業、サービスの充実を図るべき。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留学生にも、日本人にも、フレキシブルに対応できるノーマライゼーション的な考えが必要ではないか。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用意された「ギャップターム」では意味がない。学生が自ら考え、自主的に活動を行うために「ギャップターム」を利用しやすい環境を作るべきである。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pPr marL="0" indent="0" algn="r">
              <a:buNone/>
            </a:pPr>
            <a:r>
              <a:rPr kumimoji="1" lang="en-US" altLang="ja-JP" dirty="0" smtClean="0"/>
              <a:t>                                               </a:t>
            </a:r>
          </a:p>
          <a:p>
            <a:pPr marL="0" indent="0" algn="r">
              <a:buNone/>
            </a:pPr>
            <a:r>
              <a:rPr kumimoji="1" lang="en-US" altLang="ja-JP" dirty="0" smtClean="0"/>
              <a:t>~</a:t>
            </a:r>
            <a:r>
              <a:rPr kumimoji="1" lang="en-US" altLang="ja-JP" dirty="0"/>
              <a:t>T</a:t>
            </a:r>
            <a:r>
              <a:rPr kumimoji="1" lang="en-US" altLang="ja-JP" dirty="0" smtClean="0"/>
              <a:t>hank you !  </a:t>
            </a:r>
          </a:p>
        </p:txBody>
      </p:sp>
    </p:spTree>
    <p:extLst>
      <p:ext uri="{BB962C8B-B14F-4D97-AF65-F5344CB8AC3E}">
        <p14:creationId xmlns:p14="http://schemas.microsoft.com/office/powerpoint/2010/main" xmlns="" val="3664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「秋入学」とは</a:t>
            </a:r>
            <a:endParaRPr kumimoji="1" lang="en-US" altLang="ja-JP" dirty="0"/>
          </a:p>
          <a:p>
            <a:r>
              <a:rPr kumimoji="1" lang="ja-JP" altLang="en-US" dirty="0" smtClean="0"/>
              <a:t>現行の制度について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東大、秋入学導入のニュース</a:t>
            </a:r>
            <a:endParaRPr kumimoji="1" lang="en-US" altLang="ja-JP" dirty="0" smtClean="0"/>
          </a:p>
          <a:p>
            <a:r>
              <a:rPr kumimoji="1" lang="ja-JP" altLang="en-US" dirty="0" smtClean="0"/>
              <a:t>導入時のメリット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デメリット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提言</a:t>
            </a:r>
            <a:endParaRPr kumimoji="1" lang="en-US" altLang="ja-JP" dirty="0" smtClean="0"/>
          </a:p>
          <a:p>
            <a:r>
              <a:rPr kumimoji="1" lang="ja-JP" altLang="en-US" dirty="0" smtClean="0"/>
              <a:t>秋入学導入校の事例</a:t>
            </a:r>
            <a:endParaRPr kumimoji="1" lang="en-US" altLang="ja-JP" dirty="0" smtClean="0"/>
          </a:p>
          <a:p>
            <a:r>
              <a:rPr kumimoji="1" lang="ja-JP" altLang="en-US" dirty="0" smtClean="0"/>
              <a:t>展望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3191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「秋入学」とは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4891" y="1600200"/>
            <a:ext cx="8229600" cy="4876800"/>
          </a:xfrm>
        </p:spPr>
        <p:txBody>
          <a:bodyPr>
            <a:normAutofit/>
          </a:bodyPr>
          <a:lstStyle/>
          <a:p>
            <a:r>
              <a:rPr lang="ja-JP" altLang="en-US" dirty="0"/>
              <a:t>大学の入学</a:t>
            </a:r>
            <a:r>
              <a:rPr lang="ja-JP" altLang="en-US" dirty="0" smtClean="0"/>
              <a:t>時期を</a:t>
            </a:r>
            <a:r>
              <a:rPr lang="ja-JP" altLang="en-US" dirty="0"/>
              <a:t>世界標準となっている</a:t>
            </a:r>
            <a:r>
              <a:rPr lang="en-US" altLang="ja-JP" dirty="0" smtClean="0"/>
              <a:t>9</a:t>
            </a:r>
            <a:r>
              <a:rPr lang="ja-JP" altLang="en-US" dirty="0"/>
              <a:t>月に改める試み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２０１１年に東京大学の浜田学長が提案。</a:t>
            </a:r>
            <a:endParaRPr lang="en-US" altLang="ja-JP" dirty="0" smtClean="0"/>
          </a:p>
          <a:p>
            <a:r>
              <a:rPr lang="ja-JP" altLang="en-US" dirty="0" smtClean="0"/>
              <a:t>九州大学を始め旧帝大のいくつかも検討に入っており、文部科学省も歓迎ムード。</a:t>
            </a:r>
            <a:endParaRPr lang="en-US" altLang="ja-JP" dirty="0" smtClean="0">
              <a:hlinkClick r:id="rId3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128" y="3792581"/>
            <a:ext cx="3473843" cy="26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日本の大学制度の歴史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明治：</a:t>
            </a:r>
            <a:r>
              <a:rPr lang="ja-JP" altLang="en-US" dirty="0"/>
              <a:t>欧米をモデルにして大学を</a:t>
            </a:r>
            <a:r>
              <a:rPr lang="ja-JP" altLang="en-US" dirty="0" smtClean="0"/>
              <a:t>創立（秋入学）。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1921</a:t>
            </a:r>
            <a:r>
              <a:rPr lang="ja-JP" altLang="en-US" dirty="0"/>
              <a:t>年：</a:t>
            </a:r>
            <a:r>
              <a:rPr lang="ja-JP" altLang="en-US" dirty="0" smtClean="0"/>
              <a:t>国の会計年度に合わせるため現在の春入学に変更。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ja-JP" dirty="0" smtClean="0"/>
              <a:t>1</a:t>
            </a:r>
            <a:r>
              <a:rPr lang="en-US" altLang="ja-JP" dirty="0" smtClean="0"/>
              <a:t>980</a:t>
            </a:r>
            <a:r>
              <a:rPr lang="ja-JP" altLang="en-US" dirty="0" smtClean="0"/>
              <a:t>年代：中曽根内閣、臨時教育審議会で検討。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ja-JP" dirty="0" smtClean="0"/>
              <a:t>2</a:t>
            </a:r>
            <a:r>
              <a:rPr lang="en-US" altLang="ja-JP" dirty="0" smtClean="0"/>
              <a:t>000</a:t>
            </a:r>
            <a:r>
              <a:rPr lang="ja-JP" altLang="en-US" dirty="0" smtClean="0"/>
              <a:t>年代：安倍内閣、教育再生会議で導入を提言。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制度改変に伴う国の負担増が大きなネックとなり、各大学の独自の判断に委ねられるにとどまった。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417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東大、９月「始業」を検討</a:t>
            </a:r>
            <a:r>
              <a:rPr lang="en-US" altLang="ja-JP" dirty="0" smtClean="0"/>
              <a:t>…</a:t>
            </a:r>
            <a:br>
              <a:rPr lang="en-US" altLang="ja-JP" dirty="0" smtClean="0"/>
            </a:br>
            <a:r>
              <a:rPr lang="ja-JP" altLang="en-US" dirty="0" smtClean="0"/>
              <a:t>春</a:t>
            </a:r>
            <a:r>
              <a:rPr lang="ja-JP" altLang="en-US" dirty="0"/>
              <a:t>入学・卒業は</a:t>
            </a:r>
            <a:r>
              <a:rPr lang="ja-JP" altLang="en-US" dirty="0" smtClean="0"/>
              <a:t>維持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1"/>
          </p:nvPr>
        </p:nvSpPr>
        <p:spPr>
          <a:xfrm>
            <a:off x="301454" y="1701394"/>
            <a:ext cx="8385346" cy="4900497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入試</a:t>
            </a:r>
            <a:r>
              <a:rPr lang="en-US" altLang="ja-JP" dirty="0" smtClean="0"/>
              <a:t>/</a:t>
            </a:r>
            <a:r>
              <a:rPr lang="ja-JP" altLang="en-US" dirty="0" smtClean="0"/>
              <a:t>入学時期は従来通り。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４</a:t>
            </a:r>
            <a:r>
              <a:rPr lang="ja-JP" altLang="en-US" dirty="0"/>
              <a:t>～</a:t>
            </a:r>
            <a:r>
              <a:rPr lang="ja-JP" altLang="en-US" dirty="0" smtClean="0"/>
              <a:t>５月：「</a:t>
            </a:r>
            <a:r>
              <a:rPr lang="ja-JP" altLang="en-US" dirty="0"/>
              <a:t>フレッシュプログラム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受験</a:t>
            </a:r>
            <a:r>
              <a:rPr lang="ja-JP" altLang="en-US" dirty="0"/>
              <a:t>勉強から離れて、大学で何を学ぶかを考えさせる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夏休み６</a:t>
            </a:r>
            <a:r>
              <a:rPr lang="ja-JP" altLang="en-US" dirty="0"/>
              <a:t>～</a:t>
            </a:r>
            <a:r>
              <a:rPr lang="ja-JP" altLang="en-US" dirty="0" smtClean="0"/>
              <a:t>８月：「</a:t>
            </a:r>
            <a:r>
              <a:rPr lang="ja-JP" altLang="en-US" dirty="0"/>
              <a:t>サマープログラム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海外</a:t>
            </a:r>
            <a:r>
              <a:rPr lang="ja-JP" altLang="en-US" dirty="0"/>
              <a:t>の著名な研究者や学生を招いた夏季講座</a:t>
            </a:r>
            <a:r>
              <a:rPr lang="ja-JP" altLang="en-US" dirty="0" smtClean="0"/>
              <a:t>を</a:t>
            </a:r>
            <a:r>
              <a:rPr lang="ja-JP" altLang="en-US" dirty="0"/>
              <a:t>開く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希望者</a:t>
            </a:r>
            <a:r>
              <a:rPr lang="ja-JP" altLang="en-US" dirty="0"/>
              <a:t>は４月から８月末まで、ボランティアや短期留学</a:t>
            </a:r>
            <a:r>
              <a:rPr lang="ja-JP" altLang="en-US" dirty="0" smtClean="0"/>
              <a:t>などを</a:t>
            </a:r>
            <a:r>
              <a:rPr lang="ja-JP" altLang="en-US" dirty="0"/>
              <a:t>する「ギャップターム（空白期間）」も選択できる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授業開始は９月。９～１２月、１月中旬～５月を学期単位とする。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卒業時期は従来通りの３月となる（授業期間の減少を補うため、週ごとの授業時間数を増やすことも検討）。</a:t>
            </a:r>
            <a:endParaRPr lang="en-US" altLang="ja-JP" dirty="0" smtClean="0"/>
          </a:p>
          <a:p>
            <a:pPr marL="0" indent="0" algn="r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2012/10/24</a:t>
            </a:r>
            <a:r>
              <a:rPr lang="ja-JP" altLang="en-US" dirty="0"/>
              <a:t>　読売新聞）</a:t>
            </a:r>
            <a:endParaRPr kumimoji="1" lang="ja-JP" altLang="en-US" dirty="0"/>
          </a:p>
        </p:txBody>
      </p:sp>
      <p:pic>
        <p:nvPicPr>
          <p:cNvPr id="17" name="コンテンツ プレースホルダー 1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371" r="6371"/>
          <a:stretch>
            <a:fillRect/>
          </a:stretch>
        </p:blipFill>
        <p:spPr>
          <a:xfrm>
            <a:off x="5793593" y="185931"/>
            <a:ext cx="3204696" cy="3744052"/>
          </a:xfrm>
        </p:spPr>
      </p:pic>
    </p:spTree>
    <p:extLst>
      <p:ext uri="{BB962C8B-B14F-4D97-AF65-F5344CB8AC3E}">
        <p14:creationId xmlns:p14="http://schemas.microsoft.com/office/powerpoint/2010/main" xmlns="" val="3121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東大プラン導入時のメリット（１）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lt"/>
              </a:rPr>
              <a:t>大学側</a:t>
            </a:r>
            <a:endParaRPr lang="en-US" altLang="ja-JP" dirty="0" smtClean="0">
              <a:latin typeface="+mj-lt"/>
            </a:endParaRPr>
          </a:p>
          <a:p>
            <a:pPr lvl="1"/>
            <a:r>
              <a:rPr lang="ja-JP" altLang="en-US" dirty="0" smtClean="0">
                <a:latin typeface="+mj-lt"/>
              </a:rPr>
              <a:t>国際化</a:t>
            </a:r>
            <a:r>
              <a:rPr lang="ja-JP" altLang="en-US" dirty="0">
                <a:latin typeface="+mj-lt"/>
              </a:rPr>
              <a:t>に対応できる</a:t>
            </a:r>
            <a:r>
              <a:rPr lang="en-US" altLang="ja-JP" dirty="0">
                <a:latin typeface="+mj-lt"/>
              </a:rPr>
              <a:t>(</a:t>
            </a:r>
            <a:r>
              <a:rPr lang="ja-JP" altLang="en-US" dirty="0">
                <a:latin typeface="+mj-lt"/>
              </a:rPr>
              <a:t>海外では秋入学が標準</a:t>
            </a:r>
            <a:r>
              <a:rPr lang="en-US" altLang="ja-JP" dirty="0">
                <a:latin typeface="+mj-lt"/>
              </a:rPr>
              <a:t>)</a:t>
            </a:r>
          </a:p>
          <a:p>
            <a:pPr lvl="1"/>
            <a:r>
              <a:rPr lang="ja-JP" altLang="en-US" dirty="0" smtClean="0">
                <a:latin typeface="+mj-lt"/>
              </a:rPr>
              <a:t>交換</a:t>
            </a:r>
            <a:r>
              <a:rPr lang="ja-JP" altLang="en-US" dirty="0">
                <a:latin typeface="+mj-lt"/>
              </a:rPr>
              <a:t>留学が行いやすくなる</a:t>
            </a:r>
          </a:p>
          <a:p>
            <a:pPr lvl="1"/>
            <a:r>
              <a:rPr lang="ja-JP" altLang="en-US" dirty="0" smtClean="0">
                <a:latin typeface="+mj-lt"/>
              </a:rPr>
              <a:t>留学生</a:t>
            </a:r>
            <a:r>
              <a:rPr lang="ja-JP" altLang="en-US" dirty="0">
                <a:latin typeface="+mj-lt"/>
              </a:rPr>
              <a:t>の増加が期待</a:t>
            </a:r>
            <a:r>
              <a:rPr lang="ja-JP" altLang="en-US" dirty="0" smtClean="0">
                <a:latin typeface="+mj-lt"/>
              </a:rPr>
              <a:t>できる　</a:t>
            </a:r>
            <a:r>
              <a:rPr lang="ja-JP" altLang="en-US" dirty="0"/>
              <a:t>文部</a:t>
            </a:r>
            <a:r>
              <a:rPr lang="ja-JP" altLang="en-US" dirty="0" smtClean="0"/>
              <a:t>科学省「留学生</a:t>
            </a:r>
            <a:r>
              <a:rPr lang="en-US" altLang="ja-JP" dirty="0"/>
              <a:t>30</a:t>
            </a:r>
            <a:r>
              <a:rPr lang="ja-JP" altLang="en-US" dirty="0"/>
              <a:t>万人</a:t>
            </a:r>
            <a:r>
              <a:rPr lang="ja-JP" altLang="en-US" dirty="0" smtClean="0"/>
              <a:t>計画」</a:t>
            </a:r>
            <a:endParaRPr lang="en-US" altLang="ja-JP" dirty="0" smtClean="0"/>
          </a:p>
          <a:p>
            <a:pPr lvl="1"/>
            <a:r>
              <a:rPr lang="ja-JP" altLang="en-US" dirty="0" smtClean="0">
                <a:latin typeface="+mj-lt"/>
              </a:rPr>
              <a:t>海外の大学と研究や教育の協力関係を結びやすくなる</a:t>
            </a:r>
            <a:endParaRPr lang="en-US" altLang="ja-JP" dirty="0" smtClean="0">
              <a:latin typeface="+mj-lt"/>
            </a:endParaRPr>
          </a:p>
          <a:p>
            <a:pPr lvl="1"/>
            <a:endParaRPr lang="en-US" altLang="ja-JP" dirty="0" smtClean="0">
              <a:latin typeface="+mj-lt"/>
            </a:endParaRPr>
          </a:p>
          <a:p>
            <a:pPr marL="0" lvl="1"/>
            <a:r>
              <a:rPr lang="ja-JP" altLang="en-US" sz="1800" dirty="0"/>
              <a:t>文部科学省「留学生</a:t>
            </a:r>
            <a:r>
              <a:rPr lang="en-US" altLang="ja-JP" sz="1800" dirty="0"/>
              <a:t>30</a:t>
            </a:r>
            <a:r>
              <a:rPr lang="ja-JP" altLang="en-US" sz="1800" dirty="0"/>
              <a:t>万人計画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pPr marL="0" lvl="1" indent="0">
              <a:buNone/>
            </a:pPr>
            <a:r>
              <a:rPr lang="ja-JP" altLang="en-US" sz="1800" dirty="0" smtClean="0"/>
              <a:t>日本</a:t>
            </a:r>
            <a:r>
              <a:rPr lang="ja-JP" altLang="en-US" sz="1800" dirty="0"/>
              <a:t>を世界により開かれた国とし、アジア、世界と</a:t>
            </a:r>
            <a:r>
              <a:rPr lang="ja-JP" altLang="en-US" sz="1800" dirty="0" smtClean="0"/>
              <a:t>の</a:t>
            </a:r>
            <a:endParaRPr lang="en-US" altLang="ja-JP" sz="1800" dirty="0"/>
          </a:p>
          <a:p>
            <a:pPr marL="0" lvl="1" indent="0">
              <a:buNone/>
            </a:pPr>
            <a:r>
              <a:rPr lang="ja-JP" altLang="en-US" sz="1800" dirty="0" smtClean="0"/>
              <a:t>間</a:t>
            </a:r>
            <a:r>
              <a:rPr lang="ja-JP" altLang="en-US" sz="1800" dirty="0"/>
              <a:t>のヒト、モノ、カネ、情報の流れを拡大する「</a:t>
            </a:r>
            <a:r>
              <a:rPr lang="ja-JP" altLang="en-US" sz="1800" dirty="0" smtClean="0"/>
              <a:t>グロー</a:t>
            </a:r>
            <a:endParaRPr lang="en-US" altLang="ja-JP" sz="1800" dirty="0" smtClean="0"/>
          </a:p>
          <a:p>
            <a:pPr marL="0" lvl="1" indent="0">
              <a:buNone/>
            </a:pPr>
            <a:r>
              <a:rPr lang="ja-JP" altLang="en-US" sz="1800" dirty="0" smtClean="0"/>
              <a:t>バル</a:t>
            </a:r>
            <a:r>
              <a:rPr lang="ja-JP" altLang="en-US" sz="1800" dirty="0"/>
              <a:t>戦略」を展開する一環として、２０２０年を目途</a:t>
            </a:r>
            <a:r>
              <a:rPr lang="ja-JP" altLang="en-US" sz="1800" dirty="0" smtClean="0"/>
              <a:t>に</a:t>
            </a:r>
            <a:endParaRPr lang="en-US" altLang="ja-JP" sz="1800" dirty="0" smtClean="0"/>
          </a:p>
          <a:p>
            <a:pPr marL="0" lvl="1" indent="0">
              <a:buNone/>
            </a:pPr>
            <a:r>
              <a:rPr lang="ja-JP" altLang="en-US" sz="1800" dirty="0" smtClean="0"/>
              <a:t>留学生</a:t>
            </a:r>
            <a:r>
              <a:rPr lang="ja-JP" altLang="en-US" sz="1800" dirty="0"/>
              <a:t>受入れ３０万人を目指す。</a:t>
            </a:r>
          </a:p>
          <a:p>
            <a:pPr lvl="1"/>
            <a:endParaRPr lang="en-US" altLang="ja-JP" sz="1800" dirty="0" smtClean="0">
              <a:latin typeface="+mj-lt"/>
            </a:endParaRPr>
          </a:p>
        </p:txBody>
      </p:sp>
      <p:pic>
        <p:nvPicPr>
          <p:cNvPr id="4" name="図 3" descr="img_807233_23259823_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165" y="3768539"/>
            <a:ext cx="2160059" cy="26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6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東大の現状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東大留学生</a:t>
            </a:r>
            <a:r>
              <a:rPr lang="ja-JP" altLang="ja-JP" dirty="0"/>
              <a:t>　</a:t>
            </a:r>
            <a:r>
              <a:rPr lang="ja-JP" altLang="ja-JP" dirty="0" smtClean="0"/>
              <a:t>1</a:t>
            </a:r>
            <a:r>
              <a:rPr lang="en-US" altLang="ja-JP" dirty="0" smtClean="0"/>
              <a:t>05</a:t>
            </a:r>
            <a:r>
              <a:rPr lang="ja-JP" altLang="en-US" dirty="0" smtClean="0"/>
              <a:t>ヵ国</a:t>
            </a:r>
            <a:r>
              <a:rPr lang="en-US" altLang="ja-JP" dirty="0" smtClean="0"/>
              <a:t>•</a:t>
            </a:r>
            <a:r>
              <a:rPr lang="ja-JP" altLang="en-US" dirty="0" smtClean="0"/>
              <a:t>地域から</a:t>
            </a:r>
            <a:r>
              <a:rPr lang="en-US" altLang="ja-JP" dirty="0" smtClean="0"/>
              <a:t>2936</a:t>
            </a:r>
            <a:r>
              <a:rPr lang="ja-JP" altLang="en-US" dirty="0" smtClean="0"/>
              <a:t>人（平成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年５月）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＝全学生の約７％にあたる。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米ハーバード、英ケンブリッジなど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世界の有力大学はすべて２０％台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であり、東大のグローバル化の低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さがうかがえる。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ちなみに、東大から留学する学生は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3</a:t>
            </a:r>
            <a:r>
              <a:rPr lang="en-US" altLang="ja-JP" dirty="0" smtClean="0"/>
              <a:t>88</a:t>
            </a:r>
            <a:r>
              <a:rPr lang="ja-JP" altLang="en-US" dirty="0" smtClean="0"/>
              <a:t>人であり、全学生の１％程度。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 algn="r">
              <a:buNone/>
            </a:pPr>
            <a:r>
              <a:rPr lang="ja-JP" altLang="en-US" sz="1400" dirty="0" smtClean="0"/>
              <a:t>東京大学資料「世界の有力大学の基本情報」より</a:t>
            </a:r>
            <a:endParaRPr lang="en-US" altLang="ja-JP" sz="1400" dirty="0" smtClean="0"/>
          </a:p>
        </p:txBody>
      </p:sp>
      <p:pic>
        <p:nvPicPr>
          <p:cNvPr id="4" name="図 3" descr="スクリーンショット 2012-11-02 11.53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767" y="2070151"/>
            <a:ext cx="3849277" cy="37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5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東大プラン導入時のメリット</a:t>
            </a:r>
            <a:r>
              <a:rPr kumimoji="1" lang="ja-JP" altLang="en-US" dirty="0" smtClean="0"/>
              <a:t>（２）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学生側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「ギャップターム」で社会経験、海外経験を積むことができる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イギリスのギャップイヤー制度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高校</a:t>
            </a:r>
            <a:r>
              <a:rPr lang="ja-JP" altLang="en-US" dirty="0"/>
              <a:t>卒業（</a:t>
            </a:r>
            <a:r>
              <a:rPr lang="en-US" altLang="ja-JP" dirty="0"/>
              <a:t>6</a:t>
            </a:r>
            <a:r>
              <a:rPr lang="ja-JP" altLang="en-US" dirty="0"/>
              <a:t>月）後、大学の授業開始（</a:t>
            </a:r>
            <a:r>
              <a:rPr lang="en-US" altLang="ja-JP" dirty="0"/>
              <a:t>10</a:t>
            </a:r>
            <a:r>
              <a:rPr lang="ja-JP" altLang="en-US" dirty="0"/>
              <a:t>月）までに</a:t>
            </a:r>
            <a:r>
              <a:rPr lang="en-US" altLang="ja-JP" dirty="0"/>
              <a:t>1</a:t>
            </a:r>
            <a:r>
              <a:rPr lang="ja-JP" altLang="en-US" dirty="0"/>
              <a:t>年プラスして、</a:t>
            </a:r>
            <a:r>
              <a:rPr lang="en-US" altLang="ja-JP" dirty="0"/>
              <a:t>1</a:t>
            </a:r>
            <a:r>
              <a:rPr lang="ja-JP" altLang="en-US" dirty="0"/>
              <a:t>年半程度の猶予期間を</a:t>
            </a:r>
            <a:r>
              <a:rPr lang="ja-JP" altLang="en-US" dirty="0" smtClean="0"/>
              <a:t>つくる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ボランティア</a:t>
            </a:r>
            <a:r>
              <a:rPr lang="ja-JP" altLang="en-US" dirty="0"/>
              <a:t>活動や就業体験、海外留学などの経験を積んでから、大学で本格的な</a:t>
            </a:r>
            <a:r>
              <a:rPr lang="ja-JP" altLang="en-US" dirty="0" smtClean="0"/>
              <a:t>勉強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イギリスで「ギャップイヤー」を取得した若者は、大学を中退する割合が３</a:t>
            </a:r>
            <a:r>
              <a:rPr lang="en-US" altLang="ja-JP" dirty="0" smtClean="0"/>
              <a:t>〜</a:t>
            </a:r>
            <a:r>
              <a:rPr lang="ja-JP" altLang="en-US" dirty="0" smtClean="0"/>
              <a:t>４％と少なく（平均は</a:t>
            </a:r>
            <a:r>
              <a:rPr lang="en-US" altLang="ja-JP" dirty="0" smtClean="0"/>
              <a:t>20</a:t>
            </a:r>
            <a:r>
              <a:rPr lang="ja-JP" altLang="en-US" dirty="0" smtClean="0"/>
              <a:t>％）、ギャップイヤーの利用は大学の専攻についての目的設定に効果的（文部科学省、中央教育審議会）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92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東大プラン導入時のデメリット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大学側</a:t>
            </a:r>
            <a:endParaRPr lang="en-US" altLang="ja-JP" sz="2800" dirty="0"/>
          </a:p>
          <a:p>
            <a:pPr lvl="1"/>
            <a:r>
              <a:rPr lang="ja-JP" altLang="en-US" sz="2400" dirty="0" smtClean="0"/>
              <a:t>大学</a:t>
            </a:r>
            <a:r>
              <a:rPr lang="ja-JP" altLang="en-US" sz="2400" dirty="0"/>
              <a:t>設置基準を変更する必要が生じる可能性が</a:t>
            </a:r>
            <a:r>
              <a:rPr lang="ja-JP" altLang="en-US" sz="2400" dirty="0" smtClean="0"/>
              <a:t>ある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カリキュラム変更に伴うコストの増加</a:t>
            </a:r>
            <a:endParaRPr kumimoji="1" lang="en-US" altLang="ja-JP" sz="2400" dirty="0" smtClean="0"/>
          </a:p>
          <a:p>
            <a:pPr lvl="1"/>
            <a:endParaRPr kumimoji="1" lang="en-US" altLang="ja-JP" sz="3200" dirty="0" smtClean="0"/>
          </a:p>
          <a:p>
            <a:r>
              <a:rPr kumimoji="1" lang="ja-JP" altLang="en-US" sz="2800" dirty="0" smtClean="0"/>
              <a:t>学生側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「ギャップターム」</a:t>
            </a:r>
            <a:r>
              <a:rPr lang="ja-JP" altLang="en-US" sz="2400" dirty="0"/>
              <a:t>を過ごす学生の受け皿が整って</a:t>
            </a:r>
            <a:r>
              <a:rPr lang="ja-JP" altLang="en-US" sz="2400" dirty="0" smtClean="0"/>
              <a:t>いない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そもそも、この時期の</a:t>
            </a:r>
            <a:r>
              <a:rPr lang="ja-JP" altLang="en-US" sz="2400" dirty="0"/>
              <a:t>「ギャップターム</a:t>
            </a:r>
            <a:r>
              <a:rPr lang="ja-JP" altLang="en-US" sz="2400" dirty="0" smtClean="0"/>
              <a:t>」は有意義だといえるのか？</a:t>
            </a:r>
            <a:endParaRPr lang="en-US" altLang="ja-JP" sz="2400" dirty="0" smtClean="0"/>
          </a:p>
          <a:p>
            <a:pPr marL="274320" lvl="1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（準備期間の必要性）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92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accent1">
            <a:alpha val="30000"/>
          </a:schemeClr>
        </a:solidFill>
        <a:ln>
          <a:solidFill>
            <a:schemeClr val="accent1">
              <a:alpha val="3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332</TotalTime>
  <Words>947</Words>
  <Application>Microsoft Office PowerPoint</Application>
  <PresentationFormat>画面に合わせる (4:3)</PresentationFormat>
  <Paragraphs>146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Clarity</vt:lpstr>
      <vt:lpstr>秋入学とグローバル化</vt:lpstr>
      <vt:lpstr>Contents</vt:lpstr>
      <vt:lpstr>「秋入学」とは</vt:lpstr>
      <vt:lpstr>日本の大学制度の歴史</vt:lpstr>
      <vt:lpstr>東大、９月「始業」を検討… 春入学・卒業は維持 </vt:lpstr>
      <vt:lpstr>東大プラン導入時のメリット（１）</vt:lpstr>
      <vt:lpstr>東大の現状</vt:lpstr>
      <vt:lpstr>東大プラン導入時のメリット（２）</vt:lpstr>
      <vt:lpstr>東大プラン導入時のデメリット</vt:lpstr>
      <vt:lpstr>提言：春秋選択制＝選択の自由</vt:lpstr>
      <vt:lpstr>展望</vt:lpstr>
      <vt:lpstr>（事例１）上智大学国際教養学部</vt:lpstr>
      <vt:lpstr>（事例２）慶応大学湘南藤沢キャンパス 　　　　　ー総合政策学部.環境情報学部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秋入学：グローバル化</dc:title>
  <dc:creator>神戸大学</dc:creator>
  <cp:lastModifiedBy>安岡正晴</cp:lastModifiedBy>
  <cp:revision>33</cp:revision>
  <cp:lastPrinted>2012-11-05T00:55:28Z</cp:lastPrinted>
  <dcterms:created xsi:type="dcterms:W3CDTF">2012-10-30T00:25:36Z</dcterms:created>
  <dcterms:modified xsi:type="dcterms:W3CDTF">2012-11-05T05:54:48Z</dcterms:modified>
</cp:coreProperties>
</file>