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0"/>
  </p:notesMasterIdLst>
  <p:sldIdLst>
    <p:sldId id="256" r:id="rId2"/>
    <p:sldId id="270" r:id="rId3"/>
    <p:sldId id="258" r:id="rId4"/>
    <p:sldId id="257" r:id="rId5"/>
    <p:sldId id="272" r:id="rId6"/>
    <p:sldId id="260" r:id="rId7"/>
    <p:sldId id="273" r:id="rId8"/>
    <p:sldId id="274" r:id="rId9"/>
    <p:sldId id="275" r:id="rId10"/>
    <p:sldId id="279" r:id="rId11"/>
    <p:sldId id="264" r:id="rId12"/>
    <p:sldId id="277" r:id="rId13"/>
    <p:sldId id="268" r:id="rId14"/>
    <p:sldId id="282" r:id="rId15"/>
    <p:sldId id="276" r:id="rId16"/>
    <p:sldId id="271" r:id="rId17"/>
    <p:sldId id="281" r:id="rId18"/>
    <p:sldId id="259" r:id="rId19"/>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35758FB7-9AC5-4552-8A53-C91805E547FA}" styleName="テーマ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84E427A-3D55-4303-BF80-6455036E1DE7}" styleName="テーマ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テーマ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8FB837D-C827-4EFA-A057-4D05807E0F7C}" styleName="テーマ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D113A9D2-9D6B-4929-AA2D-F23B5EE8CBE7}" styleName="テーマ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淡色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淡色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CAF9ED-07DC-4A11-8D7F-57B35C25682E}" styleName="中間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F1AB2-1976-4502-BF36-3FF5EA218861}" styleName="中間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269D01E-BC32-4049-B463-5C60D7B0CCD2}" styleName="テーマ 2 - アクセント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テーマ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DF18680-E054-41AD-8BC1-D1AEF772440D}" styleName="中間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A111915-BE36-4E01-A7E5-04B1672EAD32}" styleName="淡色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DBED569-4797-4DF1-A0F4-6AAB3CD982D8}" styleName="淡色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10A1B5D5-9B99-4C35-A422-299274C87663}" styleName="中間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中間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037" autoAdjust="0"/>
  </p:normalViewPr>
  <p:slideViewPr>
    <p:cSldViewPr snapToGrid="0" snapToObjects="1">
      <p:cViewPr varScale="1">
        <p:scale>
          <a:sx n="95" d="100"/>
          <a:sy n="95" d="100"/>
        </p:scale>
        <p:origin x="-1016"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__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0"/>
    <c:plotArea>
      <c:layout>
        <c:manualLayout>
          <c:layoutTarget val="inner"/>
          <c:xMode val="edge"/>
          <c:yMode val="edge"/>
          <c:x val="0.155930909714098"/>
          <c:y val="0.0849620829759177"/>
          <c:w val="0.512176666632928"/>
          <c:h val="0.720584759155166"/>
        </c:manualLayout>
      </c:layout>
      <c:barChart>
        <c:barDir val="bar"/>
        <c:grouping val="percentStacked"/>
        <c:varyColors val="0"/>
        <c:ser>
          <c:idx val="0"/>
          <c:order val="0"/>
          <c:tx>
            <c:strRef>
              <c:f>Sheet1!$B$1</c:f>
              <c:strCache>
                <c:ptCount val="1"/>
                <c:pt idx="0">
                  <c:v>有業者 就業希望者</c:v>
                </c:pt>
              </c:strCache>
            </c:strRef>
          </c:tx>
          <c:spPr>
            <a:solidFill>
              <a:srgbClr val="FF6600">
                <a:alpha val="77000"/>
              </a:srgbClr>
            </a:solidFill>
          </c:spPr>
          <c:invertIfNegative val="0"/>
          <c:cat>
            <c:strRef>
              <c:f>Sheet1!$A$2:$A$5</c:f>
              <c:strCache>
                <c:ptCount val="4"/>
                <c:pt idx="0">
                  <c:v>60〜64歳</c:v>
                </c:pt>
                <c:pt idx="1">
                  <c:v>65〜69歳</c:v>
                </c:pt>
                <c:pt idx="2">
                  <c:v>70〜74歳</c:v>
                </c:pt>
                <c:pt idx="3">
                  <c:v>75歳以上</c:v>
                </c:pt>
              </c:strCache>
            </c:strRef>
          </c:cat>
          <c:val>
            <c:numRef>
              <c:f>Sheet1!$B$2:$B$5</c:f>
              <c:numCache>
                <c:formatCode>General</c:formatCode>
                <c:ptCount val="4"/>
                <c:pt idx="0">
                  <c:v>61.1</c:v>
                </c:pt>
                <c:pt idx="1">
                  <c:v>43.6</c:v>
                </c:pt>
                <c:pt idx="2">
                  <c:v>28.9</c:v>
                </c:pt>
                <c:pt idx="3">
                  <c:v>16.2</c:v>
                </c:pt>
              </c:numCache>
            </c:numRef>
          </c:val>
        </c:ser>
        <c:ser>
          <c:idx val="1"/>
          <c:order val="1"/>
          <c:tx>
            <c:strRef>
              <c:f>Sheet1!$C$1</c:f>
              <c:strCache>
                <c:ptCount val="1"/>
                <c:pt idx="0">
                  <c:v>無業者 就業希望者</c:v>
                </c:pt>
              </c:strCache>
            </c:strRef>
          </c:tx>
          <c:spPr>
            <a:solidFill>
              <a:srgbClr val="FF6600">
                <a:alpha val="23000"/>
              </a:srgbClr>
            </a:solidFill>
          </c:spPr>
          <c:invertIfNegative val="0"/>
          <c:cat>
            <c:strRef>
              <c:f>Sheet1!$A$2:$A$5</c:f>
              <c:strCache>
                <c:ptCount val="4"/>
                <c:pt idx="0">
                  <c:v>60〜64歳</c:v>
                </c:pt>
                <c:pt idx="1">
                  <c:v>65〜69歳</c:v>
                </c:pt>
                <c:pt idx="2">
                  <c:v>70〜74歳</c:v>
                </c:pt>
                <c:pt idx="3">
                  <c:v>75歳以上</c:v>
                </c:pt>
              </c:strCache>
            </c:strRef>
          </c:cat>
          <c:val>
            <c:numRef>
              <c:f>Sheet1!$C$2:$C$5</c:f>
              <c:numCache>
                <c:formatCode>General</c:formatCode>
                <c:ptCount val="4"/>
                <c:pt idx="0">
                  <c:v>16.6</c:v>
                </c:pt>
                <c:pt idx="1">
                  <c:v>15.4</c:v>
                </c:pt>
                <c:pt idx="2">
                  <c:v>9.3</c:v>
                </c:pt>
                <c:pt idx="3">
                  <c:v>3.8</c:v>
                </c:pt>
              </c:numCache>
            </c:numRef>
          </c:val>
        </c:ser>
        <c:ser>
          <c:idx val="2"/>
          <c:order val="2"/>
          <c:tx>
            <c:strRef>
              <c:f>Sheet1!$D$1</c:f>
              <c:strCache>
                <c:ptCount val="1"/>
                <c:pt idx="0">
                  <c:v>有業者 非就業希望者</c:v>
                </c:pt>
              </c:strCache>
            </c:strRef>
          </c:tx>
          <c:spPr>
            <a:solidFill>
              <a:srgbClr val="008000">
                <a:alpha val="87000"/>
              </a:srgbClr>
            </a:solidFill>
          </c:spPr>
          <c:invertIfNegative val="0"/>
          <c:cat>
            <c:strRef>
              <c:f>Sheet1!$A$2:$A$5</c:f>
              <c:strCache>
                <c:ptCount val="4"/>
                <c:pt idx="0">
                  <c:v>60〜64歳</c:v>
                </c:pt>
                <c:pt idx="1">
                  <c:v>65〜69歳</c:v>
                </c:pt>
                <c:pt idx="2">
                  <c:v>70〜74歳</c:v>
                </c:pt>
                <c:pt idx="3">
                  <c:v>75歳以上</c:v>
                </c:pt>
              </c:strCache>
            </c:strRef>
          </c:cat>
          <c:val>
            <c:numRef>
              <c:f>Sheet1!$D$2:$D$5</c:f>
              <c:numCache>
                <c:formatCode>General</c:formatCode>
                <c:ptCount val="4"/>
                <c:pt idx="0">
                  <c:v>4.4</c:v>
                </c:pt>
                <c:pt idx="1">
                  <c:v>4.9</c:v>
                </c:pt>
                <c:pt idx="2">
                  <c:v>4.3</c:v>
                </c:pt>
                <c:pt idx="3">
                  <c:v>2.8</c:v>
                </c:pt>
              </c:numCache>
            </c:numRef>
          </c:val>
        </c:ser>
        <c:ser>
          <c:idx val="3"/>
          <c:order val="3"/>
          <c:tx>
            <c:strRef>
              <c:f>Sheet1!$E$1</c:f>
              <c:strCache>
                <c:ptCount val="1"/>
                <c:pt idx="0">
                  <c:v>無業者 非就業希望者</c:v>
                </c:pt>
              </c:strCache>
            </c:strRef>
          </c:tx>
          <c:spPr>
            <a:solidFill>
              <a:srgbClr val="008000">
                <a:alpha val="30000"/>
              </a:srgbClr>
            </a:solidFill>
          </c:spPr>
          <c:invertIfNegative val="0"/>
          <c:cat>
            <c:strRef>
              <c:f>Sheet1!$A$2:$A$5</c:f>
              <c:strCache>
                <c:ptCount val="4"/>
                <c:pt idx="0">
                  <c:v>60〜64歳</c:v>
                </c:pt>
                <c:pt idx="1">
                  <c:v>65〜69歳</c:v>
                </c:pt>
                <c:pt idx="2">
                  <c:v>70〜74歳</c:v>
                </c:pt>
                <c:pt idx="3">
                  <c:v>75歳以上</c:v>
                </c:pt>
              </c:strCache>
            </c:strRef>
          </c:cat>
          <c:val>
            <c:numRef>
              <c:f>Sheet1!$E$2:$E$5</c:f>
              <c:numCache>
                <c:formatCode>General</c:formatCode>
                <c:ptCount val="4"/>
                <c:pt idx="0">
                  <c:v>17.3</c:v>
                </c:pt>
                <c:pt idx="1">
                  <c:v>35.6</c:v>
                </c:pt>
                <c:pt idx="2">
                  <c:v>56.9</c:v>
                </c:pt>
                <c:pt idx="3">
                  <c:v>76.5</c:v>
                </c:pt>
              </c:numCache>
            </c:numRef>
          </c:val>
        </c:ser>
        <c:dLbls>
          <c:showLegendKey val="0"/>
          <c:showVal val="0"/>
          <c:showCatName val="0"/>
          <c:showSerName val="0"/>
          <c:showPercent val="0"/>
          <c:showBubbleSize val="0"/>
        </c:dLbls>
        <c:gapWidth val="150"/>
        <c:overlap val="100"/>
        <c:axId val="2082754120"/>
        <c:axId val="2122745016"/>
      </c:barChart>
      <c:catAx>
        <c:axId val="2082754120"/>
        <c:scaling>
          <c:orientation val="minMax"/>
        </c:scaling>
        <c:delete val="0"/>
        <c:axPos val="l"/>
        <c:majorTickMark val="out"/>
        <c:minorTickMark val="none"/>
        <c:tickLblPos val="nextTo"/>
        <c:crossAx val="2122745016"/>
        <c:crosses val="autoZero"/>
        <c:auto val="1"/>
        <c:lblAlgn val="ctr"/>
        <c:lblOffset val="100"/>
        <c:noMultiLvlLbl val="0"/>
      </c:catAx>
      <c:valAx>
        <c:axId val="2122745016"/>
        <c:scaling>
          <c:orientation val="minMax"/>
        </c:scaling>
        <c:delete val="0"/>
        <c:axPos val="b"/>
        <c:majorGridlines/>
        <c:numFmt formatCode="0%" sourceLinked="1"/>
        <c:majorTickMark val="out"/>
        <c:minorTickMark val="none"/>
        <c:tickLblPos val="nextTo"/>
        <c:crossAx val="2082754120"/>
        <c:crosses val="autoZero"/>
        <c:crossBetween val="between"/>
      </c:valAx>
    </c:plotArea>
    <c:legend>
      <c:legendPos val="r"/>
      <c:layout>
        <c:manualLayout>
          <c:xMode val="edge"/>
          <c:yMode val="edge"/>
          <c:x val="0.684344475223833"/>
          <c:y val="0.145639728061868"/>
          <c:w val="0.312973000723004"/>
          <c:h val="0.604877998016808"/>
        </c:manualLayout>
      </c:layout>
      <c:overlay val="0"/>
    </c:legend>
    <c:plotVisOnly val="1"/>
    <c:dispBlanksAs val="gap"/>
    <c:showDLblsOverMax val="0"/>
  </c:chart>
  <c:txPr>
    <a:bodyPr/>
    <a:lstStyle/>
    <a:p>
      <a:pPr>
        <a:defRPr sz="1800"/>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bar"/>
        <c:grouping val="percentStacked"/>
        <c:varyColors val="0"/>
        <c:ser>
          <c:idx val="0"/>
          <c:order val="0"/>
          <c:tx>
            <c:strRef>
              <c:f>Sheet1!$B$1</c:f>
              <c:strCache>
                <c:ptCount val="1"/>
                <c:pt idx="0">
                  <c:v>定年制度をやめ、退職年齢を自分で選べるようにするべき</c:v>
                </c:pt>
              </c:strCache>
            </c:strRef>
          </c:tx>
          <c:invertIfNegative val="0"/>
          <c:cat>
            <c:strRef>
              <c:f>Sheet1!$A$2:$A$9</c:f>
              <c:strCache>
                <c:ptCount val="8"/>
                <c:pt idx="0">
                  <c:v>20代</c:v>
                </c:pt>
                <c:pt idx="1">
                  <c:v>30代</c:v>
                </c:pt>
                <c:pt idx="2">
                  <c:v>40代</c:v>
                </c:pt>
                <c:pt idx="3">
                  <c:v>50代</c:v>
                </c:pt>
                <c:pt idx="4">
                  <c:v>60〜64</c:v>
                </c:pt>
                <c:pt idx="5">
                  <c:v>65〜74</c:v>
                </c:pt>
                <c:pt idx="6">
                  <c:v>75歳〜</c:v>
                </c:pt>
                <c:pt idx="7">
                  <c:v>総数</c:v>
                </c:pt>
              </c:strCache>
            </c:strRef>
          </c:cat>
          <c:val>
            <c:numRef>
              <c:f>Sheet1!$B$2:$B$9</c:f>
              <c:numCache>
                <c:formatCode>General</c:formatCode>
                <c:ptCount val="8"/>
                <c:pt idx="0">
                  <c:v>36.0</c:v>
                </c:pt>
                <c:pt idx="1">
                  <c:v>34.0</c:v>
                </c:pt>
                <c:pt idx="2">
                  <c:v>33.0</c:v>
                </c:pt>
                <c:pt idx="3">
                  <c:v>28.0</c:v>
                </c:pt>
                <c:pt idx="4">
                  <c:v>23.0</c:v>
                </c:pt>
                <c:pt idx="5">
                  <c:v>22.0</c:v>
                </c:pt>
                <c:pt idx="6">
                  <c:v>19.0</c:v>
                </c:pt>
                <c:pt idx="7">
                  <c:v>29.0</c:v>
                </c:pt>
              </c:numCache>
            </c:numRef>
          </c:val>
        </c:ser>
        <c:ser>
          <c:idx val="1"/>
          <c:order val="1"/>
          <c:tx>
            <c:strRef>
              <c:f>Sheet1!$C$1</c:f>
              <c:strCache>
                <c:ptCount val="1"/>
                <c:pt idx="0">
                  <c:v>定年制度は維持し、退職年齢を上げるべき</c:v>
                </c:pt>
              </c:strCache>
            </c:strRef>
          </c:tx>
          <c:invertIfNegative val="0"/>
          <c:cat>
            <c:strRef>
              <c:f>Sheet1!$A$2:$A$9</c:f>
              <c:strCache>
                <c:ptCount val="8"/>
                <c:pt idx="0">
                  <c:v>20代</c:v>
                </c:pt>
                <c:pt idx="1">
                  <c:v>30代</c:v>
                </c:pt>
                <c:pt idx="2">
                  <c:v>40代</c:v>
                </c:pt>
                <c:pt idx="3">
                  <c:v>50代</c:v>
                </c:pt>
                <c:pt idx="4">
                  <c:v>60〜64</c:v>
                </c:pt>
                <c:pt idx="5">
                  <c:v>65〜74</c:v>
                </c:pt>
                <c:pt idx="6">
                  <c:v>75歳〜</c:v>
                </c:pt>
                <c:pt idx="7">
                  <c:v>総数</c:v>
                </c:pt>
              </c:strCache>
            </c:strRef>
          </c:cat>
          <c:val>
            <c:numRef>
              <c:f>Sheet1!$C$2:$C$9</c:f>
              <c:numCache>
                <c:formatCode>General</c:formatCode>
                <c:ptCount val="8"/>
                <c:pt idx="0">
                  <c:v>36.0</c:v>
                </c:pt>
                <c:pt idx="1">
                  <c:v>38.0</c:v>
                </c:pt>
                <c:pt idx="2">
                  <c:v>40.0</c:v>
                </c:pt>
                <c:pt idx="3">
                  <c:v>45.0</c:v>
                </c:pt>
                <c:pt idx="4">
                  <c:v>51.0</c:v>
                </c:pt>
                <c:pt idx="5">
                  <c:v>44.0</c:v>
                </c:pt>
                <c:pt idx="6">
                  <c:v>35.0</c:v>
                </c:pt>
                <c:pt idx="7">
                  <c:v>39.0</c:v>
                </c:pt>
              </c:numCache>
            </c:numRef>
          </c:val>
        </c:ser>
        <c:ser>
          <c:idx val="2"/>
          <c:order val="2"/>
          <c:tx>
            <c:strRef>
              <c:f>Sheet1!$D$1</c:f>
              <c:strCache>
                <c:ptCount val="1"/>
                <c:pt idx="0">
                  <c:v>定年制度は維持し、退職年齢も今の水準で適切</c:v>
                </c:pt>
              </c:strCache>
            </c:strRef>
          </c:tx>
          <c:invertIfNegative val="0"/>
          <c:cat>
            <c:strRef>
              <c:f>Sheet1!$A$2:$A$9</c:f>
              <c:strCache>
                <c:ptCount val="8"/>
                <c:pt idx="0">
                  <c:v>20代</c:v>
                </c:pt>
                <c:pt idx="1">
                  <c:v>30代</c:v>
                </c:pt>
                <c:pt idx="2">
                  <c:v>40代</c:v>
                </c:pt>
                <c:pt idx="3">
                  <c:v>50代</c:v>
                </c:pt>
                <c:pt idx="4">
                  <c:v>60〜64</c:v>
                </c:pt>
                <c:pt idx="5">
                  <c:v>65〜74</c:v>
                </c:pt>
                <c:pt idx="6">
                  <c:v>75歳〜</c:v>
                </c:pt>
                <c:pt idx="7">
                  <c:v>総数</c:v>
                </c:pt>
              </c:strCache>
            </c:strRef>
          </c:cat>
          <c:val>
            <c:numRef>
              <c:f>Sheet1!$D$2:$D$9</c:f>
              <c:numCache>
                <c:formatCode>General</c:formatCode>
                <c:ptCount val="8"/>
                <c:pt idx="0">
                  <c:v>15.0</c:v>
                </c:pt>
                <c:pt idx="1">
                  <c:v>15.0</c:v>
                </c:pt>
                <c:pt idx="2">
                  <c:v>18.0</c:v>
                </c:pt>
                <c:pt idx="3">
                  <c:v>20.0</c:v>
                </c:pt>
                <c:pt idx="4">
                  <c:v>15.0</c:v>
                </c:pt>
                <c:pt idx="5">
                  <c:v>21.0</c:v>
                </c:pt>
                <c:pt idx="6">
                  <c:v>19.0</c:v>
                </c:pt>
                <c:pt idx="7">
                  <c:v>19.0</c:v>
                </c:pt>
              </c:numCache>
            </c:numRef>
          </c:val>
        </c:ser>
        <c:ser>
          <c:idx val="3"/>
          <c:order val="3"/>
          <c:tx>
            <c:strRef>
              <c:f>Sheet1!$E$1</c:f>
              <c:strCache>
                <c:ptCount val="1"/>
                <c:pt idx="0">
                  <c:v>定年制度は維持し、退職年齢は下げるべき</c:v>
                </c:pt>
              </c:strCache>
            </c:strRef>
          </c:tx>
          <c:invertIfNegative val="0"/>
          <c:cat>
            <c:strRef>
              <c:f>Sheet1!$A$2:$A$9</c:f>
              <c:strCache>
                <c:ptCount val="8"/>
                <c:pt idx="0">
                  <c:v>20代</c:v>
                </c:pt>
                <c:pt idx="1">
                  <c:v>30代</c:v>
                </c:pt>
                <c:pt idx="2">
                  <c:v>40代</c:v>
                </c:pt>
                <c:pt idx="3">
                  <c:v>50代</c:v>
                </c:pt>
                <c:pt idx="4">
                  <c:v>60〜64</c:v>
                </c:pt>
                <c:pt idx="5">
                  <c:v>65〜74</c:v>
                </c:pt>
                <c:pt idx="6">
                  <c:v>75歳〜</c:v>
                </c:pt>
                <c:pt idx="7">
                  <c:v>総数</c:v>
                </c:pt>
              </c:strCache>
            </c:strRef>
          </c:cat>
          <c:val>
            <c:numRef>
              <c:f>Sheet1!$E$2:$E$9</c:f>
              <c:numCache>
                <c:formatCode>General</c:formatCode>
                <c:ptCount val="8"/>
                <c:pt idx="0">
                  <c:v>3.0</c:v>
                </c:pt>
                <c:pt idx="1">
                  <c:v>2.0</c:v>
                </c:pt>
                <c:pt idx="2">
                  <c:v>2.0</c:v>
                </c:pt>
                <c:pt idx="3">
                  <c:v>2.0</c:v>
                </c:pt>
                <c:pt idx="4">
                  <c:v>2.0</c:v>
                </c:pt>
                <c:pt idx="5">
                  <c:v>2.0</c:v>
                </c:pt>
                <c:pt idx="6">
                  <c:v>2.0</c:v>
                </c:pt>
                <c:pt idx="7">
                  <c:v>2.0</c:v>
                </c:pt>
              </c:numCache>
            </c:numRef>
          </c:val>
        </c:ser>
        <c:ser>
          <c:idx val="4"/>
          <c:order val="4"/>
          <c:tx>
            <c:strRef>
              <c:f>Sheet1!$F$1</c:f>
              <c:strCache>
                <c:ptCount val="1"/>
                <c:pt idx="0">
                  <c:v>わからない</c:v>
                </c:pt>
              </c:strCache>
            </c:strRef>
          </c:tx>
          <c:invertIfNegative val="0"/>
          <c:cat>
            <c:strRef>
              <c:f>Sheet1!$A$2:$A$9</c:f>
              <c:strCache>
                <c:ptCount val="8"/>
                <c:pt idx="0">
                  <c:v>20代</c:v>
                </c:pt>
                <c:pt idx="1">
                  <c:v>30代</c:v>
                </c:pt>
                <c:pt idx="2">
                  <c:v>40代</c:v>
                </c:pt>
                <c:pt idx="3">
                  <c:v>50代</c:v>
                </c:pt>
                <c:pt idx="4">
                  <c:v>60〜64</c:v>
                </c:pt>
                <c:pt idx="5">
                  <c:v>65〜74</c:v>
                </c:pt>
                <c:pt idx="6">
                  <c:v>75歳〜</c:v>
                </c:pt>
                <c:pt idx="7">
                  <c:v>総数</c:v>
                </c:pt>
              </c:strCache>
            </c:strRef>
          </c:cat>
          <c:val>
            <c:numRef>
              <c:f>Sheet1!$F$2:$F$9</c:f>
              <c:numCache>
                <c:formatCode>General</c:formatCode>
                <c:ptCount val="8"/>
                <c:pt idx="0">
                  <c:v>8.0</c:v>
                </c:pt>
                <c:pt idx="1">
                  <c:v>9.0</c:v>
                </c:pt>
                <c:pt idx="2">
                  <c:v>6.0</c:v>
                </c:pt>
                <c:pt idx="3">
                  <c:v>5.0</c:v>
                </c:pt>
                <c:pt idx="4">
                  <c:v>6.0</c:v>
                </c:pt>
                <c:pt idx="5">
                  <c:v>9.0</c:v>
                </c:pt>
                <c:pt idx="6">
                  <c:v>20.0</c:v>
                </c:pt>
                <c:pt idx="7">
                  <c:v>10.0</c:v>
                </c:pt>
              </c:numCache>
            </c:numRef>
          </c:val>
        </c:ser>
        <c:ser>
          <c:idx val="5"/>
          <c:order val="5"/>
          <c:tx>
            <c:strRef>
              <c:f>Sheet1!$G$1</c:f>
              <c:strCache>
                <c:ptCount val="1"/>
                <c:pt idx="0">
                  <c:v>無回答</c:v>
                </c:pt>
              </c:strCache>
            </c:strRef>
          </c:tx>
          <c:invertIfNegative val="0"/>
          <c:cat>
            <c:strRef>
              <c:f>Sheet1!$A$2:$A$9</c:f>
              <c:strCache>
                <c:ptCount val="8"/>
                <c:pt idx="0">
                  <c:v>20代</c:v>
                </c:pt>
                <c:pt idx="1">
                  <c:v>30代</c:v>
                </c:pt>
                <c:pt idx="2">
                  <c:v>40代</c:v>
                </c:pt>
                <c:pt idx="3">
                  <c:v>50代</c:v>
                </c:pt>
                <c:pt idx="4">
                  <c:v>60〜64</c:v>
                </c:pt>
                <c:pt idx="5">
                  <c:v>65〜74</c:v>
                </c:pt>
                <c:pt idx="6">
                  <c:v>75歳〜</c:v>
                </c:pt>
                <c:pt idx="7">
                  <c:v>総数</c:v>
                </c:pt>
              </c:strCache>
            </c:strRef>
          </c:cat>
          <c:val>
            <c:numRef>
              <c:f>Sheet1!$G$2:$G$9</c:f>
              <c:numCache>
                <c:formatCode>General</c:formatCode>
                <c:ptCount val="8"/>
                <c:pt idx="0">
                  <c:v>2.0</c:v>
                </c:pt>
                <c:pt idx="1">
                  <c:v>2.0</c:v>
                </c:pt>
                <c:pt idx="2">
                  <c:v>1.0</c:v>
                </c:pt>
                <c:pt idx="3">
                  <c:v>1.0</c:v>
                </c:pt>
                <c:pt idx="4">
                  <c:v>1.0</c:v>
                </c:pt>
                <c:pt idx="5">
                  <c:v>2.0</c:v>
                </c:pt>
                <c:pt idx="6">
                  <c:v>3.0</c:v>
                </c:pt>
                <c:pt idx="7">
                  <c:v>1.0</c:v>
                </c:pt>
              </c:numCache>
            </c:numRef>
          </c:val>
        </c:ser>
        <c:dLbls>
          <c:showLegendKey val="0"/>
          <c:showVal val="0"/>
          <c:showCatName val="0"/>
          <c:showSerName val="0"/>
          <c:showPercent val="0"/>
          <c:showBubbleSize val="0"/>
        </c:dLbls>
        <c:gapWidth val="150"/>
        <c:overlap val="100"/>
        <c:axId val="2122524104"/>
        <c:axId val="2122527240"/>
      </c:barChart>
      <c:catAx>
        <c:axId val="2122524104"/>
        <c:scaling>
          <c:orientation val="minMax"/>
        </c:scaling>
        <c:delete val="0"/>
        <c:axPos val="l"/>
        <c:majorTickMark val="out"/>
        <c:minorTickMark val="none"/>
        <c:tickLblPos val="nextTo"/>
        <c:crossAx val="2122527240"/>
        <c:crosses val="autoZero"/>
        <c:auto val="1"/>
        <c:lblAlgn val="ctr"/>
        <c:lblOffset val="100"/>
        <c:noMultiLvlLbl val="0"/>
      </c:catAx>
      <c:valAx>
        <c:axId val="2122527240"/>
        <c:scaling>
          <c:orientation val="minMax"/>
        </c:scaling>
        <c:delete val="0"/>
        <c:axPos val="b"/>
        <c:majorGridlines/>
        <c:numFmt formatCode="0%" sourceLinked="1"/>
        <c:majorTickMark val="out"/>
        <c:minorTickMark val="none"/>
        <c:tickLblPos val="nextTo"/>
        <c:crossAx val="2122524104"/>
        <c:crosses val="autoZero"/>
        <c:crossBetween val="between"/>
      </c:valAx>
    </c:plotArea>
    <c:legend>
      <c:legendPos val="r"/>
      <c:layout>
        <c:manualLayout>
          <c:xMode val="edge"/>
          <c:yMode val="edge"/>
          <c:x val="0.639757764654418"/>
          <c:y val="0.0451588985815914"/>
          <c:w val="0.320100612423447"/>
          <c:h val="0.953656094468904"/>
        </c:manualLayout>
      </c:layout>
      <c:overlay val="0"/>
      <c:txPr>
        <a:bodyPr/>
        <a:lstStyle/>
        <a:p>
          <a:pPr>
            <a:defRPr sz="2000"/>
          </a:pPr>
          <a:endParaRPr lang="ja-JP"/>
        </a:p>
      </c:txPr>
    </c:legend>
    <c:plotVisOnly val="1"/>
    <c:dispBlanksAs val="gap"/>
    <c:showDLblsOverMax val="0"/>
  </c:chart>
  <c:txPr>
    <a:bodyPr/>
    <a:lstStyle/>
    <a:p>
      <a:pPr>
        <a:defRPr sz="1800"/>
      </a:pPr>
      <a:endParaRPr lang="ja-JP"/>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D3A91F-64A5-5443-BBF0-A8CC9F01DC72}" type="doc">
      <dgm:prSet loTypeId="urn:microsoft.com/office/officeart/2005/8/layout/lProcess3" loCatId="" qsTypeId="urn:microsoft.com/office/officeart/2005/8/quickstyle/simple4" qsCatId="simple" csTypeId="urn:microsoft.com/office/officeart/2005/8/colors/accent1_2" csCatId="accent1" phldr="1"/>
      <dgm:spPr/>
      <dgm:t>
        <a:bodyPr/>
        <a:lstStyle/>
        <a:p>
          <a:endParaRPr kumimoji="1" lang="ja-JP" altLang="en-US"/>
        </a:p>
      </dgm:t>
    </dgm:pt>
    <dgm:pt modelId="{86622720-BD67-C04B-A8B7-CF83F81608BA}">
      <dgm:prSet phldrT="[テキスト]"/>
      <dgm:spPr/>
      <dgm:t>
        <a:bodyPr/>
        <a:lstStyle/>
        <a:p>
          <a:pPr rtl="0"/>
          <a:r>
            <a:rPr kumimoji="1" lang="ja-JP" altLang="en-US" dirty="0" smtClean="0"/>
            <a:t>平均寿命との関係</a:t>
          </a:r>
          <a:endParaRPr kumimoji="1" lang="ja-JP" altLang="en-US" dirty="0"/>
        </a:p>
      </dgm:t>
    </dgm:pt>
    <dgm:pt modelId="{2DEF324D-4823-534F-B23A-34334905A287}" type="parTrans" cxnId="{D5A28E6A-55EB-FE46-9DBD-02776B4648C7}">
      <dgm:prSet/>
      <dgm:spPr/>
      <dgm:t>
        <a:bodyPr/>
        <a:lstStyle/>
        <a:p>
          <a:endParaRPr kumimoji="1" lang="ja-JP" altLang="en-US"/>
        </a:p>
      </dgm:t>
    </dgm:pt>
    <dgm:pt modelId="{F4E24223-4CBC-7744-B62C-C99748C4463A}" type="sibTrans" cxnId="{D5A28E6A-55EB-FE46-9DBD-02776B4648C7}">
      <dgm:prSet/>
      <dgm:spPr/>
      <dgm:t>
        <a:bodyPr/>
        <a:lstStyle/>
        <a:p>
          <a:endParaRPr kumimoji="1" lang="ja-JP" altLang="en-US"/>
        </a:p>
      </dgm:t>
    </dgm:pt>
    <dgm:pt modelId="{20AE2131-8D06-AE49-9CA7-809536FA1850}">
      <dgm:prSet phldrT="[テキスト]" custT="1"/>
      <dgm:spPr/>
      <dgm:t>
        <a:bodyPr/>
        <a:lstStyle/>
        <a:p>
          <a:r>
            <a:rPr kumimoji="1" lang="ja-JP" altLang="en-US" sz="2400" dirty="0" smtClean="0"/>
            <a:t>労働力の確保と切り捨て</a:t>
          </a:r>
          <a:endParaRPr kumimoji="1" lang="ja-JP" altLang="en-US" sz="2400" dirty="0"/>
        </a:p>
      </dgm:t>
    </dgm:pt>
    <dgm:pt modelId="{8AB61A3F-E253-7C47-A0ED-E45FA217E4DA}" type="parTrans" cxnId="{528AF838-9506-774A-AEB2-5BEC5E9B1994}">
      <dgm:prSet/>
      <dgm:spPr/>
      <dgm:t>
        <a:bodyPr/>
        <a:lstStyle/>
        <a:p>
          <a:endParaRPr kumimoji="1" lang="ja-JP" altLang="en-US"/>
        </a:p>
      </dgm:t>
    </dgm:pt>
    <dgm:pt modelId="{E030178F-C893-DE42-ABB0-A2F5E0FBFB58}" type="sibTrans" cxnId="{528AF838-9506-774A-AEB2-5BEC5E9B1994}">
      <dgm:prSet/>
      <dgm:spPr/>
      <dgm:t>
        <a:bodyPr/>
        <a:lstStyle/>
        <a:p>
          <a:endParaRPr kumimoji="1" lang="ja-JP" altLang="en-US"/>
        </a:p>
      </dgm:t>
    </dgm:pt>
    <dgm:pt modelId="{233FD8B9-329D-AD4C-B007-4D8B8D12ECD0}">
      <dgm:prSet phldrT="[テキスト]"/>
      <dgm:spPr/>
      <dgm:t>
        <a:bodyPr/>
        <a:lstStyle/>
        <a:p>
          <a:pPr rtl="0"/>
          <a:r>
            <a:rPr kumimoji="1" lang="ja-JP" altLang="en-US" dirty="0" smtClean="0"/>
            <a:t>労使関係の維持</a:t>
          </a:r>
          <a:endParaRPr kumimoji="1" lang="ja-JP" altLang="en-US" dirty="0"/>
        </a:p>
      </dgm:t>
    </dgm:pt>
    <dgm:pt modelId="{2C8F3276-1391-0A42-8B7D-572F42256628}" type="parTrans" cxnId="{884860FE-5396-B44B-B437-1713CF23EB90}">
      <dgm:prSet/>
      <dgm:spPr/>
      <dgm:t>
        <a:bodyPr/>
        <a:lstStyle/>
        <a:p>
          <a:endParaRPr kumimoji="1" lang="ja-JP" altLang="en-US"/>
        </a:p>
      </dgm:t>
    </dgm:pt>
    <dgm:pt modelId="{7F6C1316-0DF4-F640-AD58-8A2E1B9DCB50}" type="sibTrans" cxnId="{884860FE-5396-B44B-B437-1713CF23EB90}">
      <dgm:prSet/>
      <dgm:spPr/>
      <dgm:t>
        <a:bodyPr/>
        <a:lstStyle/>
        <a:p>
          <a:endParaRPr kumimoji="1" lang="ja-JP" altLang="en-US"/>
        </a:p>
      </dgm:t>
    </dgm:pt>
    <dgm:pt modelId="{C3861E2D-D3B8-0B4F-BA15-3CEAA87262E8}">
      <dgm:prSet phldrT="[テキスト]" custT="1"/>
      <dgm:spPr/>
      <dgm:t>
        <a:bodyPr/>
        <a:lstStyle/>
        <a:p>
          <a:r>
            <a:rPr kumimoji="1" lang="ja-JP" altLang="en-US" sz="2400" dirty="0" smtClean="0"/>
            <a:t>雇用を保障する終身雇用制度</a:t>
          </a:r>
          <a:endParaRPr kumimoji="1" lang="ja-JP" altLang="en-US" sz="2400" dirty="0"/>
        </a:p>
      </dgm:t>
    </dgm:pt>
    <dgm:pt modelId="{1B14904B-B34F-1046-A437-6B0AC794545C}" type="parTrans" cxnId="{BA4519D6-04B6-504A-B782-8DA06B6438B5}">
      <dgm:prSet/>
      <dgm:spPr/>
      <dgm:t>
        <a:bodyPr/>
        <a:lstStyle/>
        <a:p>
          <a:endParaRPr kumimoji="1" lang="ja-JP" altLang="en-US"/>
        </a:p>
      </dgm:t>
    </dgm:pt>
    <dgm:pt modelId="{BA26CE4D-16C5-1F49-AE18-5366CE463A1B}" type="sibTrans" cxnId="{BA4519D6-04B6-504A-B782-8DA06B6438B5}">
      <dgm:prSet/>
      <dgm:spPr/>
      <dgm:t>
        <a:bodyPr/>
        <a:lstStyle/>
        <a:p>
          <a:endParaRPr kumimoji="1" lang="ja-JP" altLang="en-US"/>
        </a:p>
      </dgm:t>
    </dgm:pt>
    <dgm:pt modelId="{88A34DE3-C557-3842-A3ED-6A8EEF28162B}">
      <dgm:prSet phldrT="[テキスト]"/>
      <dgm:spPr/>
      <dgm:t>
        <a:bodyPr/>
        <a:lstStyle/>
        <a:p>
          <a:pPr rtl="0"/>
          <a:r>
            <a:rPr kumimoji="1" lang="ja-JP" altLang="en-US" dirty="0" smtClean="0"/>
            <a:t>年齢基準の明快さ</a:t>
          </a:r>
          <a:endParaRPr kumimoji="1" lang="ja-JP" altLang="en-US" dirty="0"/>
        </a:p>
      </dgm:t>
    </dgm:pt>
    <dgm:pt modelId="{08ECDD34-9911-E54D-8F97-FDCFCC397C92}" type="parTrans" cxnId="{6105FED9-34C1-5E48-9D47-16D4506C793F}">
      <dgm:prSet/>
      <dgm:spPr/>
      <dgm:t>
        <a:bodyPr/>
        <a:lstStyle/>
        <a:p>
          <a:endParaRPr kumimoji="1" lang="ja-JP" altLang="en-US"/>
        </a:p>
      </dgm:t>
    </dgm:pt>
    <dgm:pt modelId="{D0C2364C-DB7F-E54E-B671-E21D390061D4}" type="sibTrans" cxnId="{6105FED9-34C1-5E48-9D47-16D4506C793F}">
      <dgm:prSet/>
      <dgm:spPr/>
      <dgm:t>
        <a:bodyPr/>
        <a:lstStyle/>
        <a:p>
          <a:endParaRPr kumimoji="1" lang="ja-JP" altLang="en-US"/>
        </a:p>
      </dgm:t>
    </dgm:pt>
    <dgm:pt modelId="{8F30FBC1-C7E3-1543-8191-C1DF72F4FD4C}">
      <dgm:prSet phldrT="[テキスト]" custT="1"/>
      <dgm:spPr/>
      <dgm:t>
        <a:bodyPr/>
        <a:lstStyle/>
        <a:p>
          <a:r>
            <a:rPr kumimoji="1" lang="ja-JP" altLang="en-US" sz="2400" dirty="0" smtClean="0"/>
            <a:t>労働者の納得を得やすい</a:t>
          </a:r>
          <a:endParaRPr kumimoji="1" lang="ja-JP" altLang="en-US" sz="2400" dirty="0"/>
        </a:p>
      </dgm:t>
    </dgm:pt>
    <dgm:pt modelId="{D8B691F0-2518-8F4D-9B87-3FFC624AC60B}" type="parTrans" cxnId="{6AD3D65B-856F-6F4B-8273-B88655164F83}">
      <dgm:prSet/>
      <dgm:spPr/>
      <dgm:t>
        <a:bodyPr/>
        <a:lstStyle/>
        <a:p>
          <a:endParaRPr kumimoji="1" lang="ja-JP" altLang="en-US"/>
        </a:p>
      </dgm:t>
    </dgm:pt>
    <dgm:pt modelId="{93C1C891-FD83-8E48-9F76-382B3ED6D884}" type="sibTrans" cxnId="{6AD3D65B-856F-6F4B-8273-B88655164F83}">
      <dgm:prSet/>
      <dgm:spPr/>
      <dgm:t>
        <a:bodyPr/>
        <a:lstStyle/>
        <a:p>
          <a:endParaRPr kumimoji="1" lang="ja-JP" altLang="en-US"/>
        </a:p>
      </dgm:t>
    </dgm:pt>
    <dgm:pt modelId="{23D7F5FE-9D3E-9945-AB8E-88D0753FB341}">
      <dgm:prSet phldrT="[テキスト]" custT="1"/>
      <dgm:spPr/>
      <dgm:t>
        <a:bodyPr/>
        <a:lstStyle/>
        <a:p>
          <a:r>
            <a:rPr kumimoji="1" lang="ja-JP" altLang="en-US" sz="2400" dirty="0" smtClean="0"/>
            <a:t>勤続年数による処遇の相違</a:t>
          </a:r>
          <a:endParaRPr kumimoji="1" lang="ja-JP" altLang="en-US" sz="2400" dirty="0"/>
        </a:p>
      </dgm:t>
    </dgm:pt>
    <dgm:pt modelId="{90195C4A-A5D7-734E-A10D-D7E9EF5579FF}" type="parTrans" cxnId="{0E891880-27F2-2A48-8836-A35E8E88A596}">
      <dgm:prSet/>
      <dgm:spPr/>
      <dgm:t>
        <a:bodyPr/>
        <a:lstStyle/>
        <a:p>
          <a:endParaRPr kumimoji="1" lang="ja-JP" altLang="en-US"/>
        </a:p>
      </dgm:t>
    </dgm:pt>
    <dgm:pt modelId="{8F59568E-0A1B-7F46-91A9-3AAD56BEF759}" type="sibTrans" cxnId="{0E891880-27F2-2A48-8836-A35E8E88A596}">
      <dgm:prSet/>
      <dgm:spPr/>
      <dgm:t>
        <a:bodyPr/>
        <a:lstStyle/>
        <a:p>
          <a:endParaRPr kumimoji="1" lang="ja-JP" altLang="en-US"/>
        </a:p>
      </dgm:t>
    </dgm:pt>
    <dgm:pt modelId="{675CDC27-0D00-2543-B66F-A0357CCC972A}">
      <dgm:prSet phldrT="[テキスト]" custT="1"/>
      <dgm:spPr/>
      <dgm:t>
        <a:bodyPr/>
        <a:lstStyle/>
        <a:p>
          <a:r>
            <a:rPr kumimoji="1" lang="ja-JP" altLang="en-US" sz="2400" dirty="0" smtClean="0"/>
            <a:t>従業員規模の管理</a:t>
          </a:r>
          <a:endParaRPr kumimoji="1" lang="ja-JP" altLang="en-US" sz="2400" dirty="0"/>
        </a:p>
      </dgm:t>
    </dgm:pt>
    <dgm:pt modelId="{647F3BEF-990C-2E46-B35D-6547DA879C05}" type="parTrans" cxnId="{C115FC84-D7C3-2D45-AFBA-C01815AE7EE6}">
      <dgm:prSet/>
      <dgm:spPr/>
      <dgm:t>
        <a:bodyPr/>
        <a:lstStyle/>
        <a:p>
          <a:endParaRPr kumimoji="1" lang="ja-JP" altLang="en-US"/>
        </a:p>
      </dgm:t>
    </dgm:pt>
    <dgm:pt modelId="{5C46D7BA-D740-4248-8CED-61E9F50F4BCD}" type="sibTrans" cxnId="{C115FC84-D7C3-2D45-AFBA-C01815AE7EE6}">
      <dgm:prSet/>
      <dgm:spPr/>
      <dgm:t>
        <a:bodyPr/>
        <a:lstStyle/>
        <a:p>
          <a:endParaRPr kumimoji="1" lang="ja-JP" altLang="en-US"/>
        </a:p>
      </dgm:t>
    </dgm:pt>
    <dgm:pt modelId="{0ECC6A37-59FF-6842-BD8A-E950C4530338}">
      <dgm:prSet phldrT="[テキスト]"/>
      <dgm:spPr/>
      <dgm:t>
        <a:bodyPr/>
        <a:lstStyle/>
        <a:p>
          <a:pPr rtl="0"/>
          <a:r>
            <a:rPr kumimoji="1" lang="ja-JP" altLang="en-US" dirty="0" smtClean="0"/>
            <a:t>雇用調整が容易</a:t>
          </a:r>
          <a:endParaRPr kumimoji="1" lang="ja-JP" altLang="en-US" dirty="0"/>
        </a:p>
      </dgm:t>
    </dgm:pt>
    <dgm:pt modelId="{857F2675-4E80-434C-B5FB-BEFD49E6B915}" type="parTrans" cxnId="{229AD384-9D91-664B-8D29-29A56A08A2DF}">
      <dgm:prSet/>
      <dgm:spPr/>
      <dgm:t>
        <a:bodyPr/>
        <a:lstStyle/>
        <a:p>
          <a:endParaRPr kumimoji="1" lang="ja-JP" altLang="en-US"/>
        </a:p>
      </dgm:t>
    </dgm:pt>
    <dgm:pt modelId="{B50A15E1-0A42-2C45-8114-7552061F0366}" type="sibTrans" cxnId="{229AD384-9D91-664B-8D29-29A56A08A2DF}">
      <dgm:prSet/>
      <dgm:spPr/>
      <dgm:t>
        <a:bodyPr/>
        <a:lstStyle/>
        <a:p>
          <a:endParaRPr kumimoji="1" lang="ja-JP" altLang="en-US"/>
        </a:p>
      </dgm:t>
    </dgm:pt>
    <dgm:pt modelId="{D52FD0BE-50F4-E245-9B74-8424997CD301}">
      <dgm:prSet phldrT="[テキスト]"/>
      <dgm:spPr/>
      <dgm:t>
        <a:bodyPr/>
        <a:lstStyle/>
        <a:p>
          <a:pPr rtl="0"/>
          <a:r>
            <a:rPr kumimoji="1" lang="ja-JP" altLang="en-US" dirty="0" smtClean="0"/>
            <a:t>年功制度の存在</a:t>
          </a:r>
          <a:endParaRPr kumimoji="1" lang="ja-JP" altLang="en-US" dirty="0"/>
        </a:p>
      </dgm:t>
    </dgm:pt>
    <dgm:pt modelId="{FA39E691-2DF5-A240-8646-404D479889A9}" type="parTrans" cxnId="{EEC897C8-6DB2-A64B-AB5D-F2987C64BEFC}">
      <dgm:prSet/>
      <dgm:spPr/>
      <dgm:t>
        <a:bodyPr/>
        <a:lstStyle/>
        <a:p>
          <a:endParaRPr kumimoji="1" lang="ja-JP" altLang="en-US"/>
        </a:p>
      </dgm:t>
    </dgm:pt>
    <dgm:pt modelId="{A0DF8449-9770-7447-ADD8-7E55C3C4824F}" type="sibTrans" cxnId="{EEC897C8-6DB2-A64B-AB5D-F2987C64BEFC}">
      <dgm:prSet/>
      <dgm:spPr/>
      <dgm:t>
        <a:bodyPr/>
        <a:lstStyle/>
        <a:p>
          <a:endParaRPr kumimoji="1" lang="ja-JP" altLang="en-US"/>
        </a:p>
      </dgm:t>
    </dgm:pt>
    <dgm:pt modelId="{20CD1724-A967-1041-88A1-65B74955226D}" type="pres">
      <dgm:prSet presAssocID="{A2D3A91F-64A5-5443-BBF0-A8CC9F01DC72}" presName="Name0" presStyleCnt="0">
        <dgm:presLayoutVars>
          <dgm:chPref val="3"/>
          <dgm:dir/>
          <dgm:animLvl val="lvl"/>
          <dgm:resizeHandles/>
        </dgm:presLayoutVars>
      </dgm:prSet>
      <dgm:spPr/>
      <dgm:t>
        <a:bodyPr/>
        <a:lstStyle/>
        <a:p>
          <a:endParaRPr kumimoji="1" lang="ja-JP" altLang="en-US"/>
        </a:p>
      </dgm:t>
    </dgm:pt>
    <dgm:pt modelId="{DCA091D6-5C80-C042-AC77-B2C4FF738ABA}" type="pres">
      <dgm:prSet presAssocID="{86622720-BD67-C04B-A8B7-CF83F81608BA}" presName="horFlow" presStyleCnt="0"/>
      <dgm:spPr/>
    </dgm:pt>
    <dgm:pt modelId="{01912EA3-A2A5-C840-AEA4-CAFD7DB230A0}" type="pres">
      <dgm:prSet presAssocID="{86622720-BD67-C04B-A8B7-CF83F81608BA}" presName="bigChev" presStyleLbl="node1" presStyleIdx="0" presStyleCnt="5" custScaleX="188585"/>
      <dgm:spPr/>
      <dgm:t>
        <a:bodyPr/>
        <a:lstStyle/>
        <a:p>
          <a:endParaRPr kumimoji="1" lang="ja-JP" altLang="en-US"/>
        </a:p>
      </dgm:t>
    </dgm:pt>
    <dgm:pt modelId="{031977F3-3577-2F4C-8319-476A5DE6EEC5}" type="pres">
      <dgm:prSet presAssocID="{8AB61A3F-E253-7C47-A0ED-E45FA217E4DA}" presName="parTrans" presStyleCnt="0"/>
      <dgm:spPr/>
    </dgm:pt>
    <dgm:pt modelId="{24CFE4B3-D7A1-2149-8F47-6612D1FCEB20}" type="pres">
      <dgm:prSet presAssocID="{20AE2131-8D06-AE49-9CA7-809536FA1850}" presName="node" presStyleLbl="alignAccFollowNode1" presStyleIdx="0" presStyleCnt="5" custScaleX="304183">
        <dgm:presLayoutVars>
          <dgm:bulletEnabled val="1"/>
        </dgm:presLayoutVars>
      </dgm:prSet>
      <dgm:spPr/>
      <dgm:t>
        <a:bodyPr/>
        <a:lstStyle/>
        <a:p>
          <a:endParaRPr kumimoji="1" lang="ja-JP" altLang="en-US"/>
        </a:p>
      </dgm:t>
    </dgm:pt>
    <dgm:pt modelId="{83CB9C25-6A5B-E545-88D3-5C7E77FDB8C5}" type="pres">
      <dgm:prSet presAssocID="{86622720-BD67-C04B-A8B7-CF83F81608BA}" presName="vSp" presStyleCnt="0"/>
      <dgm:spPr/>
    </dgm:pt>
    <dgm:pt modelId="{7DCAD603-B0F5-704B-8E0A-9408712A225B}" type="pres">
      <dgm:prSet presAssocID="{233FD8B9-329D-AD4C-B007-4D8B8D12ECD0}" presName="horFlow" presStyleCnt="0"/>
      <dgm:spPr/>
    </dgm:pt>
    <dgm:pt modelId="{FD26877E-9067-A043-AFB8-683C954B678E}" type="pres">
      <dgm:prSet presAssocID="{233FD8B9-329D-AD4C-B007-4D8B8D12ECD0}" presName="bigChev" presStyleLbl="node1" presStyleIdx="1" presStyleCnt="5" custScaleX="189447"/>
      <dgm:spPr/>
      <dgm:t>
        <a:bodyPr/>
        <a:lstStyle/>
        <a:p>
          <a:endParaRPr kumimoji="1" lang="ja-JP" altLang="en-US"/>
        </a:p>
      </dgm:t>
    </dgm:pt>
    <dgm:pt modelId="{BBFD9493-9F49-134D-87CA-A3CE9B568475}" type="pres">
      <dgm:prSet presAssocID="{1B14904B-B34F-1046-A437-6B0AC794545C}" presName="parTrans" presStyleCnt="0"/>
      <dgm:spPr/>
    </dgm:pt>
    <dgm:pt modelId="{8964FC3E-CB21-7246-9C47-CCF30CBA4483}" type="pres">
      <dgm:prSet presAssocID="{C3861E2D-D3B8-0B4F-BA15-3CEAA87262E8}" presName="node" presStyleLbl="alignAccFollowNode1" presStyleIdx="1" presStyleCnt="5" custScaleX="299238">
        <dgm:presLayoutVars>
          <dgm:bulletEnabled val="1"/>
        </dgm:presLayoutVars>
      </dgm:prSet>
      <dgm:spPr/>
      <dgm:t>
        <a:bodyPr/>
        <a:lstStyle/>
        <a:p>
          <a:endParaRPr kumimoji="1" lang="ja-JP" altLang="en-US"/>
        </a:p>
      </dgm:t>
    </dgm:pt>
    <dgm:pt modelId="{BF70DD98-6164-2A43-9E89-8665BEBBA0E4}" type="pres">
      <dgm:prSet presAssocID="{233FD8B9-329D-AD4C-B007-4D8B8D12ECD0}" presName="vSp" presStyleCnt="0"/>
      <dgm:spPr/>
    </dgm:pt>
    <dgm:pt modelId="{65F37576-CF3E-3F42-AD1C-3DD618D563DE}" type="pres">
      <dgm:prSet presAssocID="{88A34DE3-C557-3842-A3ED-6A8EEF28162B}" presName="horFlow" presStyleCnt="0"/>
      <dgm:spPr/>
    </dgm:pt>
    <dgm:pt modelId="{20FE946D-2FA1-834F-A194-59072279987F}" type="pres">
      <dgm:prSet presAssocID="{88A34DE3-C557-3842-A3ED-6A8EEF28162B}" presName="bigChev" presStyleLbl="node1" presStyleIdx="2" presStyleCnt="5" custScaleX="188845"/>
      <dgm:spPr/>
      <dgm:t>
        <a:bodyPr/>
        <a:lstStyle/>
        <a:p>
          <a:endParaRPr kumimoji="1" lang="ja-JP" altLang="en-US"/>
        </a:p>
      </dgm:t>
    </dgm:pt>
    <dgm:pt modelId="{D4CFBBF0-D3B6-774D-89DD-B8AE67B7DB36}" type="pres">
      <dgm:prSet presAssocID="{D8B691F0-2518-8F4D-9B87-3FFC624AC60B}" presName="parTrans" presStyleCnt="0"/>
      <dgm:spPr/>
    </dgm:pt>
    <dgm:pt modelId="{819D3514-BD84-A84B-A0A2-3CFB53F5EE44}" type="pres">
      <dgm:prSet presAssocID="{8F30FBC1-C7E3-1543-8191-C1DF72F4FD4C}" presName="node" presStyleLbl="alignAccFollowNode1" presStyleIdx="2" presStyleCnt="5" custScaleX="305114">
        <dgm:presLayoutVars>
          <dgm:bulletEnabled val="1"/>
        </dgm:presLayoutVars>
      </dgm:prSet>
      <dgm:spPr/>
      <dgm:t>
        <a:bodyPr/>
        <a:lstStyle/>
        <a:p>
          <a:endParaRPr kumimoji="1" lang="ja-JP" altLang="en-US"/>
        </a:p>
      </dgm:t>
    </dgm:pt>
    <dgm:pt modelId="{DCD9F9B2-47EF-154F-AA41-D479F9A819BE}" type="pres">
      <dgm:prSet presAssocID="{88A34DE3-C557-3842-A3ED-6A8EEF28162B}" presName="vSp" presStyleCnt="0"/>
      <dgm:spPr/>
    </dgm:pt>
    <dgm:pt modelId="{2AACCFDA-E99E-504E-B5E9-359ED0762F85}" type="pres">
      <dgm:prSet presAssocID="{0ECC6A37-59FF-6842-BD8A-E950C4530338}" presName="horFlow" presStyleCnt="0"/>
      <dgm:spPr/>
    </dgm:pt>
    <dgm:pt modelId="{0AB681E6-6DDE-664D-90E4-0AFA5647651D}" type="pres">
      <dgm:prSet presAssocID="{0ECC6A37-59FF-6842-BD8A-E950C4530338}" presName="bigChev" presStyleLbl="node1" presStyleIdx="3" presStyleCnt="5" custScaleX="189174" custLinFactNeighborX="-903"/>
      <dgm:spPr/>
      <dgm:t>
        <a:bodyPr/>
        <a:lstStyle/>
        <a:p>
          <a:endParaRPr kumimoji="1" lang="ja-JP" altLang="en-US"/>
        </a:p>
      </dgm:t>
    </dgm:pt>
    <dgm:pt modelId="{3EE47A8E-BB1B-E147-814A-3BE32356D004}" type="pres">
      <dgm:prSet presAssocID="{647F3BEF-990C-2E46-B35D-6547DA879C05}" presName="parTrans" presStyleCnt="0"/>
      <dgm:spPr/>
    </dgm:pt>
    <dgm:pt modelId="{E68EDF3C-D45E-3046-A782-31A28CA18FD5}" type="pres">
      <dgm:prSet presAssocID="{675CDC27-0D00-2543-B66F-A0357CCC972A}" presName="node" presStyleLbl="alignAccFollowNode1" presStyleIdx="3" presStyleCnt="5" custScaleX="303578">
        <dgm:presLayoutVars>
          <dgm:bulletEnabled val="1"/>
        </dgm:presLayoutVars>
      </dgm:prSet>
      <dgm:spPr/>
      <dgm:t>
        <a:bodyPr/>
        <a:lstStyle/>
        <a:p>
          <a:endParaRPr kumimoji="1" lang="ja-JP" altLang="en-US"/>
        </a:p>
      </dgm:t>
    </dgm:pt>
    <dgm:pt modelId="{FCD34D1C-815E-6342-BF52-EE3114CBB545}" type="pres">
      <dgm:prSet presAssocID="{0ECC6A37-59FF-6842-BD8A-E950C4530338}" presName="vSp" presStyleCnt="0"/>
      <dgm:spPr/>
    </dgm:pt>
    <dgm:pt modelId="{967FE97D-BC09-5349-B096-FCD680A7A264}" type="pres">
      <dgm:prSet presAssocID="{D52FD0BE-50F4-E245-9B74-8424997CD301}" presName="horFlow" presStyleCnt="0"/>
      <dgm:spPr/>
    </dgm:pt>
    <dgm:pt modelId="{C671034A-2218-FC4D-85FA-B30F0E26430C}" type="pres">
      <dgm:prSet presAssocID="{D52FD0BE-50F4-E245-9B74-8424997CD301}" presName="bigChev" presStyleLbl="node1" presStyleIdx="4" presStyleCnt="5" custScaleX="189901"/>
      <dgm:spPr/>
      <dgm:t>
        <a:bodyPr/>
        <a:lstStyle/>
        <a:p>
          <a:endParaRPr kumimoji="1" lang="ja-JP" altLang="en-US"/>
        </a:p>
      </dgm:t>
    </dgm:pt>
    <dgm:pt modelId="{76297FED-8924-DF42-8A2C-D0844CD762B7}" type="pres">
      <dgm:prSet presAssocID="{90195C4A-A5D7-734E-A10D-D7E9EF5579FF}" presName="parTrans" presStyleCnt="0"/>
      <dgm:spPr/>
    </dgm:pt>
    <dgm:pt modelId="{00EAD1EE-E0BB-9F41-8C4E-BE0EF41CC862}" type="pres">
      <dgm:prSet presAssocID="{23D7F5FE-9D3E-9945-AB8E-88D0753FB341}" presName="node" presStyleLbl="alignAccFollowNode1" presStyleIdx="4" presStyleCnt="5" custScaleX="300488">
        <dgm:presLayoutVars>
          <dgm:bulletEnabled val="1"/>
        </dgm:presLayoutVars>
      </dgm:prSet>
      <dgm:spPr/>
      <dgm:t>
        <a:bodyPr/>
        <a:lstStyle/>
        <a:p>
          <a:endParaRPr kumimoji="1" lang="ja-JP" altLang="en-US"/>
        </a:p>
      </dgm:t>
    </dgm:pt>
  </dgm:ptLst>
  <dgm:cxnLst>
    <dgm:cxn modelId="{0E891880-27F2-2A48-8836-A35E8E88A596}" srcId="{D52FD0BE-50F4-E245-9B74-8424997CD301}" destId="{23D7F5FE-9D3E-9945-AB8E-88D0753FB341}" srcOrd="0" destOrd="0" parTransId="{90195C4A-A5D7-734E-A10D-D7E9EF5579FF}" sibTransId="{8F59568E-0A1B-7F46-91A9-3AAD56BEF759}"/>
    <dgm:cxn modelId="{787295C8-7939-154D-B972-CBF7F8704341}" type="presOf" srcId="{23D7F5FE-9D3E-9945-AB8E-88D0753FB341}" destId="{00EAD1EE-E0BB-9F41-8C4E-BE0EF41CC862}" srcOrd="0" destOrd="0" presId="urn:microsoft.com/office/officeart/2005/8/layout/lProcess3"/>
    <dgm:cxn modelId="{33C53E03-BE6D-FE4B-BD97-A2485217650B}" type="presOf" srcId="{C3861E2D-D3B8-0B4F-BA15-3CEAA87262E8}" destId="{8964FC3E-CB21-7246-9C47-CCF30CBA4483}" srcOrd="0" destOrd="0" presId="urn:microsoft.com/office/officeart/2005/8/layout/lProcess3"/>
    <dgm:cxn modelId="{6AD3D65B-856F-6F4B-8273-B88655164F83}" srcId="{88A34DE3-C557-3842-A3ED-6A8EEF28162B}" destId="{8F30FBC1-C7E3-1543-8191-C1DF72F4FD4C}" srcOrd="0" destOrd="0" parTransId="{D8B691F0-2518-8F4D-9B87-3FFC624AC60B}" sibTransId="{93C1C891-FD83-8E48-9F76-382B3ED6D884}"/>
    <dgm:cxn modelId="{F6453EEB-5A1F-F74E-BE73-0735566DB784}" type="presOf" srcId="{86622720-BD67-C04B-A8B7-CF83F81608BA}" destId="{01912EA3-A2A5-C840-AEA4-CAFD7DB230A0}" srcOrd="0" destOrd="0" presId="urn:microsoft.com/office/officeart/2005/8/layout/lProcess3"/>
    <dgm:cxn modelId="{229AD384-9D91-664B-8D29-29A56A08A2DF}" srcId="{A2D3A91F-64A5-5443-BBF0-A8CC9F01DC72}" destId="{0ECC6A37-59FF-6842-BD8A-E950C4530338}" srcOrd="3" destOrd="0" parTransId="{857F2675-4E80-434C-B5FB-BEFD49E6B915}" sibTransId="{B50A15E1-0A42-2C45-8114-7552061F0366}"/>
    <dgm:cxn modelId="{D5A28E6A-55EB-FE46-9DBD-02776B4648C7}" srcId="{A2D3A91F-64A5-5443-BBF0-A8CC9F01DC72}" destId="{86622720-BD67-C04B-A8B7-CF83F81608BA}" srcOrd="0" destOrd="0" parTransId="{2DEF324D-4823-534F-B23A-34334905A287}" sibTransId="{F4E24223-4CBC-7744-B62C-C99748C4463A}"/>
    <dgm:cxn modelId="{9AEA6757-6F0D-C74F-A6BA-56B875C40BD8}" type="presOf" srcId="{D52FD0BE-50F4-E245-9B74-8424997CD301}" destId="{C671034A-2218-FC4D-85FA-B30F0E26430C}" srcOrd="0" destOrd="0" presId="urn:microsoft.com/office/officeart/2005/8/layout/lProcess3"/>
    <dgm:cxn modelId="{528AF838-9506-774A-AEB2-5BEC5E9B1994}" srcId="{86622720-BD67-C04B-A8B7-CF83F81608BA}" destId="{20AE2131-8D06-AE49-9CA7-809536FA1850}" srcOrd="0" destOrd="0" parTransId="{8AB61A3F-E253-7C47-A0ED-E45FA217E4DA}" sibTransId="{E030178F-C893-DE42-ABB0-A2F5E0FBFB58}"/>
    <dgm:cxn modelId="{C115FC84-D7C3-2D45-AFBA-C01815AE7EE6}" srcId="{0ECC6A37-59FF-6842-BD8A-E950C4530338}" destId="{675CDC27-0D00-2543-B66F-A0357CCC972A}" srcOrd="0" destOrd="0" parTransId="{647F3BEF-990C-2E46-B35D-6547DA879C05}" sibTransId="{5C46D7BA-D740-4248-8CED-61E9F50F4BCD}"/>
    <dgm:cxn modelId="{E273AA9E-F17A-AF4A-ADF0-599A756D2713}" type="presOf" srcId="{675CDC27-0D00-2543-B66F-A0357CCC972A}" destId="{E68EDF3C-D45E-3046-A782-31A28CA18FD5}" srcOrd="0" destOrd="0" presId="urn:microsoft.com/office/officeart/2005/8/layout/lProcess3"/>
    <dgm:cxn modelId="{80C2E378-5E7C-E544-8D11-CC87D2072D87}" type="presOf" srcId="{A2D3A91F-64A5-5443-BBF0-A8CC9F01DC72}" destId="{20CD1724-A967-1041-88A1-65B74955226D}" srcOrd="0" destOrd="0" presId="urn:microsoft.com/office/officeart/2005/8/layout/lProcess3"/>
    <dgm:cxn modelId="{86064D94-8EB7-474C-B392-CB0AA6481388}" type="presOf" srcId="{20AE2131-8D06-AE49-9CA7-809536FA1850}" destId="{24CFE4B3-D7A1-2149-8F47-6612D1FCEB20}" srcOrd="0" destOrd="0" presId="urn:microsoft.com/office/officeart/2005/8/layout/lProcess3"/>
    <dgm:cxn modelId="{63231370-CC31-7E4B-9B29-3BE02A053AB9}" type="presOf" srcId="{88A34DE3-C557-3842-A3ED-6A8EEF28162B}" destId="{20FE946D-2FA1-834F-A194-59072279987F}" srcOrd="0" destOrd="0" presId="urn:microsoft.com/office/officeart/2005/8/layout/lProcess3"/>
    <dgm:cxn modelId="{BA4519D6-04B6-504A-B782-8DA06B6438B5}" srcId="{233FD8B9-329D-AD4C-B007-4D8B8D12ECD0}" destId="{C3861E2D-D3B8-0B4F-BA15-3CEAA87262E8}" srcOrd="0" destOrd="0" parTransId="{1B14904B-B34F-1046-A437-6B0AC794545C}" sibTransId="{BA26CE4D-16C5-1F49-AE18-5366CE463A1B}"/>
    <dgm:cxn modelId="{8AD93DD6-E414-6A4F-A84B-B877EA1E5B7F}" type="presOf" srcId="{233FD8B9-329D-AD4C-B007-4D8B8D12ECD0}" destId="{FD26877E-9067-A043-AFB8-683C954B678E}" srcOrd="0" destOrd="0" presId="urn:microsoft.com/office/officeart/2005/8/layout/lProcess3"/>
    <dgm:cxn modelId="{6105FED9-34C1-5E48-9D47-16D4506C793F}" srcId="{A2D3A91F-64A5-5443-BBF0-A8CC9F01DC72}" destId="{88A34DE3-C557-3842-A3ED-6A8EEF28162B}" srcOrd="2" destOrd="0" parTransId="{08ECDD34-9911-E54D-8F97-FDCFCC397C92}" sibTransId="{D0C2364C-DB7F-E54E-B671-E21D390061D4}"/>
    <dgm:cxn modelId="{884860FE-5396-B44B-B437-1713CF23EB90}" srcId="{A2D3A91F-64A5-5443-BBF0-A8CC9F01DC72}" destId="{233FD8B9-329D-AD4C-B007-4D8B8D12ECD0}" srcOrd="1" destOrd="0" parTransId="{2C8F3276-1391-0A42-8B7D-572F42256628}" sibTransId="{7F6C1316-0DF4-F640-AD58-8A2E1B9DCB50}"/>
    <dgm:cxn modelId="{29D645CE-6DFA-CA43-B8E1-45DCBF95E431}" type="presOf" srcId="{8F30FBC1-C7E3-1543-8191-C1DF72F4FD4C}" destId="{819D3514-BD84-A84B-A0A2-3CFB53F5EE44}" srcOrd="0" destOrd="0" presId="urn:microsoft.com/office/officeart/2005/8/layout/lProcess3"/>
    <dgm:cxn modelId="{E75D67D8-0D9B-4843-8D90-B19801C1946C}" type="presOf" srcId="{0ECC6A37-59FF-6842-BD8A-E950C4530338}" destId="{0AB681E6-6DDE-664D-90E4-0AFA5647651D}" srcOrd="0" destOrd="0" presId="urn:microsoft.com/office/officeart/2005/8/layout/lProcess3"/>
    <dgm:cxn modelId="{EEC897C8-6DB2-A64B-AB5D-F2987C64BEFC}" srcId="{A2D3A91F-64A5-5443-BBF0-A8CC9F01DC72}" destId="{D52FD0BE-50F4-E245-9B74-8424997CD301}" srcOrd="4" destOrd="0" parTransId="{FA39E691-2DF5-A240-8646-404D479889A9}" sibTransId="{A0DF8449-9770-7447-ADD8-7E55C3C4824F}"/>
    <dgm:cxn modelId="{28ACB0F1-04FA-4A4B-9508-E60C1960C4DA}" type="presParOf" srcId="{20CD1724-A967-1041-88A1-65B74955226D}" destId="{DCA091D6-5C80-C042-AC77-B2C4FF738ABA}" srcOrd="0" destOrd="0" presId="urn:microsoft.com/office/officeart/2005/8/layout/lProcess3"/>
    <dgm:cxn modelId="{70C39297-8873-EB4D-818D-AEBB532C6572}" type="presParOf" srcId="{DCA091D6-5C80-C042-AC77-B2C4FF738ABA}" destId="{01912EA3-A2A5-C840-AEA4-CAFD7DB230A0}" srcOrd="0" destOrd="0" presId="urn:microsoft.com/office/officeart/2005/8/layout/lProcess3"/>
    <dgm:cxn modelId="{C7F9CB5D-914B-144C-A0E7-7E41E6776E51}" type="presParOf" srcId="{DCA091D6-5C80-C042-AC77-B2C4FF738ABA}" destId="{031977F3-3577-2F4C-8319-476A5DE6EEC5}" srcOrd="1" destOrd="0" presId="urn:microsoft.com/office/officeart/2005/8/layout/lProcess3"/>
    <dgm:cxn modelId="{3EDF5B66-88BB-FE48-954D-7952D6C2163B}" type="presParOf" srcId="{DCA091D6-5C80-C042-AC77-B2C4FF738ABA}" destId="{24CFE4B3-D7A1-2149-8F47-6612D1FCEB20}" srcOrd="2" destOrd="0" presId="urn:microsoft.com/office/officeart/2005/8/layout/lProcess3"/>
    <dgm:cxn modelId="{BCEF2D4C-AB76-A44D-B37A-678E13105603}" type="presParOf" srcId="{20CD1724-A967-1041-88A1-65B74955226D}" destId="{83CB9C25-6A5B-E545-88D3-5C7E77FDB8C5}" srcOrd="1" destOrd="0" presId="urn:microsoft.com/office/officeart/2005/8/layout/lProcess3"/>
    <dgm:cxn modelId="{69A758DB-95A3-F745-8B10-1F5C7DC88330}" type="presParOf" srcId="{20CD1724-A967-1041-88A1-65B74955226D}" destId="{7DCAD603-B0F5-704B-8E0A-9408712A225B}" srcOrd="2" destOrd="0" presId="urn:microsoft.com/office/officeart/2005/8/layout/lProcess3"/>
    <dgm:cxn modelId="{6B287970-47BC-914F-9DBB-B26F026B125E}" type="presParOf" srcId="{7DCAD603-B0F5-704B-8E0A-9408712A225B}" destId="{FD26877E-9067-A043-AFB8-683C954B678E}" srcOrd="0" destOrd="0" presId="urn:microsoft.com/office/officeart/2005/8/layout/lProcess3"/>
    <dgm:cxn modelId="{095025A7-BEF4-DE45-9D06-73C48338B623}" type="presParOf" srcId="{7DCAD603-B0F5-704B-8E0A-9408712A225B}" destId="{BBFD9493-9F49-134D-87CA-A3CE9B568475}" srcOrd="1" destOrd="0" presId="urn:microsoft.com/office/officeart/2005/8/layout/lProcess3"/>
    <dgm:cxn modelId="{5965C30E-C648-F749-A117-8053F25FE6C4}" type="presParOf" srcId="{7DCAD603-B0F5-704B-8E0A-9408712A225B}" destId="{8964FC3E-CB21-7246-9C47-CCF30CBA4483}" srcOrd="2" destOrd="0" presId="urn:microsoft.com/office/officeart/2005/8/layout/lProcess3"/>
    <dgm:cxn modelId="{23063E4D-95EC-2F42-A04F-F89A562A74CA}" type="presParOf" srcId="{20CD1724-A967-1041-88A1-65B74955226D}" destId="{BF70DD98-6164-2A43-9E89-8665BEBBA0E4}" srcOrd="3" destOrd="0" presId="urn:microsoft.com/office/officeart/2005/8/layout/lProcess3"/>
    <dgm:cxn modelId="{CDC42D98-D0AF-C54F-AB2A-494130ED6E9A}" type="presParOf" srcId="{20CD1724-A967-1041-88A1-65B74955226D}" destId="{65F37576-CF3E-3F42-AD1C-3DD618D563DE}" srcOrd="4" destOrd="0" presId="urn:microsoft.com/office/officeart/2005/8/layout/lProcess3"/>
    <dgm:cxn modelId="{8296DEB6-1E57-DF4F-AB56-21BAA42CB409}" type="presParOf" srcId="{65F37576-CF3E-3F42-AD1C-3DD618D563DE}" destId="{20FE946D-2FA1-834F-A194-59072279987F}" srcOrd="0" destOrd="0" presId="urn:microsoft.com/office/officeart/2005/8/layout/lProcess3"/>
    <dgm:cxn modelId="{07FB5750-7F58-7A40-A41E-DB0F5DE2F112}" type="presParOf" srcId="{65F37576-CF3E-3F42-AD1C-3DD618D563DE}" destId="{D4CFBBF0-D3B6-774D-89DD-B8AE67B7DB36}" srcOrd="1" destOrd="0" presId="urn:microsoft.com/office/officeart/2005/8/layout/lProcess3"/>
    <dgm:cxn modelId="{67403817-2012-AC4D-AB9B-B9FAE76846E6}" type="presParOf" srcId="{65F37576-CF3E-3F42-AD1C-3DD618D563DE}" destId="{819D3514-BD84-A84B-A0A2-3CFB53F5EE44}" srcOrd="2" destOrd="0" presId="urn:microsoft.com/office/officeart/2005/8/layout/lProcess3"/>
    <dgm:cxn modelId="{3682E1CD-041D-4446-A701-98B68C0B2D26}" type="presParOf" srcId="{20CD1724-A967-1041-88A1-65B74955226D}" destId="{DCD9F9B2-47EF-154F-AA41-D479F9A819BE}" srcOrd="5" destOrd="0" presId="urn:microsoft.com/office/officeart/2005/8/layout/lProcess3"/>
    <dgm:cxn modelId="{F75C1B24-F26A-E340-911A-037030F60D17}" type="presParOf" srcId="{20CD1724-A967-1041-88A1-65B74955226D}" destId="{2AACCFDA-E99E-504E-B5E9-359ED0762F85}" srcOrd="6" destOrd="0" presId="urn:microsoft.com/office/officeart/2005/8/layout/lProcess3"/>
    <dgm:cxn modelId="{FDE60819-02C4-3443-9FD3-8200E9C904A3}" type="presParOf" srcId="{2AACCFDA-E99E-504E-B5E9-359ED0762F85}" destId="{0AB681E6-6DDE-664D-90E4-0AFA5647651D}" srcOrd="0" destOrd="0" presId="urn:microsoft.com/office/officeart/2005/8/layout/lProcess3"/>
    <dgm:cxn modelId="{D4B6F25A-D077-644D-9492-4F5509BF9481}" type="presParOf" srcId="{2AACCFDA-E99E-504E-B5E9-359ED0762F85}" destId="{3EE47A8E-BB1B-E147-814A-3BE32356D004}" srcOrd="1" destOrd="0" presId="urn:microsoft.com/office/officeart/2005/8/layout/lProcess3"/>
    <dgm:cxn modelId="{C6FF35CD-11DC-F745-9FFA-22658610BE49}" type="presParOf" srcId="{2AACCFDA-E99E-504E-B5E9-359ED0762F85}" destId="{E68EDF3C-D45E-3046-A782-31A28CA18FD5}" srcOrd="2" destOrd="0" presId="urn:microsoft.com/office/officeart/2005/8/layout/lProcess3"/>
    <dgm:cxn modelId="{6C90B83A-C46D-5245-BD2A-3F38BC715A50}" type="presParOf" srcId="{20CD1724-A967-1041-88A1-65B74955226D}" destId="{FCD34D1C-815E-6342-BF52-EE3114CBB545}" srcOrd="7" destOrd="0" presId="urn:microsoft.com/office/officeart/2005/8/layout/lProcess3"/>
    <dgm:cxn modelId="{2C94FADB-9B42-8B4F-B201-67DA2A319B08}" type="presParOf" srcId="{20CD1724-A967-1041-88A1-65B74955226D}" destId="{967FE97D-BC09-5349-B096-FCD680A7A264}" srcOrd="8" destOrd="0" presId="urn:microsoft.com/office/officeart/2005/8/layout/lProcess3"/>
    <dgm:cxn modelId="{BF427012-2896-1847-8633-95FC90A06DB9}" type="presParOf" srcId="{967FE97D-BC09-5349-B096-FCD680A7A264}" destId="{C671034A-2218-FC4D-85FA-B30F0E26430C}" srcOrd="0" destOrd="0" presId="urn:microsoft.com/office/officeart/2005/8/layout/lProcess3"/>
    <dgm:cxn modelId="{8A01EA0A-3DF5-4540-BBD8-19115056E0B0}" type="presParOf" srcId="{967FE97D-BC09-5349-B096-FCD680A7A264}" destId="{76297FED-8924-DF42-8A2C-D0844CD762B7}" srcOrd="1" destOrd="0" presId="urn:microsoft.com/office/officeart/2005/8/layout/lProcess3"/>
    <dgm:cxn modelId="{110F6146-EEAF-1A49-A004-9519BF45D481}" type="presParOf" srcId="{967FE97D-BC09-5349-B096-FCD680A7A264}" destId="{00EAD1EE-E0BB-9F41-8C4E-BE0EF41CC862}" srcOrd="2" destOrd="0" presId="urn:microsoft.com/office/officeart/2005/8/layout/l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912EA3-A2A5-C840-AEA4-CAFD7DB230A0}">
      <dsp:nvSpPr>
        <dsp:cNvPr id="0" name=""/>
        <dsp:cNvSpPr/>
      </dsp:nvSpPr>
      <dsp:spPr>
        <a:xfrm>
          <a:off x="2720" y="531782"/>
          <a:ext cx="3938533" cy="835386"/>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19050" rIns="0" bIns="19050" numCol="1" spcCol="1270" anchor="ctr" anchorCtr="0">
          <a:noAutofit/>
        </a:bodyPr>
        <a:lstStyle/>
        <a:p>
          <a:pPr lvl="0" algn="ctr" defTabSz="1333500" rtl="0">
            <a:lnSpc>
              <a:spcPct val="90000"/>
            </a:lnSpc>
            <a:spcBef>
              <a:spcPct val="0"/>
            </a:spcBef>
            <a:spcAft>
              <a:spcPct val="35000"/>
            </a:spcAft>
          </a:pPr>
          <a:r>
            <a:rPr kumimoji="1" lang="ja-JP" altLang="en-US" sz="3000" kern="1200" dirty="0" smtClean="0"/>
            <a:t>平均寿命との関係</a:t>
          </a:r>
          <a:endParaRPr kumimoji="1" lang="ja-JP" altLang="en-US" sz="3000" kern="1200" dirty="0"/>
        </a:p>
      </dsp:txBody>
      <dsp:txXfrm>
        <a:off x="420413" y="531782"/>
        <a:ext cx="3103147" cy="835386"/>
      </dsp:txXfrm>
    </dsp:sp>
    <dsp:sp modelId="{24CFE4B3-D7A1-2149-8F47-6612D1FCEB20}">
      <dsp:nvSpPr>
        <dsp:cNvPr id="0" name=""/>
        <dsp:cNvSpPr/>
      </dsp:nvSpPr>
      <dsp:spPr>
        <a:xfrm>
          <a:off x="3669752" y="602789"/>
          <a:ext cx="5272789" cy="693370"/>
        </a:xfrm>
        <a:prstGeom prst="chevron">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15240" rIns="0" bIns="15240" numCol="1" spcCol="1270" anchor="ctr" anchorCtr="0">
          <a:noAutofit/>
        </a:bodyPr>
        <a:lstStyle/>
        <a:p>
          <a:pPr lvl="0" algn="ctr" defTabSz="1066800">
            <a:lnSpc>
              <a:spcPct val="90000"/>
            </a:lnSpc>
            <a:spcBef>
              <a:spcPct val="0"/>
            </a:spcBef>
            <a:spcAft>
              <a:spcPct val="35000"/>
            </a:spcAft>
          </a:pPr>
          <a:r>
            <a:rPr kumimoji="1" lang="ja-JP" altLang="en-US" sz="2400" kern="1200" dirty="0" smtClean="0"/>
            <a:t>労働力の確保と切り捨て</a:t>
          </a:r>
          <a:endParaRPr kumimoji="1" lang="ja-JP" altLang="en-US" sz="2400" kern="1200" dirty="0"/>
        </a:p>
      </dsp:txBody>
      <dsp:txXfrm>
        <a:off x="4016437" y="602789"/>
        <a:ext cx="4579419" cy="693370"/>
      </dsp:txXfrm>
    </dsp:sp>
    <dsp:sp modelId="{FD26877E-9067-A043-AFB8-683C954B678E}">
      <dsp:nvSpPr>
        <dsp:cNvPr id="0" name=""/>
        <dsp:cNvSpPr/>
      </dsp:nvSpPr>
      <dsp:spPr>
        <a:xfrm>
          <a:off x="2720" y="1484122"/>
          <a:ext cx="3956535" cy="835386"/>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19050" rIns="0" bIns="19050" numCol="1" spcCol="1270" anchor="ctr" anchorCtr="0">
          <a:noAutofit/>
        </a:bodyPr>
        <a:lstStyle/>
        <a:p>
          <a:pPr lvl="0" algn="ctr" defTabSz="1333500" rtl="0">
            <a:lnSpc>
              <a:spcPct val="90000"/>
            </a:lnSpc>
            <a:spcBef>
              <a:spcPct val="0"/>
            </a:spcBef>
            <a:spcAft>
              <a:spcPct val="35000"/>
            </a:spcAft>
          </a:pPr>
          <a:r>
            <a:rPr kumimoji="1" lang="ja-JP" altLang="en-US" sz="3000" kern="1200" dirty="0" smtClean="0"/>
            <a:t>労使関係の維持</a:t>
          </a:r>
          <a:endParaRPr kumimoji="1" lang="ja-JP" altLang="en-US" sz="3000" kern="1200" dirty="0"/>
        </a:p>
      </dsp:txBody>
      <dsp:txXfrm>
        <a:off x="420413" y="1484122"/>
        <a:ext cx="3121149" cy="835386"/>
      </dsp:txXfrm>
    </dsp:sp>
    <dsp:sp modelId="{8964FC3E-CB21-7246-9C47-CCF30CBA4483}">
      <dsp:nvSpPr>
        <dsp:cNvPr id="0" name=""/>
        <dsp:cNvSpPr/>
      </dsp:nvSpPr>
      <dsp:spPr>
        <a:xfrm>
          <a:off x="3687755" y="1555130"/>
          <a:ext cx="5187071" cy="693370"/>
        </a:xfrm>
        <a:prstGeom prst="chevron">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15240" rIns="0" bIns="15240" numCol="1" spcCol="1270" anchor="ctr" anchorCtr="0">
          <a:noAutofit/>
        </a:bodyPr>
        <a:lstStyle/>
        <a:p>
          <a:pPr lvl="0" algn="ctr" defTabSz="1066800">
            <a:lnSpc>
              <a:spcPct val="90000"/>
            </a:lnSpc>
            <a:spcBef>
              <a:spcPct val="0"/>
            </a:spcBef>
            <a:spcAft>
              <a:spcPct val="35000"/>
            </a:spcAft>
          </a:pPr>
          <a:r>
            <a:rPr kumimoji="1" lang="ja-JP" altLang="en-US" sz="2400" kern="1200" dirty="0" smtClean="0"/>
            <a:t>雇用を保障する終身雇用制度</a:t>
          </a:r>
          <a:endParaRPr kumimoji="1" lang="ja-JP" altLang="en-US" sz="2400" kern="1200" dirty="0"/>
        </a:p>
      </dsp:txBody>
      <dsp:txXfrm>
        <a:off x="4034440" y="1555130"/>
        <a:ext cx="4493701" cy="693370"/>
      </dsp:txXfrm>
    </dsp:sp>
    <dsp:sp modelId="{20FE946D-2FA1-834F-A194-59072279987F}">
      <dsp:nvSpPr>
        <dsp:cNvPr id="0" name=""/>
        <dsp:cNvSpPr/>
      </dsp:nvSpPr>
      <dsp:spPr>
        <a:xfrm>
          <a:off x="2720" y="2436462"/>
          <a:ext cx="3943963" cy="835386"/>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19050" rIns="0" bIns="19050" numCol="1" spcCol="1270" anchor="ctr" anchorCtr="0">
          <a:noAutofit/>
        </a:bodyPr>
        <a:lstStyle/>
        <a:p>
          <a:pPr lvl="0" algn="ctr" defTabSz="1333500" rtl="0">
            <a:lnSpc>
              <a:spcPct val="90000"/>
            </a:lnSpc>
            <a:spcBef>
              <a:spcPct val="0"/>
            </a:spcBef>
            <a:spcAft>
              <a:spcPct val="35000"/>
            </a:spcAft>
          </a:pPr>
          <a:r>
            <a:rPr kumimoji="1" lang="ja-JP" altLang="en-US" sz="3000" kern="1200" dirty="0" smtClean="0"/>
            <a:t>年齢基準の明快さ</a:t>
          </a:r>
          <a:endParaRPr kumimoji="1" lang="ja-JP" altLang="en-US" sz="3000" kern="1200" dirty="0"/>
        </a:p>
      </dsp:txBody>
      <dsp:txXfrm>
        <a:off x="420413" y="2436462"/>
        <a:ext cx="3108577" cy="835386"/>
      </dsp:txXfrm>
    </dsp:sp>
    <dsp:sp modelId="{819D3514-BD84-A84B-A0A2-3CFB53F5EE44}">
      <dsp:nvSpPr>
        <dsp:cNvPr id="0" name=""/>
        <dsp:cNvSpPr/>
      </dsp:nvSpPr>
      <dsp:spPr>
        <a:xfrm>
          <a:off x="3675182" y="2507470"/>
          <a:ext cx="5288927" cy="693370"/>
        </a:xfrm>
        <a:prstGeom prst="chevron">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15240" rIns="0" bIns="15240" numCol="1" spcCol="1270" anchor="ctr" anchorCtr="0">
          <a:noAutofit/>
        </a:bodyPr>
        <a:lstStyle/>
        <a:p>
          <a:pPr lvl="0" algn="ctr" defTabSz="1066800">
            <a:lnSpc>
              <a:spcPct val="90000"/>
            </a:lnSpc>
            <a:spcBef>
              <a:spcPct val="0"/>
            </a:spcBef>
            <a:spcAft>
              <a:spcPct val="35000"/>
            </a:spcAft>
          </a:pPr>
          <a:r>
            <a:rPr kumimoji="1" lang="ja-JP" altLang="en-US" sz="2400" kern="1200" dirty="0" smtClean="0"/>
            <a:t>労働者の納得を得やすい</a:t>
          </a:r>
          <a:endParaRPr kumimoji="1" lang="ja-JP" altLang="en-US" sz="2400" kern="1200" dirty="0"/>
        </a:p>
      </dsp:txBody>
      <dsp:txXfrm>
        <a:off x="4021867" y="2507470"/>
        <a:ext cx="4595557" cy="693370"/>
      </dsp:txXfrm>
    </dsp:sp>
    <dsp:sp modelId="{0AB681E6-6DDE-664D-90E4-0AFA5647651D}">
      <dsp:nvSpPr>
        <dsp:cNvPr id="0" name=""/>
        <dsp:cNvSpPr/>
      </dsp:nvSpPr>
      <dsp:spPr>
        <a:xfrm>
          <a:off x="268" y="3388803"/>
          <a:ext cx="3950834" cy="835386"/>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19050" rIns="0" bIns="19050" numCol="1" spcCol="1270" anchor="ctr" anchorCtr="0">
          <a:noAutofit/>
        </a:bodyPr>
        <a:lstStyle/>
        <a:p>
          <a:pPr lvl="0" algn="ctr" defTabSz="1333500" rtl="0">
            <a:lnSpc>
              <a:spcPct val="90000"/>
            </a:lnSpc>
            <a:spcBef>
              <a:spcPct val="0"/>
            </a:spcBef>
            <a:spcAft>
              <a:spcPct val="35000"/>
            </a:spcAft>
          </a:pPr>
          <a:r>
            <a:rPr kumimoji="1" lang="ja-JP" altLang="en-US" sz="3000" kern="1200" dirty="0" smtClean="0"/>
            <a:t>雇用調整が容易</a:t>
          </a:r>
          <a:endParaRPr kumimoji="1" lang="ja-JP" altLang="en-US" sz="3000" kern="1200" dirty="0"/>
        </a:p>
      </dsp:txBody>
      <dsp:txXfrm>
        <a:off x="417961" y="3388803"/>
        <a:ext cx="3115448" cy="835386"/>
      </dsp:txXfrm>
    </dsp:sp>
    <dsp:sp modelId="{E68EDF3C-D45E-3046-A782-31A28CA18FD5}">
      <dsp:nvSpPr>
        <dsp:cNvPr id="0" name=""/>
        <dsp:cNvSpPr/>
      </dsp:nvSpPr>
      <dsp:spPr>
        <a:xfrm>
          <a:off x="3682053" y="3459811"/>
          <a:ext cx="5262301" cy="693370"/>
        </a:xfrm>
        <a:prstGeom prst="chevron">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15240" rIns="0" bIns="15240" numCol="1" spcCol="1270" anchor="ctr" anchorCtr="0">
          <a:noAutofit/>
        </a:bodyPr>
        <a:lstStyle/>
        <a:p>
          <a:pPr lvl="0" algn="ctr" defTabSz="1066800">
            <a:lnSpc>
              <a:spcPct val="90000"/>
            </a:lnSpc>
            <a:spcBef>
              <a:spcPct val="0"/>
            </a:spcBef>
            <a:spcAft>
              <a:spcPct val="35000"/>
            </a:spcAft>
          </a:pPr>
          <a:r>
            <a:rPr kumimoji="1" lang="ja-JP" altLang="en-US" sz="2400" kern="1200" dirty="0" smtClean="0"/>
            <a:t>従業員規模の管理</a:t>
          </a:r>
          <a:endParaRPr kumimoji="1" lang="ja-JP" altLang="en-US" sz="2400" kern="1200" dirty="0"/>
        </a:p>
      </dsp:txBody>
      <dsp:txXfrm>
        <a:off x="4028738" y="3459811"/>
        <a:ext cx="4568931" cy="693370"/>
      </dsp:txXfrm>
    </dsp:sp>
    <dsp:sp modelId="{C671034A-2218-FC4D-85FA-B30F0E26430C}">
      <dsp:nvSpPr>
        <dsp:cNvPr id="0" name=""/>
        <dsp:cNvSpPr/>
      </dsp:nvSpPr>
      <dsp:spPr>
        <a:xfrm>
          <a:off x="2720" y="4341143"/>
          <a:ext cx="3966017" cy="835386"/>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19050" rIns="0" bIns="19050" numCol="1" spcCol="1270" anchor="ctr" anchorCtr="0">
          <a:noAutofit/>
        </a:bodyPr>
        <a:lstStyle/>
        <a:p>
          <a:pPr lvl="0" algn="ctr" defTabSz="1333500" rtl="0">
            <a:lnSpc>
              <a:spcPct val="90000"/>
            </a:lnSpc>
            <a:spcBef>
              <a:spcPct val="0"/>
            </a:spcBef>
            <a:spcAft>
              <a:spcPct val="35000"/>
            </a:spcAft>
          </a:pPr>
          <a:r>
            <a:rPr kumimoji="1" lang="ja-JP" altLang="en-US" sz="3000" kern="1200" dirty="0" smtClean="0"/>
            <a:t>年功制度の存在</a:t>
          </a:r>
          <a:endParaRPr kumimoji="1" lang="ja-JP" altLang="en-US" sz="3000" kern="1200" dirty="0"/>
        </a:p>
      </dsp:txBody>
      <dsp:txXfrm>
        <a:off x="420413" y="4341143"/>
        <a:ext cx="3130631" cy="835386"/>
      </dsp:txXfrm>
    </dsp:sp>
    <dsp:sp modelId="{00EAD1EE-E0BB-9F41-8C4E-BE0EF41CC862}">
      <dsp:nvSpPr>
        <dsp:cNvPr id="0" name=""/>
        <dsp:cNvSpPr/>
      </dsp:nvSpPr>
      <dsp:spPr>
        <a:xfrm>
          <a:off x="3697236" y="4412151"/>
          <a:ext cx="5208738" cy="693370"/>
        </a:xfrm>
        <a:prstGeom prst="chevron">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15240" rIns="0" bIns="15240" numCol="1" spcCol="1270" anchor="ctr" anchorCtr="0">
          <a:noAutofit/>
        </a:bodyPr>
        <a:lstStyle/>
        <a:p>
          <a:pPr lvl="0" algn="ctr" defTabSz="1066800">
            <a:lnSpc>
              <a:spcPct val="90000"/>
            </a:lnSpc>
            <a:spcBef>
              <a:spcPct val="0"/>
            </a:spcBef>
            <a:spcAft>
              <a:spcPct val="35000"/>
            </a:spcAft>
          </a:pPr>
          <a:r>
            <a:rPr kumimoji="1" lang="ja-JP" altLang="en-US" sz="2400" kern="1200" dirty="0" smtClean="0"/>
            <a:t>勤続年数による処遇の相違</a:t>
          </a:r>
          <a:endParaRPr kumimoji="1" lang="ja-JP" altLang="en-US" sz="2400" kern="1200" dirty="0"/>
        </a:p>
      </dsp:txBody>
      <dsp:txXfrm>
        <a:off x="4043921" y="4412151"/>
        <a:ext cx="4515368" cy="693370"/>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29ACDC-98A6-B14A-A7C4-D93421B217D7}" type="datetimeFigureOut">
              <a:rPr kumimoji="1" lang="ja-JP" altLang="en-US" smtClean="0"/>
              <a:t>12/05/14</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AB1E19-E49C-4240-99E9-4826D219D49B}" type="slidenum">
              <a:rPr kumimoji="1" lang="ja-JP" altLang="en-US" smtClean="0"/>
              <a:t>‹#›</a:t>
            </a:fld>
            <a:endParaRPr kumimoji="1" lang="ja-JP" altLang="en-US"/>
          </a:p>
        </p:txBody>
      </p:sp>
    </p:spTree>
    <p:extLst>
      <p:ext uri="{BB962C8B-B14F-4D97-AF65-F5344CB8AC3E}">
        <p14:creationId xmlns:p14="http://schemas.microsoft.com/office/powerpoint/2010/main" val="4106114946"/>
      </p:ext>
    </p:extLst>
  </p:cSld>
  <p:clrMap bg1="lt1" tx1="dk1" bg2="lt2" tx2="dk2" accent1="accent1" accent2="accent2" accent3="accent3" accent4="accent4" accent5="accent5" accent6="accent6" hlink="hlink" folHlink="folHlink"/>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DAB1E19-E49C-4240-99E9-4826D219D49B}" type="slidenum">
              <a:rPr kumimoji="1" lang="ja-JP" altLang="en-US" smtClean="0"/>
              <a:t>3</a:t>
            </a:fld>
            <a:endParaRPr kumimoji="1" lang="ja-JP" altLang="en-US"/>
          </a:p>
        </p:txBody>
      </p:sp>
    </p:spTree>
    <p:extLst>
      <p:ext uri="{BB962C8B-B14F-4D97-AF65-F5344CB8AC3E}">
        <p14:creationId xmlns:p14="http://schemas.microsoft.com/office/powerpoint/2010/main" val="953482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DAB1E19-E49C-4240-99E9-4826D219D49B}" type="slidenum">
              <a:rPr kumimoji="1" lang="ja-JP" altLang="en-US" smtClean="0"/>
              <a:t>6</a:t>
            </a:fld>
            <a:endParaRPr kumimoji="1" lang="ja-JP" altLang="en-US"/>
          </a:p>
        </p:txBody>
      </p:sp>
    </p:spTree>
    <p:extLst>
      <p:ext uri="{BB962C8B-B14F-4D97-AF65-F5344CB8AC3E}">
        <p14:creationId xmlns:p14="http://schemas.microsoft.com/office/powerpoint/2010/main" val="1860418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en-US" altLang="ja-JP" dirty="0" smtClean="0"/>
          </a:p>
        </p:txBody>
      </p:sp>
      <p:sp>
        <p:nvSpPr>
          <p:cNvPr id="4" name="スライド番号プレースホルダー 3"/>
          <p:cNvSpPr>
            <a:spLocks noGrp="1"/>
          </p:cNvSpPr>
          <p:nvPr>
            <p:ph type="sldNum" sz="quarter" idx="10"/>
          </p:nvPr>
        </p:nvSpPr>
        <p:spPr/>
        <p:txBody>
          <a:bodyPr/>
          <a:lstStyle/>
          <a:p>
            <a:fld id="{2DAB1E19-E49C-4240-99E9-4826D219D49B}" type="slidenum">
              <a:rPr kumimoji="1" lang="ja-JP" altLang="en-US" smtClean="0"/>
              <a:t>9</a:t>
            </a:fld>
            <a:endParaRPr kumimoji="1" lang="ja-JP" altLang="en-US"/>
          </a:p>
        </p:txBody>
      </p:sp>
    </p:spTree>
    <p:extLst>
      <p:ext uri="{BB962C8B-B14F-4D97-AF65-F5344CB8AC3E}">
        <p14:creationId xmlns:p14="http://schemas.microsoft.com/office/powerpoint/2010/main" val="830352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DAB1E19-E49C-4240-99E9-4826D219D49B}" type="slidenum">
              <a:rPr kumimoji="1" lang="ja-JP" altLang="en-US" smtClean="0"/>
              <a:t>10</a:t>
            </a:fld>
            <a:endParaRPr kumimoji="1" lang="ja-JP" altLang="en-US"/>
          </a:p>
        </p:txBody>
      </p:sp>
    </p:spTree>
    <p:extLst>
      <p:ext uri="{BB962C8B-B14F-4D97-AF65-F5344CB8AC3E}">
        <p14:creationId xmlns:p14="http://schemas.microsoft.com/office/powerpoint/2010/main" val="33167471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DAB1E19-E49C-4240-99E9-4826D219D49B}" type="slidenum">
              <a:rPr kumimoji="1" lang="ja-JP" altLang="en-US" smtClean="0"/>
              <a:t>12</a:t>
            </a:fld>
            <a:endParaRPr kumimoji="1" lang="ja-JP" altLang="en-US"/>
          </a:p>
        </p:txBody>
      </p:sp>
    </p:spTree>
    <p:extLst>
      <p:ext uri="{BB962C8B-B14F-4D97-AF65-F5344CB8AC3E}">
        <p14:creationId xmlns:p14="http://schemas.microsoft.com/office/powerpoint/2010/main" val="3325021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en-US" altLang="ja-JP" dirty="0" smtClean="0"/>
          </a:p>
        </p:txBody>
      </p:sp>
      <p:sp>
        <p:nvSpPr>
          <p:cNvPr id="4" name="スライド番号プレースホルダー 3"/>
          <p:cNvSpPr>
            <a:spLocks noGrp="1"/>
          </p:cNvSpPr>
          <p:nvPr>
            <p:ph type="sldNum" sz="quarter" idx="10"/>
          </p:nvPr>
        </p:nvSpPr>
        <p:spPr/>
        <p:txBody>
          <a:bodyPr/>
          <a:lstStyle/>
          <a:p>
            <a:fld id="{2DAB1E19-E49C-4240-99E9-4826D219D49B}" type="slidenum">
              <a:rPr kumimoji="1" lang="ja-JP" altLang="en-US" smtClean="0"/>
              <a:t>13</a:t>
            </a:fld>
            <a:endParaRPr kumimoji="1" lang="ja-JP" altLang="en-US"/>
          </a:p>
        </p:txBody>
      </p:sp>
    </p:spTree>
    <p:extLst>
      <p:ext uri="{BB962C8B-B14F-4D97-AF65-F5344CB8AC3E}">
        <p14:creationId xmlns:p14="http://schemas.microsoft.com/office/powerpoint/2010/main" val="17232986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DAB1E19-E49C-4240-99E9-4826D219D49B}" type="slidenum">
              <a:rPr kumimoji="1" lang="ja-JP" altLang="en-US" smtClean="0"/>
              <a:t>14</a:t>
            </a:fld>
            <a:endParaRPr kumimoji="1" lang="ja-JP" altLang="en-US"/>
          </a:p>
        </p:txBody>
      </p:sp>
    </p:spTree>
    <p:extLst>
      <p:ext uri="{BB962C8B-B14F-4D97-AF65-F5344CB8AC3E}">
        <p14:creationId xmlns:p14="http://schemas.microsoft.com/office/powerpoint/2010/main" val="37013414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7" name="Date Placeholder 6"/>
          <p:cNvSpPr>
            <a:spLocks noGrp="1"/>
          </p:cNvSpPr>
          <p:nvPr>
            <p:ph type="dt" sz="half" idx="10"/>
          </p:nvPr>
        </p:nvSpPr>
        <p:spPr/>
        <p:txBody>
          <a:bodyPr/>
          <a:lstStyle/>
          <a:p>
            <a:fld id="{FA3F0A1C-A69B-0B47-811F-8A9706D64363}" type="datetimeFigureOut">
              <a:rPr kumimoji="1" lang="ja-JP" altLang="en-US" smtClean="0"/>
              <a:t>12/05/14</a:t>
            </a:fld>
            <a:endParaRPr kumimoji="1" lang="ja-JP" altLang="en-US"/>
          </a:p>
        </p:txBody>
      </p:sp>
      <p:sp>
        <p:nvSpPr>
          <p:cNvPr id="8" name="Slide Number Placeholder 7"/>
          <p:cNvSpPr>
            <a:spLocks noGrp="1"/>
          </p:cNvSpPr>
          <p:nvPr>
            <p:ph type="sldNum" sz="quarter" idx="11"/>
          </p:nvPr>
        </p:nvSpPr>
        <p:spPr/>
        <p:txBody>
          <a:bodyPr/>
          <a:lstStyle/>
          <a:p>
            <a:fld id="{548A3C14-8F13-FB48-804C-0A949EA987CE}" type="slidenum">
              <a:rPr kumimoji="1" lang="ja-JP" altLang="en-US" smtClean="0"/>
              <a:t>‹#›</a:t>
            </a:fld>
            <a:endParaRPr kumimoji="1" lang="ja-JP" altLang="en-US"/>
          </a:p>
        </p:txBody>
      </p:sp>
      <p:sp>
        <p:nvSpPr>
          <p:cNvPr id="9" name="Footer Placeholder 8"/>
          <p:cNvSpPr>
            <a:spLocks noGrp="1"/>
          </p:cNvSpPr>
          <p:nvPr>
            <p:ph type="ftr" sz="quarter" idx="12"/>
          </p:nvPr>
        </p:nvSpPr>
        <p:spPr/>
        <p:txBody>
          <a:bodyPr/>
          <a:lstStyle/>
          <a:p>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FA3F0A1C-A69B-0B47-811F-8A9706D64363}" type="datetimeFigureOut">
              <a:rPr kumimoji="1" lang="ja-JP" altLang="en-US" smtClean="0"/>
              <a:t>12/05/14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48A3C14-8F13-FB48-804C-0A949EA987CE}"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FA3F0A1C-A69B-0B47-811F-8A9706D64363}" type="datetimeFigureOut">
              <a:rPr kumimoji="1" lang="ja-JP" altLang="en-US" smtClean="0"/>
              <a:t>12/05/14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48A3C14-8F13-FB48-804C-0A949EA987CE}"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4" name="Date Placeholder 3"/>
          <p:cNvSpPr>
            <a:spLocks noGrp="1"/>
          </p:cNvSpPr>
          <p:nvPr>
            <p:ph type="dt" sz="half" idx="10"/>
          </p:nvPr>
        </p:nvSpPr>
        <p:spPr/>
        <p:txBody>
          <a:bodyPr/>
          <a:lstStyle/>
          <a:p>
            <a:fld id="{FA3F0A1C-A69B-0B47-811F-8A9706D64363}" type="datetimeFigureOut">
              <a:rPr kumimoji="1" lang="ja-JP" altLang="en-US" smtClean="0"/>
              <a:t>12/05/14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48A3C14-8F13-FB48-804C-0A949EA987CE}"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A3F0A1C-A69B-0B47-811F-8A9706D64363}" type="datetimeFigureOut">
              <a:rPr kumimoji="1" lang="ja-JP" altLang="en-US" smtClean="0"/>
              <a:t>12/05/14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48A3C14-8F13-FB48-804C-0A949EA987CE}" type="slidenum">
              <a:rPr kumimoji="1" lang="ja-JP" altLang="en-US" smtClean="0"/>
              <a:t>‹#›</a:t>
            </a:fld>
            <a:endParaRPr kumimoji="1" lang="ja-JP" alt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5" name="Date Placeholder 4"/>
          <p:cNvSpPr>
            <a:spLocks noGrp="1"/>
          </p:cNvSpPr>
          <p:nvPr>
            <p:ph type="dt" sz="half" idx="10"/>
          </p:nvPr>
        </p:nvSpPr>
        <p:spPr/>
        <p:txBody>
          <a:bodyPr/>
          <a:lstStyle/>
          <a:p>
            <a:fld id="{FA3F0A1C-A69B-0B47-811F-8A9706D64363}" type="datetimeFigureOut">
              <a:rPr kumimoji="1" lang="ja-JP" altLang="en-US" smtClean="0"/>
              <a:t>12/05/14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48A3C14-8F13-FB48-804C-0A949EA987CE}" type="slidenum">
              <a:rPr kumimoji="1" lang="ja-JP" altLang="en-US" smtClean="0"/>
              <a:t>‹#›</a:t>
            </a:fld>
            <a:endParaRPr kumimoji="1" lang="ja-JP" altLang="en-US"/>
          </a:p>
        </p:txBody>
      </p:sp>
      <p:sp>
        <p:nvSpPr>
          <p:cNvPr id="9" name="Content Placeholder 8"/>
          <p:cNvSpPr>
            <a:spLocks noGrp="1"/>
          </p:cNvSpPr>
          <p:nvPr>
            <p:ph sz="quarter" idx="13"/>
          </p:nvPr>
        </p:nvSpPr>
        <p:spPr>
          <a:xfrm>
            <a:off x="365760" y="1600200"/>
            <a:ext cx="4041648" cy="452628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7" name="Date Placeholder 6"/>
          <p:cNvSpPr>
            <a:spLocks noGrp="1"/>
          </p:cNvSpPr>
          <p:nvPr>
            <p:ph type="dt" sz="half" idx="10"/>
          </p:nvPr>
        </p:nvSpPr>
        <p:spPr/>
        <p:txBody>
          <a:bodyPr/>
          <a:lstStyle/>
          <a:p>
            <a:fld id="{FA3F0A1C-A69B-0B47-811F-8A9706D64363}" type="datetimeFigureOut">
              <a:rPr kumimoji="1" lang="ja-JP" altLang="en-US" smtClean="0"/>
              <a:t>12/05/14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48A3C14-8F13-FB48-804C-0A949EA987CE}" type="slidenum">
              <a:rPr kumimoji="1" lang="ja-JP" altLang="en-US" smtClean="0"/>
              <a:t>‹#›</a:t>
            </a:fld>
            <a:endParaRPr kumimoji="1" lang="ja-JP" altLang="en-US"/>
          </a:p>
        </p:txBody>
      </p:sp>
      <p:sp>
        <p:nvSpPr>
          <p:cNvPr id="11" name="Content Placeholder 10"/>
          <p:cNvSpPr>
            <a:spLocks noGrp="1"/>
          </p:cNvSpPr>
          <p:nvPr>
            <p:ph sz="quarter" idx="13"/>
          </p:nvPr>
        </p:nvSpPr>
        <p:spPr>
          <a:xfrm>
            <a:off x="457200" y="2212848"/>
            <a:ext cx="4041648" cy="391363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A3F0A1C-A69B-0B47-811F-8A9706D64363}" type="datetimeFigureOut">
              <a:rPr kumimoji="1" lang="ja-JP" altLang="en-US" smtClean="0"/>
              <a:t>12/05/14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48A3C14-8F13-FB48-804C-0A949EA987CE}"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3F0A1C-A69B-0B47-811F-8A9706D64363}" type="datetimeFigureOut">
              <a:rPr kumimoji="1" lang="ja-JP" altLang="en-US" smtClean="0"/>
              <a:t>12/05/14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48A3C14-8F13-FB48-804C-0A949EA987CE}"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A3F0A1C-A69B-0B47-811F-8A9706D64363}" type="datetimeFigureOut">
              <a:rPr kumimoji="1" lang="ja-JP" altLang="en-US" smtClean="0"/>
              <a:t>12/05/14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48A3C14-8F13-FB48-804C-0A949EA987CE}"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プレースホルダーまでドラッグするかアイコンをクリックして図を追加</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A3F0A1C-A69B-0B47-811F-8A9706D64363}" type="datetimeFigureOut">
              <a:rPr kumimoji="1" lang="ja-JP" altLang="en-US" smtClean="0"/>
              <a:t>12/05/14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48A3C14-8F13-FB48-804C-0A949EA987CE}"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FA3F0A1C-A69B-0B47-811F-8A9706D64363}" type="datetimeFigureOut">
              <a:rPr kumimoji="1" lang="ja-JP" altLang="en-US" smtClean="0"/>
              <a:t>12/05/14</a:t>
            </a:fld>
            <a:endParaRPr kumimoji="1" lang="ja-JP" alt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kumimoji="1" lang="ja-JP" alt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548A3C14-8F13-FB48-804C-0A949EA987CE}" type="slidenum">
              <a:rPr kumimoji="1" lang="ja-JP" altLang="en-US" smtClean="0"/>
              <a:t>‹#›</a:t>
            </a:fld>
            <a:endParaRPr kumimoji="1" lang="ja-JP" alt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kumimoji="1"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1968" y="1808705"/>
            <a:ext cx="8836444" cy="2024478"/>
          </a:xfrm>
        </p:spPr>
        <p:txBody>
          <a:bodyPr/>
          <a:lstStyle/>
          <a:p>
            <a:pPr>
              <a:lnSpc>
                <a:spcPct val="130000"/>
              </a:lnSpc>
            </a:pPr>
            <a:r>
              <a:rPr lang="ja-JP" altLang="en-US" sz="4800" dirty="0" smtClean="0"/>
              <a:t>エイジ</a:t>
            </a:r>
            <a:r>
              <a:rPr kumimoji="1" lang="ja-JP" altLang="en-US" sz="4800" dirty="0" smtClean="0"/>
              <a:t>フリー雇用に向けた提言</a:t>
            </a:r>
            <a:r>
              <a:rPr kumimoji="1" lang="en-US" altLang="ja-JP" sz="4800" dirty="0" smtClean="0"/>
              <a:t/>
            </a:r>
            <a:br>
              <a:rPr kumimoji="1" lang="en-US" altLang="ja-JP" sz="4800" dirty="0" smtClean="0"/>
            </a:br>
            <a:r>
              <a:rPr lang="ja-JP" altLang="en-US" sz="4400" dirty="0" smtClean="0"/>
              <a:t>ー定年制の再考ー</a:t>
            </a:r>
            <a:endParaRPr kumimoji="1" lang="ja-JP" altLang="en-US" sz="4400" dirty="0"/>
          </a:p>
        </p:txBody>
      </p:sp>
      <p:sp>
        <p:nvSpPr>
          <p:cNvPr id="3" name="サブタイトル 2"/>
          <p:cNvSpPr>
            <a:spLocks noGrp="1"/>
          </p:cNvSpPr>
          <p:nvPr>
            <p:ph type="subTitle" idx="1"/>
          </p:nvPr>
        </p:nvSpPr>
        <p:spPr>
          <a:xfrm>
            <a:off x="1371600" y="4640993"/>
            <a:ext cx="6400800" cy="652697"/>
          </a:xfrm>
        </p:spPr>
        <p:txBody>
          <a:bodyPr>
            <a:normAutofit/>
          </a:bodyPr>
          <a:lstStyle/>
          <a:p>
            <a:r>
              <a:rPr kumimoji="1" lang="ja-JP" altLang="en-US" sz="3200" dirty="0" smtClean="0"/>
              <a:t>近藤</a:t>
            </a:r>
            <a:r>
              <a:rPr kumimoji="1" lang="en-US" altLang="ja-JP" sz="3200" dirty="0" smtClean="0"/>
              <a:t> </a:t>
            </a:r>
            <a:r>
              <a:rPr kumimoji="1" lang="ja-JP" altLang="en-US" sz="3200" dirty="0" smtClean="0"/>
              <a:t>裕佑</a:t>
            </a:r>
            <a:endParaRPr kumimoji="1" lang="ja-JP" altLang="en-US" sz="3200" dirty="0"/>
          </a:p>
        </p:txBody>
      </p:sp>
    </p:spTree>
    <p:extLst>
      <p:ext uri="{BB962C8B-B14F-4D97-AF65-F5344CB8AC3E}">
        <p14:creationId xmlns:p14="http://schemas.microsoft.com/office/powerpoint/2010/main" val="321567684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図表 3"/>
          <p:cNvGraphicFramePr/>
          <p:nvPr>
            <p:extLst>
              <p:ext uri="{D42A27DB-BD31-4B8C-83A1-F6EECF244321}">
                <p14:modId xmlns:p14="http://schemas.microsoft.com/office/powerpoint/2010/main" val="2788411565"/>
              </p:ext>
            </p:extLst>
          </p:nvPr>
        </p:nvGraphicFramePr>
        <p:xfrm>
          <a:off x="177170" y="1270065"/>
          <a:ext cx="8966830" cy="57083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タイトル 4"/>
          <p:cNvSpPr>
            <a:spLocks noGrp="1"/>
          </p:cNvSpPr>
          <p:nvPr>
            <p:ph type="title"/>
          </p:nvPr>
        </p:nvSpPr>
        <p:spPr>
          <a:xfrm>
            <a:off x="457200" y="493313"/>
            <a:ext cx="8229600" cy="888406"/>
          </a:xfrm>
        </p:spPr>
        <p:txBody>
          <a:bodyPr/>
          <a:lstStyle/>
          <a:p>
            <a:r>
              <a:rPr lang="ja-JP" altLang="en-US" sz="4400" dirty="0"/>
              <a:t>定年制を必要とした要因</a:t>
            </a:r>
            <a:endParaRPr kumimoji="1" lang="ja-JP" altLang="en-US" sz="4400" dirty="0"/>
          </a:p>
        </p:txBody>
      </p:sp>
    </p:spTree>
    <p:extLst>
      <p:ext uri="{BB962C8B-B14F-4D97-AF65-F5344CB8AC3E}">
        <p14:creationId xmlns:p14="http://schemas.microsoft.com/office/powerpoint/2010/main" val="133909923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76470"/>
            <a:ext cx="8229600" cy="826105"/>
          </a:xfrm>
        </p:spPr>
        <p:txBody>
          <a:bodyPr/>
          <a:lstStyle/>
          <a:p>
            <a:r>
              <a:rPr kumimoji="1" lang="ja-JP" altLang="en-US" sz="4400" dirty="0" smtClean="0"/>
              <a:t>高齢者雇用</a:t>
            </a:r>
            <a:r>
              <a:rPr lang="ja-JP" altLang="en-US" sz="4400" dirty="0" smtClean="0"/>
              <a:t>促進の課題と方策</a:t>
            </a:r>
            <a:endParaRPr kumimoji="1" lang="ja-JP" altLang="en-US" sz="4400" dirty="0"/>
          </a:p>
        </p:txBody>
      </p:sp>
      <p:sp>
        <p:nvSpPr>
          <p:cNvPr id="3" name="コンテンツ プレースホルダー 2"/>
          <p:cNvSpPr>
            <a:spLocks noGrp="1"/>
          </p:cNvSpPr>
          <p:nvPr>
            <p:ph idx="1"/>
          </p:nvPr>
        </p:nvSpPr>
        <p:spPr>
          <a:xfrm>
            <a:off x="457201" y="1600200"/>
            <a:ext cx="8229600" cy="4525963"/>
          </a:xfrm>
        </p:spPr>
        <p:txBody>
          <a:bodyPr>
            <a:normAutofit/>
          </a:bodyPr>
          <a:lstStyle/>
          <a:p>
            <a:pPr marL="457200" indent="-457200">
              <a:lnSpc>
                <a:spcPct val="110000"/>
              </a:lnSpc>
              <a:spcBef>
                <a:spcPts val="1176"/>
              </a:spcBef>
              <a:buFont typeface="+mj-lt"/>
              <a:buAutoNum type="arabicPeriod"/>
            </a:pPr>
            <a:r>
              <a:rPr kumimoji="1" lang="ja-JP" altLang="en-US" smtClean="0"/>
              <a:t>従業員構成</a:t>
            </a:r>
            <a:r>
              <a:rPr kumimoji="1" lang="ja-JP" altLang="en-US" dirty="0" smtClean="0"/>
              <a:t>の高齢化に伴う人件費コストの増大</a:t>
            </a:r>
            <a:r>
              <a:rPr lang="en-US" altLang="ja-JP" dirty="0"/>
              <a:t/>
            </a:r>
            <a:br>
              <a:rPr lang="en-US" altLang="ja-JP" dirty="0"/>
            </a:br>
            <a:r>
              <a:rPr lang="en-US" altLang="ja-JP" dirty="0" smtClean="0"/>
              <a:t>⇒</a:t>
            </a:r>
            <a:r>
              <a:rPr kumimoji="1" lang="ja-JP" altLang="en-US" dirty="0" smtClean="0">
                <a:solidFill>
                  <a:schemeClr val="tx1"/>
                </a:solidFill>
              </a:rPr>
              <a:t>賃金・退職金・年金制度を抜本的に見直す</a:t>
            </a:r>
            <a:r>
              <a:rPr lang="en-US" altLang="ja-JP" dirty="0"/>
              <a:t/>
            </a:r>
            <a:br>
              <a:rPr lang="en-US" altLang="ja-JP" dirty="0"/>
            </a:br>
            <a:r>
              <a:rPr lang="ja-JP" altLang="en-US" dirty="0" smtClean="0"/>
              <a:t>・年功的賃金カーブの修正／フラット化</a:t>
            </a:r>
            <a:r>
              <a:rPr lang="en-US" altLang="ja-JP" dirty="0" smtClean="0"/>
              <a:t/>
            </a:r>
            <a:br>
              <a:rPr lang="en-US" altLang="ja-JP" dirty="0" smtClean="0"/>
            </a:br>
            <a:r>
              <a:rPr lang="ja-JP" altLang="en-US" dirty="0" smtClean="0"/>
              <a:t>・勤続年数に応じた賃金部分を縮小</a:t>
            </a:r>
            <a:r>
              <a:rPr lang="en-US" altLang="ja-JP" dirty="0"/>
              <a:t/>
            </a:r>
            <a:br>
              <a:rPr lang="en-US" altLang="ja-JP" dirty="0"/>
            </a:br>
            <a:r>
              <a:rPr lang="ja-JP" altLang="en-US" dirty="0" smtClean="0"/>
              <a:t>・能力主義／成果主義</a:t>
            </a:r>
            <a:r>
              <a:rPr lang="ja-JP" altLang="en-US" dirty="0"/>
              <a:t>の</a:t>
            </a:r>
            <a:r>
              <a:rPr lang="ja-JP" altLang="en-US" dirty="0" smtClean="0"/>
              <a:t>導入</a:t>
            </a:r>
            <a:endParaRPr lang="en-US" altLang="ja-JP" dirty="0" smtClean="0"/>
          </a:p>
          <a:p>
            <a:pPr marL="457200" indent="-457200">
              <a:lnSpc>
                <a:spcPct val="110000"/>
              </a:lnSpc>
              <a:spcBef>
                <a:spcPts val="1176"/>
              </a:spcBef>
              <a:buFont typeface="+mj-lt"/>
              <a:buAutoNum type="arabicPeriod"/>
            </a:pPr>
            <a:r>
              <a:rPr lang="ja-JP" altLang="en-US" dirty="0" smtClean="0"/>
              <a:t>体力や意欲などニーズは多様</a:t>
            </a:r>
            <a:r>
              <a:rPr lang="en-US" altLang="ja-JP" dirty="0" smtClean="0"/>
              <a:t> ⇒</a:t>
            </a:r>
            <a:r>
              <a:rPr lang="ja-JP" altLang="en-US" dirty="0" smtClean="0">
                <a:solidFill>
                  <a:srgbClr val="000000"/>
                </a:solidFill>
              </a:rPr>
              <a:t>雇用形態を工夫</a:t>
            </a:r>
            <a:r>
              <a:rPr lang="en-US" altLang="ja-JP" dirty="0" smtClean="0"/>
              <a:t/>
            </a:r>
            <a:br>
              <a:rPr lang="en-US" altLang="ja-JP" dirty="0" smtClean="0"/>
            </a:br>
            <a:r>
              <a:rPr lang="ja-JP" altLang="en-US" dirty="0" smtClean="0"/>
              <a:t>・それまでと同じ勤務日数／勤務時間</a:t>
            </a:r>
            <a:r>
              <a:rPr lang="en-US" altLang="ja-JP" dirty="0"/>
              <a:t/>
            </a:r>
            <a:br>
              <a:rPr lang="en-US" altLang="ja-JP" dirty="0"/>
            </a:br>
            <a:r>
              <a:rPr lang="ja-JP" altLang="en-US" dirty="0" smtClean="0"/>
              <a:t>・勤務日数／勤務時間を短くする</a:t>
            </a:r>
            <a:r>
              <a:rPr lang="en-US" altLang="ja-JP" dirty="0" smtClean="0"/>
              <a:t/>
            </a:r>
            <a:br>
              <a:rPr lang="en-US" altLang="ja-JP" dirty="0" smtClean="0"/>
            </a:br>
            <a:r>
              <a:rPr lang="ja-JP" altLang="en-US" dirty="0" smtClean="0"/>
              <a:t>・フレックス勤務</a:t>
            </a:r>
            <a:r>
              <a:rPr lang="en-US" altLang="ja-JP" dirty="0" smtClean="0"/>
              <a:t/>
            </a:r>
            <a:br>
              <a:rPr lang="en-US" altLang="ja-JP" dirty="0" smtClean="0"/>
            </a:br>
            <a:r>
              <a:rPr lang="ja-JP" altLang="en-US" dirty="0" smtClean="0"/>
              <a:t>（段階的に退職に近づけるという案も）</a:t>
            </a:r>
            <a:endParaRPr lang="en-US" altLang="ja-JP" dirty="0" smtClean="0"/>
          </a:p>
          <a:p>
            <a:pPr marL="0" indent="0">
              <a:buNone/>
            </a:pPr>
            <a:endParaRPr kumimoji="1" lang="en-US" altLang="ja-JP" dirty="0" smtClean="0"/>
          </a:p>
        </p:txBody>
      </p:sp>
    </p:spTree>
    <p:extLst>
      <p:ext uri="{BB962C8B-B14F-4D97-AF65-F5344CB8AC3E}">
        <p14:creationId xmlns:p14="http://schemas.microsoft.com/office/powerpoint/2010/main" val="176126178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93092"/>
            <a:ext cx="8229600" cy="1265238"/>
          </a:xfrm>
        </p:spPr>
        <p:txBody>
          <a:bodyPr/>
          <a:lstStyle/>
          <a:p>
            <a:pPr>
              <a:lnSpc>
                <a:spcPct val="100000"/>
              </a:lnSpc>
            </a:pPr>
            <a:r>
              <a:rPr kumimoji="1" lang="ja-JP" altLang="en-US" sz="4000" dirty="0" smtClean="0"/>
              <a:t>定年制度の廃止は</a:t>
            </a:r>
            <a:r>
              <a:rPr kumimoji="1" lang="en-US" altLang="ja-JP" sz="4000" dirty="0" smtClean="0"/>
              <a:t/>
            </a:r>
            <a:br>
              <a:rPr kumimoji="1" lang="en-US" altLang="ja-JP" sz="4000" dirty="0" smtClean="0"/>
            </a:br>
            <a:r>
              <a:rPr kumimoji="1" lang="ja-JP" altLang="en-US" sz="4000" dirty="0" smtClean="0"/>
              <a:t>若年層の雇用阻害になるか</a:t>
            </a:r>
            <a:endParaRPr kumimoji="1" lang="ja-JP" altLang="en-US" sz="4000" dirty="0"/>
          </a:p>
        </p:txBody>
      </p:sp>
      <p:sp>
        <p:nvSpPr>
          <p:cNvPr id="3" name="コンテンツ プレースホルダー 2"/>
          <p:cNvSpPr>
            <a:spLocks noGrp="1"/>
          </p:cNvSpPr>
          <p:nvPr>
            <p:ph idx="1"/>
          </p:nvPr>
        </p:nvSpPr>
        <p:spPr>
          <a:xfrm>
            <a:off x="601579" y="3768324"/>
            <a:ext cx="8085221" cy="2609913"/>
          </a:xfrm>
        </p:spPr>
        <p:txBody>
          <a:bodyPr/>
          <a:lstStyle/>
          <a:p>
            <a:pPr marL="0" indent="0">
              <a:buNone/>
            </a:pPr>
            <a:r>
              <a:rPr lang="ja-JP" altLang="en-US" dirty="0" smtClean="0"/>
              <a:t>また、定年制が廃止されたからといって、企業に居続ける高齢者は一部にすぎない</a:t>
            </a:r>
            <a:endParaRPr lang="en-US" altLang="ja-JP" dirty="0" smtClean="0"/>
          </a:p>
          <a:p>
            <a:pPr marL="0" indent="0">
              <a:buNone/>
            </a:pPr>
            <a:r>
              <a:rPr kumimoji="1" lang="en-US" altLang="ja-JP" u="sng" dirty="0" smtClean="0">
                <a:solidFill>
                  <a:schemeClr val="tx1"/>
                </a:solidFill>
                <a:uFill>
                  <a:solidFill>
                    <a:srgbClr val="FF0000"/>
                  </a:solidFill>
                </a:uFill>
              </a:rPr>
              <a:t>⇒</a:t>
            </a:r>
            <a:r>
              <a:rPr kumimoji="1" lang="ja-JP" altLang="en-US" sz="2800" u="sng" dirty="0" smtClean="0">
                <a:solidFill>
                  <a:schemeClr val="tx1"/>
                </a:solidFill>
                <a:uFill>
                  <a:solidFill>
                    <a:srgbClr val="FF0000"/>
                  </a:solidFill>
                </a:uFill>
              </a:rPr>
              <a:t>若年者の雇用にそれほど影響はないのでは？</a:t>
            </a:r>
            <a:endParaRPr kumimoji="1" lang="en-US" altLang="ja-JP" sz="2800" u="sng" dirty="0" smtClean="0">
              <a:solidFill>
                <a:schemeClr val="tx1"/>
              </a:solidFill>
              <a:uFill>
                <a:solidFill>
                  <a:srgbClr val="FF0000"/>
                </a:solidFill>
              </a:uFill>
            </a:endParaRPr>
          </a:p>
          <a:p>
            <a:pPr marL="0" indent="0">
              <a:buNone/>
            </a:pPr>
            <a:r>
              <a:rPr lang="en-US" altLang="ja-JP" dirty="0" smtClean="0"/>
              <a:t>※</a:t>
            </a:r>
            <a:r>
              <a:rPr lang="ja-JP" altLang="en-US" dirty="0" smtClean="0"/>
              <a:t>それよりも、雇用している正社員を保護することで</a:t>
            </a:r>
            <a:r>
              <a:rPr lang="en-US" altLang="ja-JP" dirty="0"/>
              <a:t/>
            </a:r>
            <a:br>
              <a:rPr lang="en-US" altLang="ja-JP" dirty="0"/>
            </a:br>
            <a:r>
              <a:rPr lang="ja-JP" altLang="en-US" dirty="0" smtClean="0"/>
              <a:t>新規採用を抑制している定年制度の方が悪影響であるという見方もある。</a:t>
            </a:r>
            <a:endParaRPr kumimoji="1" lang="ja-JP" altLang="en-US" dirty="0"/>
          </a:p>
        </p:txBody>
      </p:sp>
      <p:sp>
        <p:nvSpPr>
          <p:cNvPr id="4" name="角丸四角形 3"/>
          <p:cNvSpPr/>
          <p:nvPr/>
        </p:nvSpPr>
        <p:spPr>
          <a:xfrm>
            <a:off x="457200" y="2298037"/>
            <a:ext cx="8229600" cy="1339847"/>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ja-JP" altLang="en-US" sz="2000" dirty="0"/>
              <a:t>若年者における失業率の高さから、雇用促進のために</a:t>
            </a:r>
            <a:r>
              <a:rPr lang="en-US" altLang="ja-JP" sz="2000" dirty="0"/>
              <a:t>1980</a:t>
            </a:r>
            <a:r>
              <a:rPr lang="ja-JP" altLang="en-US" sz="2000" dirty="0"/>
              <a:t>年代を中心に高齢者の早期退職を促進する政策がとられたが効果はなく、</a:t>
            </a:r>
            <a:r>
              <a:rPr lang="ja-JP" altLang="en-US" sz="2000" dirty="0" smtClean="0"/>
              <a:t>年金財政</a:t>
            </a:r>
            <a:r>
              <a:rPr lang="ja-JP" altLang="en-US" sz="2000" dirty="0"/>
              <a:t>問題から高齢者の雇用促進に</a:t>
            </a:r>
            <a:r>
              <a:rPr lang="ja-JP" altLang="en-US" sz="2000" dirty="0" smtClean="0"/>
              <a:t>転換した。</a:t>
            </a:r>
            <a:endParaRPr lang="ja-JP" altLang="en-US" sz="2000" dirty="0"/>
          </a:p>
        </p:txBody>
      </p:sp>
      <p:sp>
        <p:nvSpPr>
          <p:cNvPr id="5" name="正方形/長方形 4"/>
          <p:cNvSpPr/>
          <p:nvPr/>
        </p:nvSpPr>
        <p:spPr>
          <a:xfrm>
            <a:off x="655884" y="1814378"/>
            <a:ext cx="3614340" cy="581357"/>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ja-JP" altLang="en-US" sz="2400" dirty="0"/>
              <a:t>ヨーロッパ諸国の事例</a:t>
            </a:r>
            <a:endParaRPr kumimoji="1" lang="ja-JP" altLang="en-US" sz="2400" dirty="0"/>
          </a:p>
        </p:txBody>
      </p:sp>
    </p:spTree>
    <p:extLst>
      <p:ext uri="{BB962C8B-B14F-4D97-AF65-F5344CB8AC3E}">
        <p14:creationId xmlns:p14="http://schemas.microsoft.com/office/powerpoint/2010/main" val="252815599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25609"/>
            <a:ext cx="9144000" cy="924719"/>
          </a:xfrm>
        </p:spPr>
        <p:txBody>
          <a:bodyPr/>
          <a:lstStyle/>
          <a:p>
            <a:r>
              <a:rPr kumimoji="1" lang="ja-JP" altLang="en-US" sz="4400" dirty="0" smtClean="0"/>
              <a:t>国際比較</a:t>
            </a:r>
            <a:endParaRPr kumimoji="1" lang="ja-JP" altLang="en-US" sz="4400" dirty="0"/>
          </a:p>
        </p:txBody>
      </p:sp>
      <p:sp>
        <p:nvSpPr>
          <p:cNvPr id="4" name="正方形/長方形 3"/>
          <p:cNvSpPr/>
          <p:nvPr/>
        </p:nvSpPr>
        <p:spPr>
          <a:xfrm>
            <a:off x="457200" y="3363578"/>
            <a:ext cx="4594502" cy="432659"/>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3" name="コンテンツ プレースホルダー 2"/>
          <p:cNvSpPr>
            <a:spLocks noGrp="1"/>
          </p:cNvSpPr>
          <p:nvPr>
            <p:ph idx="1"/>
          </p:nvPr>
        </p:nvSpPr>
        <p:spPr>
          <a:xfrm>
            <a:off x="462433" y="1353806"/>
            <a:ext cx="8229600" cy="5052344"/>
          </a:xfrm>
        </p:spPr>
        <p:txBody>
          <a:bodyPr/>
          <a:lstStyle/>
          <a:p>
            <a:pPr marL="0" indent="0">
              <a:buNone/>
            </a:pPr>
            <a:r>
              <a:rPr kumimoji="1" lang="ja-JP" altLang="en-US" dirty="0" smtClean="0"/>
              <a:t>欧米では、定年制度そのものがないか、あっても事実上意識されないでいるのが一般的</a:t>
            </a:r>
            <a:r>
              <a:rPr lang="en-US" altLang="ja-JP" dirty="0"/>
              <a:t/>
            </a:r>
            <a:br>
              <a:rPr lang="en-US" altLang="ja-JP" dirty="0"/>
            </a:br>
            <a:r>
              <a:rPr lang="en-US" altLang="ja-JP" dirty="0" smtClean="0"/>
              <a:t>⇔</a:t>
            </a:r>
            <a:r>
              <a:rPr lang="ja-JP" altLang="en-US" dirty="0" smtClean="0"/>
              <a:t>「</a:t>
            </a:r>
            <a:r>
              <a:rPr lang="ja-JP" altLang="en-US" dirty="0"/>
              <a:t>定年」によって強制的に退職させられるのでは</a:t>
            </a:r>
            <a:r>
              <a:rPr lang="ja-JP" altLang="en-US" dirty="0" smtClean="0"/>
              <a:t>ない</a:t>
            </a:r>
            <a:r>
              <a:rPr lang="en-US" altLang="ja-JP" dirty="0" smtClean="0"/>
              <a:t/>
            </a:r>
            <a:br>
              <a:rPr lang="en-US" altLang="ja-JP" dirty="0" smtClean="0"/>
            </a:br>
            <a:r>
              <a:rPr lang="ja-JP" altLang="en-US" dirty="0" smtClean="0"/>
              <a:t>　「国際基準」：</a:t>
            </a:r>
            <a:r>
              <a:rPr lang="ja-JP" altLang="en-US" dirty="0" smtClean="0">
                <a:solidFill>
                  <a:srgbClr val="FF0000"/>
                </a:solidFill>
              </a:rPr>
              <a:t>年金支給開始年齢＝退職・引退の時期</a:t>
            </a:r>
            <a:endParaRPr lang="en-US" altLang="ja-JP" dirty="0" smtClean="0">
              <a:solidFill>
                <a:srgbClr val="FF0000"/>
              </a:solidFill>
            </a:endParaRPr>
          </a:p>
          <a:p>
            <a:pPr marL="0" indent="0">
              <a:buNone/>
            </a:pPr>
            <a:endParaRPr kumimoji="1" lang="en-US" altLang="ja-JP" dirty="0"/>
          </a:p>
          <a:p>
            <a:pPr marL="0" indent="0">
              <a:buNone/>
            </a:pPr>
            <a:r>
              <a:rPr lang="ja-JP" altLang="en-US" dirty="0" smtClean="0">
                <a:solidFill>
                  <a:schemeClr val="tx1"/>
                </a:solidFill>
              </a:rPr>
              <a:t>雇用における年齢差別禁止法</a:t>
            </a:r>
            <a:r>
              <a:rPr lang="en-US" altLang="ja-JP" dirty="0" smtClean="0">
                <a:solidFill>
                  <a:schemeClr val="tx1"/>
                </a:solidFill>
              </a:rPr>
              <a:t>(</a:t>
            </a:r>
            <a:r>
              <a:rPr lang="ja-JP" altLang="en-US" dirty="0" smtClean="0">
                <a:solidFill>
                  <a:schemeClr val="tx1"/>
                </a:solidFill>
              </a:rPr>
              <a:t>米</a:t>
            </a:r>
            <a:r>
              <a:rPr lang="en-US" altLang="ja-JP" dirty="0" smtClean="0">
                <a:solidFill>
                  <a:schemeClr val="tx1"/>
                </a:solidFill>
              </a:rPr>
              <a:t>)</a:t>
            </a:r>
            <a:r>
              <a:rPr lang="en-US" altLang="ja-JP" dirty="0" smtClean="0"/>
              <a:t> ≒</a:t>
            </a:r>
            <a:r>
              <a:rPr lang="ja-JP" altLang="en-US" dirty="0" smtClean="0"/>
              <a:t>定年制は違法</a:t>
            </a:r>
            <a:endParaRPr lang="en-US" altLang="ja-JP" dirty="0" smtClean="0"/>
          </a:p>
          <a:p>
            <a:pPr marL="0" indent="0">
              <a:buNone/>
            </a:pPr>
            <a:r>
              <a:rPr lang="ja-JP" altLang="en-US" dirty="0"/>
              <a:t>年齢差別による雇用終了に対する規制・保護</a:t>
            </a:r>
            <a:endParaRPr lang="en-US" altLang="ja-JP" dirty="0"/>
          </a:p>
          <a:p>
            <a:pPr marL="0" indent="0">
              <a:buNone/>
            </a:pPr>
            <a:r>
              <a:rPr lang="en-US" altLang="ja-JP" dirty="0" smtClean="0"/>
              <a:t>⇒</a:t>
            </a:r>
            <a:r>
              <a:rPr lang="ja-JP" altLang="en-US" dirty="0" smtClean="0"/>
              <a:t>高齢者に対する一定の雇用保障として機能</a:t>
            </a:r>
            <a:endParaRPr lang="en-US" altLang="ja-JP" dirty="0" smtClean="0"/>
          </a:p>
          <a:p>
            <a:pPr marL="0" indent="0">
              <a:buNone/>
            </a:pPr>
            <a:endParaRPr kumimoji="1" lang="en-US" altLang="ja-JP" dirty="0"/>
          </a:p>
          <a:p>
            <a:pPr marL="0" indent="0">
              <a:buNone/>
            </a:pPr>
            <a:r>
              <a:rPr kumimoji="1" lang="en-US" altLang="ja-JP" dirty="0" smtClean="0"/>
              <a:t>【</a:t>
            </a:r>
            <a:r>
              <a:rPr kumimoji="1" lang="ja-JP" altLang="en-US" dirty="0" smtClean="0"/>
              <a:t>スウェーデンの年金制度</a:t>
            </a:r>
            <a:r>
              <a:rPr kumimoji="1" lang="en-US" altLang="ja-JP" dirty="0" smtClean="0"/>
              <a:t>】</a:t>
            </a:r>
            <a:br>
              <a:rPr kumimoji="1" lang="en-US" altLang="ja-JP" dirty="0" smtClean="0"/>
            </a:br>
            <a:r>
              <a:rPr lang="ja-JP" altLang="en-US" dirty="0" smtClean="0"/>
              <a:t>支給開始年齢を</a:t>
            </a:r>
            <a:r>
              <a:rPr lang="en-US" altLang="ja-JP" dirty="0" smtClean="0"/>
              <a:t>65〜70</a:t>
            </a:r>
            <a:r>
              <a:rPr lang="ja-JP" altLang="en-US" dirty="0" smtClean="0"/>
              <a:t>歳の間で選べる</a:t>
            </a:r>
            <a:endParaRPr lang="en-US" altLang="ja-JP" dirty="0" smtClean="0"/>
          </a:p>
          <a:p>
            <a:pPr marL="0" indent="0">
              <a:buNone/>
            </a:pPr>
            <a:r>
              <a:rPr lang="en-US" altLang="ja-JP" dirty="0" smtClean="0"/>
              <a:t>※</a:t>
            </a:r>
            <a:r>
              <a:rPr lang="ja-JP" altLang="en-US" dirty="0" smtClean="0"/>
              <a:t>受給開始年齢に関わらず年金額は等価</a:t>
            </a:r>
            <a:endParaRPr lang="en-US" altLang="ja-JP" dirty="0" smtClean="0"/>
          </a:p>
        </p:txBody>
      </p:sp>
    </p:spTree>
    <p:extLst>
      <p:ext uri="{BB962C8B-B14F-4D97-AF65-F5344CB8AC3E}">
        <p14:creationId xmlns:p14="http://schemas.microsoft.com/office/powerpoint/2010/main" val="191006520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299274" y="350983"/>
            <a:ext cx="6604001" cy="1032800"/>
          </a:xfrm>
        </p:spPr>
        <p:txBody>
          <a:bodyPr/>
          <a:lstStyle/>
          <a:p>
            <a:pPr marL="0" indent="0">
              <a:buNone/>
            </a:pPr>
            <a:r>
              <a:rPr lang="ja-JP" altLang="en-US" sz="2800" u="sng" dirty="0">
                <a:solidFill>
                  <a:schemeClr val="tx1"/>
                </a:solidFill>
              </a:rPr>
              <a:t>定年制を廃止する期限</a:t>
            </a:r>
            <a:r>
              <a:rPr lang="ja-JP" altLang="en-US" sz="2800" u="sng" dirty="0" smtClean="0">
                <a:solidFill>
                  <a:schemeClr val="tx1"/>
                </a:solidFill>
              </a:rPr>
              <a:t>を定め、</a:t>
            </a:r>
            <a:r>
              <a:rPr lang="ja-JP" altLang="en-US" sz="2800" u="sng" dirty="0">
                <a:solidFill>
                  <a:schemeClr val="tx1"/>
                </a:solidFill>
              </a:rPr>
              <a:t>段階的にエイジフリー</a:t>
            </a:r>
            <a:r>
              <a:rPr lang="ja-JP" altLang="en-US" sz="2800" u="sng" dirty="0" smtClean="0">
                <a:solidFill>
                  <a:schemeClr val="tx1"/>
                </a:solidFill>
              </a:rPr>
              <a:t>雇用を</a:t>
            </a:r>
            <a:r>
              <a:rPr lang="ja-JP" altLang="en-US" sz="2800" u="sng" dirty="0">
                <a:solidFill>
                  <a:schemeClr val="tx1"/>
                </a:solidFill>
              </a:rPr>
              <a:t>目指してはどうか</a:t>
            </a:r>
            <a:r>
              <a:rPr lang="ja-JP" altLang="en-US" sz="2800" u="sng" dirty="0" smtClean="0">
                <a:solidFill>
                  <a:schemeClr val="tx1"/>
                </a:solidFill>
              </a:rPr>
              <a:t>。</a:t>
            </a:r>
            <a:endParaRPr lang="en-US" altLang="ja-JP" sz="2800" u="sng" dirty="0" smtClean="0">
              <a:solidFill>
                <a:schemeClr val="tx1"/>
              </a:solidFill>
            </a:endParaRPr>
          </a:p>
          <a:p>
            <a:pPr marL="0" indent="0">
              <a:buNone/>
            </a:pPr>
            <a:endParaRPr lang="ja-JP" altLang="en-US" sz="2800" dirty="0"/>
          </a:p>
        </p:txBody>
      </p:sp>
      <p:sp>
        <p:nvSpPr>
          <p:cNvPr id="4" name="コンテンツ プレースホルダー 5"/>
          <p:cNvSpPr txBox="1">
            <a:spLocks/>
          </p:cNvSpPr>
          <p:nvPr/>
        </p:nvSpPr>
        <p:spPr>
          <a:xfrm>
            <a:off x="365760" y="2408165"/>
            <a:ext cx="3925504" cy="2043519"/>
          </a:xfrm>
          <a:prstGeom prst="rect">
            <a:avLst/>
          </a:prstGeom>
        </p:spPr>
        <p:txBody>
          <a:bodyPr/>
          <a:lstStyle>
            <a:lvl1pPr marL="342900" indent="-342900" algn="l" defTabSz="914400" rtl="0" eaLnBrk="1" latinLnBrk="0" hangingPunct="1">
              <a:spcBef>
                <a:spcPct val="20000"/>
              </a:spcBef>
              <a:buFont typeface="Arial" pitchFamily="34" charset="0"/>
              <a:buChar char="•"/>
              <a:defRPr kumimoji="1"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9pPr>
          </a:lstStyle>
          <a:p>
            <a:r>
              <a:rPr lang="ja-JP" altLang="en-US" dirty="0" smtClean="0"/>
              <a:t>「脱年齢」化</a:t>
            </a:r>
            <a:r>
              <a:rPr lang="en-US" altLang="ja-JP" dirty="0" smtClean="0"/>
              <a:t/>
            </a:r>
            <a:br>
              <a:rPr lang="en-US" altLang="ja-JP" dirty="0" smtClean="0"/>
            </a:br>
            <a:r>
              <a:rPr lang="ja-JP" altLang="en-US" dirty="0" smtClean="0"/>
              <a:t>成果主義／能力主義導入</a:t>
            </a:r>
            <a:r>
              <a:rPr lang="en-US" altLang="ja-JP" dirty="0" smtClean="0"/>
              <a:t/>
            </a:r>
            <a:br>
              <a:rPr lang="en-US" altLang="ja-JP" dirty="0" smtClean="0"/>
            </a:br>
            <a:r>
              <a:rPr lang="ja-JP" altLang="en-US" dirty="0" smtClean="0"/>
              <a:t>年齢差別撤廃</a:t>
            </a:r>
            <a:endParaRPr lang="en-US" altLang="ja-JP" dirty="0" smtClean="0"/>
          </a:p>
          <a:p>
            <a:r>
              <a:rPr lang="ja-JP" altLang="en-US" dirty="0" smtClean="0"/>
              <a:t>不当な解雇の規制</a:t>
            </a:r>
            <a:endParaRPr lang="en-US" altLang="ja-JP" dirty="0" smtClean="0"/>
          </a:p>
          <a:p>
            <a:r>
              <a:rPr lang="ja-JP" altLang="en-US" dirty="0" smtClean="0"/>
              <a:t>セーフティネットの整備</a:t>
            </a:r>
            <a:endParaRPr lang="en-US" altLang="ja-JP" dirty="0" smtClean="0"/>
          </a:p>
        </p:txBody>
      </p:sp>
      <p:sp>
        <p:nvSpPr>
          <p:cNvPr id="5" name="コンテンツ プレースホルダー 4"/>
          <p:cNvSpPr txBox="1">
            <a:spLocks/>
          </p:cNvSpPr>
          <p:nvPr/>
        </p:nvSpPr>
        <p:spPr>
          <a:xfrm>
            <a:off x="4717974" y="2408165"/>
            <a:ext cx="4185301" cy="4260170"/>
          </a:xfrm>
          <a:prstGeom prst="rect">
            <a:avLst/>
          </a:prstGeom>
        </p:spPr>
        <p:txBody>
          <a:bodyPr/>
          <a:lstStyle>
            <a:lvl1pPr marL="342900" indent="-342900" algn="l" defTabSz="914400" rtl="0" eaLnBrk="1" latinLnBrk="0" hangingPunct="1">
              <a:spcBef>
                <a:spcPct val="20000"/>
              </a:spcBef>
              <a:buFont typeface="Arial" pitchFamily="34" charset="0"/>
              <a:buChar char="•"/>
              <a:defRPr kumimoji="1"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9pPr>
          </a:lstStyle>
          <a:p>
            <a:r>
              <a:rPr lang="ja-JP" altLang="en-US" sz="2000" b="1" dirty="0" smtClean="0"/>
              <a:t>労働意欲を持つ高齢者</a:t>
            </a:r>
            <a:r>
              <a:rPr lang="ja-JP" altLang="en-US" sz="2000" b="1" dirty="0"/>
              <a:t>の</a:t>
            </a:r>
            <a:r>
              <a:rPr lang="ja-JP" altLang="en-US" sz="2000" b="1" dirty="0" smtClean="0"/>
              <a:t>いきがい実現</a:t>
            </a:r>
            <a:endParaRPr lang="en-US" altLang="ja-JP" sz="2000" b="1" dirty="0"/>
          </a:p>
          <a:p>
            <a:r>
              <a:rPr lang="ja-JP" altLang="en-US" sz="2000" b="1" dirty="0"/>
              <a:t>年金財政の改善</a:t>
            </a:r>
            <a:endParaRPr lang="en-US" altLang="ja-JP" sz="2000" b="1" dirty="0"/>
          </a:p>
          <a:p>
            <a:r>
              <a:rPr lang="ja-JP" altLang="en-US" sz="2000" b="1" dirty="0"/>
              <a:t>経済成長に寄与</a:t>
            </a:r>
            <a:endParaRPr lang="en-US" altLang="ja-JP" sz="2000" b="1" dirty="0"/>
          </a:p>
          <a:p>
            <a:r>
              <a:rPr lang="ja-JP" altLang="en-US" sz="2000" b="1" dirty="0"/>
              <a:t>老後生活や年金支給までの資金確保</a:t>
            </a:r>
            <a:endParaRPr lang="en-US" altLang="ja-JP" sz="2000" b="1" dirty="0"/>
          </a:p>
          <a:p>
            <a:r>
              <a:rPr lang="ja-JP" altLang="en-US" sz="2000" b="1" dirty="0"/>
              <a:t>経済活性化の</a:t>
            </a:r>
            <a:r>
              <a:rPr lang="ja-JP" altLang="en-US" sz="2000" b="1" dirty="0" smtClean="0"/>
              <a:t>一助</a:t>
            </a:r>
            <a:r>
              <a:rPr lang="en-US" altLang="ja-JP" sz="2000" b="1" dirty="0"/>
              <a:t/>
            </a:r>
            <a:br>
              <a:rPr lang="en-US" altLang="ja-JP" sz="2000" b="1" dirty="0"/>
            </a:br>
            <a:r>
              <a:rPr lang="en-US" altLang="ja-JP" sz="2000" dirty="0" smtClean="0"/>
              <a:t>⇦</a:t>
            </a:r>
            <a:r>
              <a:rPr lang="ja-JP" altLang="en-US" sz="2000" dirty="0"/>
              <a:t>消費抑制の必要性が低下</a:t>
            </a:r>
            <a:endParaRPr lang="en-US" altLang="ja-JP" sz="2000" dirty="0"/>
          </a:p>
          <a:p>
            <a:r>
              <a:rPr lang="ja-JP" altLang="en-US" sz="2000" b="1" dirty="0" smtClean="0"/>
              <a:t>ジェンダーフリー化</a:t>
            </a:r>
            <a:r>
              <a:rPr lang="en-US" altLang="ja-JP" sz="2000" dirty="0" smtClean="0"/>
              <a:t/>
            </a:r>
            <a:br>
              <a:rPr lang="en-US" altLang="ja-JP" sz="2000" dirty="0" smtClean="0"/>
            </a:br>
            <a:r>
              <a:rPr lang="ja-JP" altLang="en-US" sz="2000" dirty="0" smtClean="0"/>
              <a:t>女性</a:t>
            </a:r>
            <a:r>
              <a:rPr lang="ja-JP" altLang="en-US" sz="2000" dirty="0"/>
              <a:t>労働力の活用</a:t>
            </a:r>
            <a:endParaRPr lang="en-US" altLang="ja-JP" sz="2000" dirty="0"/>
          </a:p>
          <a:p>
            <a:r>
              <a:rPr lang="ja-JP" altLang="en-US" sz="2000" b="1" dirty="0"/>
              <a:t>主体的な</a:t>
            </a:r>
            <a:r>
              <a:rPr lang="ja-JP" altLang="en-US" sz="2000" b="1" dirty="0" smtClean="0"/>
              <a:t>生き方</a:t>
            </a:r>
            <a:r>
              <a:rPr lang="en-US" altLang="ja-JP" sz="2000" b="1" dirty="0" smtClean="0"/>
              <a:t/>
            </a:r>
            <a:br>
              <a:rPr lang="en-US" altLang="ja-JP" sz="2000" b="1" dirty="0" smtClean="0"/>
            </a:br>
            <a:r>
              <a:rPr lang="ja-JP" altLang="en-US" sz="2000" dirty="0" smtClean="0"/>
              <a:t>自分</a:t>
            </a:r>
            <a:r>
              <a:rPr lang="ja-JP" altLang="en-US" sz="2000" dirty="0"/>
              <a:t>のキャリアは自分で</a:t>
            </a:r>
            <a:r>
              <a:rPr lang="ja-JP" altLang="en-US" sz="2000" dirty="0" smtClean="0"/>
              <a:t>設計</a:t>
            </a:r>
            <a:endParaRPr lang="en-US" altLang="ja-JP" sz="2000" dirty="0"/>
          </a:p>
        </p:txBody>
      </p:sp>
      <p:sp>
        <p:nvSpPr>
          <p:cNvPr id="6" name="ホームベース 5"/>
          <p:cNvSpPr/>
          <p:nvPr/>
        </p:nvSpPr>
        <p:spPr>
          <a:xfrm>
            <a:off x="173790" y="205660"/>
            <a:ext cx="1978526" cy="1082842"/>
          </a:xfrm>
          <a:prstGeom prst="homePlate">
            <a:avLst>
              <a:gd name="adj" fmla="val 4111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4800" dirty="0" smtClean="0"/>
              <a:t>提言</a:t>
            </a:r>
            <a:endParaRPr kumimoji="1" lang="en-US" altLang="ja-JP" sz="4800" dirty="0" smtClean="0"/>
          </a:p>
        </p:txBody>
      </p:sp>
      <p:sp>
        <p:nvSpPr>
          <p:cNvPr id="9" name="テキスト ボックス 8"/>
          <p:cNvSpPr txBox="1"/>
          <p:nvPr/>
        </p:nvSpPr>
        <p:spPr>
          <a:xfrm>
            <a:off x="5400842" y="1724525"/>
            <a:ext cx="2486526" cy="523220"/>
          </a:xfrm>
          <a:prstGeom prst="rect">
            <a:avLst/>
          </a:prstGeom>
          <a:noFill/>
        </p:spPr>
        <p:txBody>
          <a:bodyPr wrap="square" rtlCol="0">
            <a:spAutoFit/>
          </a:bodyPr>
          <a:lstStyle/>
          <a:p>
            <a:pPr algn="ctr"/>
            <a:r>
              <a:rPr kumimoji="1" lang="en-US" altLang="ja-JP" sz="2800" dirty="0" smtClean="0">
                <a:solidFill>
                  <a:srgbClr val="FF0000"/>
                </a:solidFill>
              </a:rPr>
              <a:t>【</a:t>
            </a:r>
            <a:r>
              <a:rPr kumimoji="1" lang="ja-JP" altLang="en-US" sz="2800" dirty="0" smtClean="0">
                <a:solidFill>
                  <a:srgbClr val="FF0000"/>
                </a:solidFill>
              </a:rPr>
              <a:t>メリット</a:t>
            </a:r>
            <a:r>
              <a:rPr kumimoji="1" lang="en-US" altLang="ja-JP" sz="2800" dirty="0" smtClean="0">
                <a:solidFill>
                  <a:srgbClr val="FF0000"/>
                </a:solidFill>
              </a:rPr>
              <a:t>】</a:t>
            </a:r>
            <a:endParaRPr kumimoji="1" lang="ja-JP" altLang="en-US" sz="2800" dirty="0">
              <a:solidFill>
                <a:srgbClr val="FF0000"/>
              </a:solidFill>
            </a:endParaRPr>
          </a:p>
        </p:txBody>
      </p:sp>
      <p:sp>
        <p:nvSpPr>
          <p:cNvPr id="11" name="テキスト ボックス 10"/>
          <p:cNvSpPr txBox="1"/>
          <p:nvPr/>
        </p:nvSpPr>
        <p:spPr>
          <a:xfrm>
            <a:off x="775369" y="1737892"/>
            <a:ext cx="2753894" cy="523220"/>
          </a:xfrm>
          <a:prstGeom prst="rect">
            <a:avLst/>
          </a:prstGeom>
          <a:noFill/>
        </p:spPr>
        <p:txBody>
          <a:bodyPr wrap="square" rtlCol="0">
            <a:spAutoFit/>
          </a:bodyPr>
          <a:lstStyle/>
          <a:p>
            <a:pPr algn="ctr"/>
            <a:r>
              <a:rPr kumimoji="1" lang="en-US" altLang="ja-JP" sz="2800" dirty="0" smtClean="0">
                <a:solidFill>
                  <a:srgbClr val="FF0000"/>
                </a:solidFill>
              </a:rPr>
              <a:t>【</a:t>
            </a:r>
            <a:r>
              <a:rPr kumimoji="1" lang="ja-JP" altLang="en-US" sz="2800" dirty="0" smtClean="0">
                <a:solidFill>
                  <a:srgbClr val="FF0000"/>
                </a:solidFill>
              </a:rPr>
              <a:t>主な具体策</a:t>
            </a:r>
            <a:r>
              <a:rPr kumimoji="1" lang="en-US" altLang="ja-JP" sz="2800" dirty="0" smtClean="0">
                <a:solidFill>
                  <a:srgbClr val="FF0000"/>
                </a:solidFill>
              </a:rPr>
              <a:t>】</a:t>
            </a:r>
            <a:endParaRPr kumimoji="1" lang="ja-JP" altLang="en-US" sz="2800" dirty="0">
              <a:solidFill>
                <a:srgbClr val="FF0000"/>
              </a:solidFill>
            </a:endParaRPr>
          </a:p>
        </p:txBody>
      </p:sp>
      <p:sp>
        <p:nvSpPr>
          <p:cNvPr id="2" name="角丸四角形 1"/>
          <p:cNvSpPr/>
          <p:nvPr/>
        </p:nvSpPr>
        <p:spPr>
          <a:xfrm>
            <a:off x="365760" y="4732421"/>
            <a:ext cx="4050727" cy="186907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000" dirty="0" smtClean="0"/>
              <a:t>欧米の法制度は参考程度に、</a:t>
            </a:r>
            <a:r>
              <a:rPr kumimoji="1" lang="en-US" altLang="ja-JP" sz="2000" dirty="0" smtClean="0"/>
              <a:t/>
            </a:r>
            <a:br>
              <a:rPr kumimoji="1" lang="en-US" altLang="ja-JP" sz="2000" dirty="0" smtClean="0"/>
            </a:br>
            <a:r>
              <a:rPr kumimoji="1" lang="ja-JP" altLang="en-US" sz="2000" dirty="0" smtClean="0"/>
              <a:t>日本型雇用慣行の長所を維持し、</a:t>
            </a:r>
            <a:r>
              <a:rPr kumimoji="1" lang="en-US" altLang="ja-JP" sz="2000" dirty="0" smtClean="0"/>
              <a:t/>
            </a:r>
            <a:br>
              <a:rPr kumimoji="1" lang="en-US" altLang="ja-JP" sz="2000" dirty="0" smtClean="0"/>
            </a:br>
            <a:r>
              <a:rPr kumimoji="1" lang="ja-JP" altLang="en-US" sz="2000" dirty="0" smtClean="0"/>
              <a:t>日本の実情に即したエイジフリー化</a:t>
            </a:r>
            <a:r>
              <a:rPr kumimoji="1" lang="ja-JP" altLang="en-US" sz="2000" smtClean="0"/>
              <a:t>を図るべき</a:t>
            </a:r>
            <a:r>
              <a:rPr lang="ja-JP" altLang="en-US" sz="2000" smtClean="0"/>
              <a:t>！</a:t>
            </a:r>
            <a:endParaRPr kumimoji="1" lang="ja-JP" altLang="en-US" sz="2000" dirty="0"/>
          </a:p>
        </p:txBody>
      </p:sp>
    </p:spTree>
    <p:extLst>
      <p:ext uri="{BB962C8B-B14F-4D97-AF65-F5344CB8AC3E}">
        <p14:creationId xmlns:p14="http://schemas.microsoft.com/office/powerpoint/2010/main" val="259488849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11202"/>
            <a:ext cx="8229600" cy="859331"/>
          </a:xfrm>
        </p:spPr>
        <p:txBody>
          <a:bodyPr/>
          <a:lstStyle/>
          <a:p>
            <a:r>
              <a:rPr lang="ja-JP" altLang="en-US" sz="4400" dirty="0" smtClean="0"/>
              <a:t>中高年での進路の多様化</a:t>
            </a:r>
            <a:endParaRPr kumimoji="1" lang="ja-JP" altLang="en-US" sz="4400"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4095183313"/>
              </p:ext>
            </p:extLst>
          </p:nvPr>
        </p:nvGraphicFramePr>
        <p:xfrm>
          <a:off x="100036" y="1600200"/>
          <a:ext cx="8948060" cy="4445820"/>
        </p:xfrm>
        <a:graphic>
          <a:graphicData uri="http://schemas.openxmlformats.org/drawingml/2006/table">
            <a:tbl>
              <a:tblPr firstRow="1" bandCol="1">
                <a:tableStyleId>{5C22544A-7EE6-4342-B048-85BDC9FD1C3A}</a:tableStyleId>
              </a:tblPr>
              <a:tblGrid>
                <a:gridCol w="2237015"/>
                <a:gridCol w="2237015"/>
                <a:gridCol w="2237015"/>
                <a:gridCol w="2237015"/>
              </a:tblGrid>
              <a:tr h="444582">
                <a:tc>
                  <a:txBody>
                    <a:bodyPr/>
                    <a:lstStyle/>
                    <a:p>
                      <a:pPr algn="ctr"/>
                      <a:r>
                        <a:rPr kumimoji="1" lang="en-US" altLang="ja-JP" sz="2000" dirty="0" smtClean="0"/>
                        <a:t>45</a:t>
                      </a:r>
                      <a:r>
                        <a:rPr kumimoji="1" lang="ja-JP" altLang="en-US" sz="2000" dirty="0" smtClean="0"/>
                        <a:t>歳</a:t>
                      </a:r>
                      <a:endParaRPr kumimoji="1" lang="ja-JP" altLang="en-US" sz="2000" dirty="0"/>
                    </a:p>
                  </a:txBody>
                  <a:tcPr/>
                </a:tc>
                <a:tc>
                  <a:txBody>
                    <a:bodyPr/>
                    <a:lstStyle/>
                    <a:p>
                      <a:pPr algn="ctr"/>
                      <a:r>
                        <a:rPr kumimoji="1" lang="en-US" altLang="ja-JP" sz="2000" dirty="0" smtClean="0"/>
                        <a:t>55</a:t>
                      </a:r>
                      <a:r>
                        <a:rPr kumimoji="1" lang="ja-JP" altLang="en-US" sz="2000" dirty="0" smtClean="0"/>
                        <a:t>歳</a:t>
                      </a:r>
                      <a:endParaRPr kumimoji="1" lang="ja-JP" altLang="en-US" sz="2000" dirty="0"/>
                    </a:p>
                  </a:txBody>
                  <a:tcPr/>
                </a:tc>
                <a:tc>
                  <a:txBody>
                    <a:bodyPr/>
                    <a:lstStyle/>
                    <a:p>
                      <a:pPr algn="ctr"/>
                      <a:r>
                        <a:rPr kumimoji="1" lang="en-US" altLang="ja-JP" sz="2000" dirty="0" smtClean="0"/>
                        <a:t>60</a:t>
                      </a:r>
                      <a:r>
                        <a:rPr kumimoji="1" lang="ja-JP" altLang="en-US" sz="2000" dirty="0" smtClean="0"/>
                        <a:t>歳</a:t>
                      </a:r>
                      <a:endParaRPr kumimoji="1" lang="ja-JP" altLang="en-US" sz="2000" dirty="0"/>
                    </a:p>
                  </a:txBody>
                  <a:tcPr/>
                </a:tc>
                <a:tc>
                  <a:txBody>
                    <a:bodyPr/>
                    <a:lstStyle/>
                    <a:p>
                      <a:pPr algn="ctr"/>
                      <a:r>
                        <a:rPr kumimoji="1" lang="en-US" altLang="ja-JP" sz="2000" dirty="0" smtClean="0"/>
                        <a:t>65</a:t>
                      </a:r>
                      <a:r>
                        <a:rPr kumimoji="1" lang="ja-JP" altLang="en-US" sz="2000" dirty="0" smtClean="0"/>
                        <a:t>歳</a:t>
                      </a:r>
                      <a:endParaRPr kumimoji="1" lang="ja-JP" altLang="en-US" sz="2000" dirty="0"/>
                    </a:p>
                  </a:txBody>
                  <a:tcPr/>
                </a:tc>
              </a:tr>
              <a:tr h="444582">
                <a:tc>
                  <a:txBody>
                    <a:bodyPr/>
                    <a:lstStyle/>
                    <a:p>
                      <a:pPr algn="ctr"/>
                      <a:r>
                        <a:rPr kumimoji="1" lang="ja-JP" altLang="en-US" sz="2000" dirty="0" smtClean="0"/>
                        <a:t>早期退職</a:t>
                      </a:r>
                      <a:endParaRPr kumimoji="1" lang="ja-JP" altLang="en-US" sz="2000" dirty="0"/>
                    </a:p>
                  </a:txBody>
                  <a:tcPr/>
                </a:tc>
                <a:tc>
                  <a:txBody>
                    <a:bodyPr/>
                    <a:lstStyle/>
                    <a:p>
                      <a:pPr algn="ctr"/>
                      <a:r>
                        <a:rPr kumimoji="1" lang="ja-JP" altLang="en-US" sz="2000" dirty="0" smtClean="0"/>
                        <a:t>転職</a:t>
                      </a:r>
                      <a:endParaRPr kumimoji="1" lang="ja-JP" altLang="en-US" sz="2000" dirty="0"/>
                    </a:p>
                  </a:txBody>
                  <a:tcPr/>
                </a:tc>
                <a:tc>
                  <a:txBody>
                    <a:bodyPr/>
                    <a:lstStyle/>
                    <a:p>
                      <a:pPr algn="ctr"/>
                      <a:endParaRPr kumimoji="1" lang="ja-JP" altLang="en-US" sz="2000"/>
                    </a:p>
                  </a:txBody>
                  <a:tcPr/>
                </a:tc>
                <a:tc>
                  <a:txBody>
                    <a:bodyPr/>
                    <a:lstStyle/>
                    <a:p>
                      <a:pPr algn="ctr"/>
                      <a:endParaRPr kumimoji="1" lang="ja-JP" altLang="en-US" sz="2000"/>
                    </a:p>
                  </a:txBody>
                  <a:tcPr/>
                </a:tc>
              </a:tr>
              <a:tr h="444582">
                <a:tc>
                  <a:txBody>
                    <a:bodyPr/>
                    <a:lstStyle/>
                    <a:p>
                      <a:pPr algn="ctr"/>
                      <a:endParaRPr kumimoji="1" lang="ja-JP" altLang="en-US" sz="2000" dirty="0"/>
                    </a:p>
                  </a:txBody>
                  <a:tcPr/>
                </a:tc>
                <a:tc>
                  <a:txBody>
                    <a:bodyPr/>
                    <a:lstStyle/>
                    <a:p>
                      <a:pPr algn="ctr"/>
                      <a:r>
                        <a:rPr kumimoji="1" lang="ja-JP" altLang="en-US" sz="2000" dirty="0" smtClean="0"/>
                        <a:t>自営・開業</a:t>
                      </a:r>
                      <a:endParaRPr kumimoji="1" lang="ja-JP" altLang="en-US" sz="2000" dirty="0"/>
                    </a:p>
                  </a:txBody>
                  <a:tcPr/>
                </a:tc>
                <a:tc>
                  <a:txBody>
                    <a:bodyPr/>
                    <a:lstStyle/>
                    <a:p>
                      <a:pPr algn="ctr"/>
                      <a:endParaRPr kumimoji="1" lang="ja-JP" altLang="en-US" sz="2000" dirty="0"/>
                    </a:p>
                  </a:txBody>
                  <a:tcPr/>
                </a:tc>
                <a:tc>
                  <a:txBody>
                    <a:bodyPr/>
                    <a:lstStyle/>
                    <a:p>
                      <a:pPr algn="ctr"/>
                      <a:endParaRPr kumimoji="1" lang="ja-JP" altLang="en-US" sz="2000" dirty="0"/>
                    </a:p>
                  </a:txBody>
                  <a:tcPr/>
                </a:tc>
              </a:tr>
              <a:tr h="444582">
                <a:tc>
                  <a:txBody>
                    <a:bodyPr/>
                    <a:lstStyle/>
                    <a:p>
                      <a:pPr algn="ctr"/>
                      <a:endParaRPr kumimoji="1" lang="ja-JP" altLang="en-US" sz="2000" dirty="0"/>
                    </a:p>
                  </a:txBody>
                  <a:tcPr/>
                </a:tc>
                <a:tc>
                  <a:txBody>
                    <a:bodyPr/>
                    <a:lstStyle/>
                    <a:p>
                      <a:pPr algn="ctr"/>
                      <a:endParaRPr kumimoji="1" lang="ja-JP" altLang="en-US" sz="2000" dirty="0"/>
                    </a:p>
                  </a:txBody>
                  <a:tcPr/>
                </a:tc>
                <a:tc>
                  <a:txBody>
                    <a:bodyPr/>
                    <a:lstStyle/>
                    <a:p>
                      <a:pPr algn="ctr"/>
                      <a:r>
                        <a:rPr kumimoji="1" lang="ja-JP" altLang="en-US" sz="2000" dirty="0" smtClean="0"/>
                        <a:t>　　　退職</a:t>
                      </a:r>
                      <a:endParaRPr kumimoji="1" lang="ja-JP" altLang="en-US" sz="2000" dirty="0"/>
                    </a:p>
                  </a:txBody>
                  <a:tcPr/>
                </a:tc>
                <a:tc>
                  <a:txBody>
                    <a:bodyPr/>
                    <a:lstStyle/>
                    <a:p>
                      <a:pPr algn="ctr"/>
                      <a:endParaRPr lang="ja-JP" altLang="en-US" sz="2000" dirty="0"/>
                    </a:p>
                  </a:txBody>
                  <a:tcPr/>
                </a:tc>
              </a:tr>
              <a:tr h="444582">
                <a:tc>
                  <a:txBody>
                    <a:bodyPr/>
                    <a:lstStyle/>
                    <a:p>
                      <a:pPr algn="ctr"/>
                      <a:r>
                        <a:rPr kumimoji="1" lang="ja-JP" altLang="en-US" sz="2000" dirty="0" smtClean="0"/>
                        <a:t>キャリア設計</a:t>
                      </a:r>
                      <a:endParaRPr kumimoji="1" lang="ja-JP" altLang="en-US" sz="2000" dirty="0"/>
                    </a:p>
                  </a:txBody>
                  <a:tcPr/>
                </a:tc>
                <a:tc>
                  <a:txBody>
                    <a:bodyPr/>
                    <a:lstStyle/>
                    <a:p>
                      <a:pPr algn="ctr"/>
                      <a:endParaRPr kumimoji="1" lang="ja-JP" altLang="en-US" sz="2000"/>
                    </a:p>
                  </a:txBody>
                  <a:tcPr/>
                </a:tc>
                <a:tc>
                  <a:txBody>
                    <a:bodyPr/>
                    <a:lstStyle/>
                    <a:p>
                      <a:pPr algn="ctr"/>
                      <a:endParaRPr kumimoji="1" lang="ja-JP" altLang="en-US" sz="2000" dirty="0"/>
                    </a:p>
                  </a:txBody>
                  <a:tcPr/>
                </a:tc>
                <a:tc>
                  <a:txBody>
                    <a:bodyPr/>
                    <a:lstStyle/>
                    <a:p>
                      <a:pPr algn="l"/>
                      <a:r>
                        <a:rPr kumimoji="1" lang="en-US" altLang="ja-JP" sz="2000" dirty="0" smtClean="0"/>
                        <a:t>  </a:t>
                      </a:r>
                      <a:r>
                        <a:rPr kumimoji="1" lang="ja-JP" altLang="en-US" sz="2000" dirty="0" smtClean="0"/>
                        <a:t>退職</a:t>
                      </a:r>
                      <a:endParaRPr kumimoji="1" lang="ja-JP" altLang="en-US" sz="2000" dirty="0"/>
                    </a:p>
                  </a:txBody>
                  <a:tcPr/>
                </a:tc>
              </a:tr>
              <a:tr h="444582">
                <a:tc>
                  <a:txBody>
                    <a:bodyPr/>
                    <a:lstStyle/>
                    <a:p>
                      <a:pPr algn="ctr"/>
                      <a:endParaRPr kumimoji="1" lang="ja-JP" altLang="en-US" sz="2000" dirty="0"/>
                    </a:p>
                  </a:txBody>
                  <a:tcPr/>
                </a:tc>
                <a:tc>
                  <a:txBody>
                    <a:bodyPr/>
                    <a:lstStyle/>
                    <a:p>
                      <a:pPr algn="ctr"/>
                      <a:endParaRPr kumimoji="1" lang="ja-JP" altLang="en-US" sz="2000"/>
                    </a:p>
                  </a:txBody>
                  <a:tcPr/>
                </a:tc>
                <a:tc>
                  <a:txBody>
                    <a:bodyPr/>
                    <a:lstStyle/>
                    <a:p>
                      <a:pPr algn="ctr"/>
                      <a:endParaRPr kumimoji="1" lang="ja-JP" altLang="en-US" sz="2000" dirty="0"/>
                    </a:p>
                  </a:txBody>
                  <a:tcPr/>
                </a:tc>
                <a:tc>
                  <a:txBody>
                    <a:bodyPr/>
                    <a:lstStyle/>
                    <a:p>
                      <a:pPr algn="ctr"/>
                      <a:r>
                        <a:rPr kumimoji="1" lang="ja-JP" altLang="en-US" sz="2000" dirty="0" smtClean="0"/>
                        <a:t>勤務延長／再雇用</a:t>
                      </a:r>
                      <a:endParaRPr kumimoji="1" lang="ja-JP" altLang="en-US" sz="2000" dirty="0"/>
                    </a:p>
                  </a:txBody>
                  <a:tcPr/>
                </a:tc>
              </a:tr>
              <a:tr h="444582">
                <a:tc>
                  <a:txBody>
                    <a:bodyPr/>
                    <a:lstStyle/>
                    <a:p>
                      <a:pPr algn="ctr"/>
                      <a:endParaRPr kumimoji="1" lang="ja-JP" altLang="en-US" sz="2000" dirty="0"/>
                    </a:p>
                  </a:txBody>
                  <a:tcPr/>
                </a:tc>
                <a:tc>
                  <a:txBody>
                    <a:bodyPr/>
                    <a:lstStyle/>
                    <a:p>
                      <a:pPr algn="ctr"/>
                      <a:r>
                        <a:rPr kumimoji="1" lang="ja-JP" altLang="en-US" sz="2000" dirty="0" smtClean="0"/>
                        <a:t>多様なコース選択</a:t>
                      </a:r>
                      <a:endParaRPr kumimoji="1" lang="ja-JP" altLang="en-US" sz="2000" dirty="0"/>
                    </a:p>
                  </a:txBody>
                  <a:tcPr/>
                </a:tc>
                <a:tc>
                  <a:txBody>
                    <a:bodyPr/>
                    <a:lstStyle/>
                    <a:p>
                      <a:pPr algn="ctr"/>
                      <a:endParaRPr kumimoji="1" lang="ja-JP" altLang="en-US" sz="2000"/>
                    </a:p>
                  </a:txBody>
                  <a:tcPr/>
                </a:tc>
                <a:tc>
                  <a:txBody>
                    <a:bodyPr/>
                    <a:lstStyle/>
                    <a:p>
                      <a:pPr algn="l"/>
                      <a:r>
                        <a:rPr kumimoji="1" lang="en-US" altLang="ja-JP" sz="2000" dirty="0" smtClean="0"/>
                        <a:t>        </a:t>
                      </a:r>
                      <a:r>
                        <a:rPr kumimoji="1" lang="ja-JP" altLang="en-US" sz="2000" dirty="0" smtClean="0"/>
                        <a:t>フルタイム</a:t>
                      </a:r>
                      <a:endParaRPr kumimoji="1" lang="ja-JP" altLang="en-US" sz="2000" dirty="0"/>
                    </a:p>
                  </a:txBody>
                  <a:tcPr/>
                </a:tc>
              </a:tr>
              <a:tr h="444582">
                <a:tc>
                  <a:txBody>
                    <a:bodyPr/>
                    <a:lstStyle/>
                    <a:p>
                      <a:pPr algn="ctr"/>
                      <a:endParaRPr kumimoji="1" lang="ja-JP" altLang="en-US" sz="2000" dirty="0"/>
                    </a:p>
                  </a:txBody>
                  <a:tcPr/>
                </a:tc>
                <a:tc>
                  <a:txBody>
                    <a:bodyPr/>
                    <a:lstStyle/>
                    <a:p>
                      <a:pPr algn="l"/>
                      <a:r>
                        <a:rPr kumimoji="1" lang="en-US" altLang="ja-JP" sz="2000" dirty="0" smtClean="0"/>
                        <a:t>        </a:t>
                      </a:r>
                      <a:r>
                        <a:rPr kumimoji="1" lang="ja-JP" altLang="en-US" sz="2000" dirty="0" smtClean="0"/>
                        <a:t>専門職</a:t>
                      </a:r>
                      <a:endParaRPr kumimoji="1" lang="ja-JP" altLang="en-US" sz="2000" dirty="0"/>
                    </a:p>
                  </a:txBody>
                  <a:tcPr/>
                </a:tc>
                <a:tc>
                  <a:txBody>
                    <a:bodyPr/>
                    <a:lstStyle/>
                    <a:p>
                      <a:pPr algn="ctr"/>
                      <a:endParaRPr kumimoji="1" lang="ja-JP" altLang="en-US" sz="2000"/>
                    </a:p>
                  </a:txBody>
                  <a:tcPr/>
                </a:tc>
                <a:tc>
                  <a:txBody>
                    <a:bodyPr/>
                    <a:lstStyle/>
                    <a:p>
                      <a:pPr algn="l"/>
                      <a:r>
                        <a:rPr kumimoji="1" lang="en-US" altLang="ja-JP" sz="2000" dirty="0" smtClean="0"/>
                        <a:t>        </a:t>
                      </a:r>
                      <a:r>
                        <a:rPr kumimoji="1" lang="ja-JP" altLang="en-US" sz="2000" dirty="0" smtClean="0"/>
                        <a:t>パートタイム</a:t>
                      </a:r>
                      <a:endParaRPr kumimoji="1" lang="ja-JP" altLang="en-US" sz="2000" dirty="0"/>
                    </a:p>
                  </a:txBody>
                  <a:tcPr/>
                </a:tc>
              </a:tr>
              <a:tr h="444582">
                <a:tc>
                  <a:txBody>
                    <a:bodyPr/>
                    <a:lstStyle/>
                    <a:p>
                      <a:pPr algn="ctr"/>
                      <a:endParaRPr kumimoji="1" lang="ja-JP" altLang="en-US" sz="2000" dirty="0"/>
                    </a:p>
                  </a:txBody>
                  <a:tcPr/>
                </a:tc>
                <a:tc>
                  <a:txBody>
                    <a:bodyPr/>
                    <a:lstStyle/>
                    <a:p>
                      <a:pPr algn="ctr"/>
                      <a:r>
                        <a:rPr kumimoji="1" lang="ja-JP" altLang="en-US" sz="2000" dirty="0" smtClean="0"/>
                        <a:t>　</a:t>
                      </a:r>
                      <a:r>
                        <a:rPr kumimoji="1" lang="en-US" altLang="ja-JP" sz="2000" baseline="0" dirty="0" smtClean="0"/>
                        <a:t>   </a:t>
                      </a:r>
                      <a:r>
                        <a:rPr kumimoji="1" lang="ja-JP" altLang="en-US" sz="2000" dirty="0" smtClean="0"/>
                        <a:t>パートタイム</a:t>
                      </a:r>
                      <a:endParaRPr kumimoji="1" lang="ja-JP" altLang="en-US" sz="2000" dirty="0"/>
                    </a:p>
                  </a:txBody>
                  <a:tcPr/>
                </a:tc>
                <a:tc>
                  <a:txBody>
                    <a:bodyPr/>
                    <a:lstStyle/>
                    <a:p>
                      <a:pPr algn="ctr"/>
                      <a:endParaRPr kumimoji="1" lang="ja-JP" altLang="en-US" sz="2000" dirty="0"/>
                    </a:p>
                  </a:txBody>
                  <a:tcPr/>
                </a:tc>
                <a:tc>
                  <a:txBody>
                    <a:bodyPr/>
                    <a:lstStyle/>
                    <a:p>
                      <a:pPr algn="ctr"/>
                      <a:r>
                        <a:rPr kumimoji="1" lang="ja-JP" altLang="en-US" sz="2000" dirty="0" smtClean="0"/>
                        <a:t>関連会社で雇用</a:t>
                      </a:r>
                      <a:endParaRPr kumimoji="1" lang="ja-JP" altLang="en-US" sz="2000" dirty="0"/>
                    </a:p>
                  </a:txBody>
                  <a:tcPr/>
                </a:tc>
              </a:tr>
              <a:tr h="444582">
                <a:tc>
                  <a:txBody>
                    <a:bodyPr/>
                    <a:lstStyle/>
                    <a:p>
                      <a:pPr algn="ctr"/>
                      <a:endParaRPr kumimoji="1" lang="ja-JP" altLang="en-US" sz="2000" dirty="0"/>
                    </a:p>
                  </a:txBody>
                  <a:tcPr/>
                </a:tc>
                <a:tc>
                  <a:txBody>
                    <a:bodyPr/>
                    <a:lstStyle/>
                    <a:p>
                      <a:pPr algn="l"/>
                      <a:r>
                        <a:rPr kumimoji="1" lang="en-US" altLang="ja-JP" sz="2000" dirty="0" smtClean="0"/>
                        <a:t>        </a:t>
                      </a:r>
                      <a:r>
                        <a:rPr kumimoji="1" lang="ja-JP" altLang="en-US" sz="2000" dirty="0" smtClean="0"/>
                        <a:t>出向</a:t>
                      </a:r>
                      <a:endParaRPr kumimoji="1" lang="ja-JP" altLang="en-US" sz="2000" dirty="0"/>
                    </a:p>
                  </a:txBody>
                  <a:tcPr/>
                </a:tc>
                <a:tc>
                  <a:txBody>
                    <a:bodyPr/>
                    <a:lstStyle/>
                    <a:p>
                      <a:pPr algn="ctr"/>
                      <a:endParaRPr kumimoji="1" lang="ja-JP" altLang="en-US" sz="2000" dirty="0"/>
                    </a:p>
                  </a:txBody>
                  <a:tcPr/>
                </a:tc>
                <a:tc>
                  <a:txBody>
                    <a:bodyPr/>
                    <a:lstStyle/>
                    <a:p>
                      <a:pPr algn="ctr"/>
                      <a:r>
                        <a:rPr kumimoji="1" lang="ja-JP" altLang="en-US" sz="2000" dirty="0" smtClean="0"/>
                        <a:t>他企業へ再就職</a:t>
                      </a:r>
                      <a:endParaRPr kumimoji="1" lang="ja-JP" altLang="en-US" sz="2000" dirty="0"/>
                    </a:p>
                  </a:txBody>
                  <a:tcPr/>
                </a:tc>
              </a:tr>
            </a:tbl>
          </a:graphicData>
        </a:graphic>
      </p:graphicFrame>
      <p:sp>
        <p:nvSpPr>
          <p:cNvPr id="5" name="上矢印 4"/>
          <p:cNvSpPr/>
          <p:nvPr/>
        </p:nvSpPr>
        <p:spPr>
          <a:xfrm>
            <a:off x="1018572" y="2460744"/>
            <a:ext cx="343933" cy="866247"/>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 name="屈折矢印 5"/>
          <p:cNvSpPr/>
          <p:nvPr/>
        </p:nvSpPr>
        <p:spPr>
          <a:xfrm rot="5400000">
            <a:off x="1173161" y="3843917"/>
            <a:ext cx="722620" cy="820149"/>
          </a:xfrm>
          <a:prstGeom prst="bentUpArrow">
            <a:avLst>
              <a:gd name="adj1" fmla="val 25000"/>
              <a:gd name="adj2" fmla="val 22270"/>
              <a:gd name="adj3" fmla="val 2500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8" name="直線コネクタ 7"/>
          <p:cNvCxnSpPr/>
          <p:nvPr/>
        </p:nvCxnSpPr>
        <p:spPr>
          <a:xfrm>
            <a:off x="5079632" y="2050619"/>
            <a:ext cx="0" cy="3995401"/>
          </a:xfrm>
          <a:prstGeom prst="line">
            <a:avLst/>
          </a:prstGeom>
        </p:spPr>
        <p:style>
          <a:lnRef idx="2">
            <a:schemeClr val="accent1"/>
          </a:lnRef>
          <a:fillRef idx="0">
            <a:schemeClr val="accent1"/>
          </a:fillRef>
          <a:effectRef idx="1">
            <a:schemeClr val="accent1"/>
          </a:effectRef>
          <a:fontRef idx="minor">
            <a:schemeClr val="tx1"/>
          </a:fontRef>
        </p:style>
      </p:cxnSp>
      <p:sp>
        <p:nvSpPr>
          <p:cNvPr id="10" name="右矢印 9"/>
          <p:cNvSpPr/>
          <p:nvPr/>
        </p:nvSpPr>
        <p:spPr>
          <a:xfrm>
            <a:off x="5092861" y="3505289"/>
            <a:ext cx="1706440" cy="17829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1" name="右矢印 10"/>
          <p:cNvSpPr/>
          <p:nvPr/>
        </p:nvSpPr>
        <p:spPr>
          <a:xfrm>
            <a:off x="5092861" y="3975178"/>
            <a:ext cx="1706440" cy="17829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2" name="右矢印 11"/>
          <p:cNvSpPr/>
          <p:nvPr/>
        </p:nvSpPr>
        <p:spPr>
          <a:xfrm>
            <a:off x="5092861" y="5308565"/>
            <a:ext cx="1706440" cy="17829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3" name="右矢印 12"/>
          <p:cNvSpPr/>
          <p:nvPr/>
        </p:nvSpPr>
        <p:spPr>
          <a:xfrm>
            <a:off x="5079632" y="5741688"/>
            <a:ext cx="1706440" cy="17829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4" name="右矢印 13"/>
          <p:cNvSpPr/>
          <p:nvPr/>
        </p:nvSpPr>
        <p:spPr>
          <a:xfrm>
            <a:off x="1951438" y="2218539"/>
            <a:ext cx="868824" cy="139217"/>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5" name="右矢印 14"/>
          <p:cNvSpPr/>
          <p:nvPr/>
        </p:nvSpPr>
        <p:spPr>
          <a:xfrm rot="1819735">
            <a:off x="1924487" y="2451398"/>
            <a:ext cx="851070" cy="12392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9" name="左大かっこ 18"/>
          <p:cNvSpPr/>
          <p:nvPr/>
        </p:nvSpPr>
        <p:spPr>
          <a:xfrm>
            <a:off x="2553044" y="4775959"/>
            <a:ext cx="195563" cy="1144027"/>
          </a:xfrm>
          <a:prstGeom prst="leftBracket">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0553683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49798" y="290163"/>
            <a:ext cx="7809234" cy="608571"/>
          </a:xfrm>
        </p:spPr>
        <p:txBody>
          <a:bodyPr/>
          <a:lstStyle/>
          <a:p>
            <a:r>
              <a:rPr kumimoji="1" lang="ja-JP" altLang="en-US" sz="3600" dirty="0" smtClean="0"/>
              <a:t>定年</a:t>
            </a:r>
            <a:r>
              <a:rPr lang="ja-JP" altLang="en-US" sz="3600" dirty="0" smtClean="0"/>
              <a:t>制度</a:t>
            </a:r>
            <a:r>
              <a:rPr kumimoji="1" lang="ja-JP" altLang="en-US" sz="3600" dirty="0" smtClean="0"/>
              <a:t>に対する意識調査</a:t>
            </a:r>
            <a:r>
              <a:rPr kumimoji="1" lang="en-US" altLang="ja-JP" sz="3600" dirty="0" smtClean="0"/>
              <a:t>(2004)</a:t>
            </a:r>
            <a:endParaRPr kumimoji="1" lang="ja-JP" altLang="en-US" sz="3600" dirty="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4010531106"/>
              </p:ext>
            </p:extLst>
          </p:nvPr>
        </p:nvGraphicFramePr>
        <p:xfrm>
          <a:off x="0" y="996431"/>
          <a:ext cx="9144000" cy="586156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2841724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38989" y="988878"/>
            <a:ext cx="5772485" cy="888405"/>
          </a:xfrm>
        </p:spPr>
        <p:txBody>
          <a:bodyPr/>
          <a:lstStyle/>
          <a:p>
            <a:r>
              <a:rPr kumimoji="1" lang="ja-JP" altLang="en-US" dirty="0" smtClean="0"/>
              <a:t>論点</a:t>
            </a:r>
            <a:endParaRPr kumimoji="1" lang="ja-JP" altLang="en-US" dirty="0"/>
          </a:p>
        </p:txBody>
      </p:sp>
      <p:sp>
        <p:nvSpPr>
          <p:cNvPr id="3" name="コンテンツ プレースホルダー 2"/>
          <p:cNvSpPr>
            <a:spLocks noGrp="1"/>
          </p:cNvSpPr>
          <p:nvPr>
            <p:ph idx="1"/>
          </p:nvPr>
        </p:nvSpPr>
        <p:spPr>
          <a:xfrm>
            <a:off x="558374" y="2358544"/>
            <a:ext cx="8361242" cy="3032213"/>
          </a:xfrm>
        </p:spPr>
        <p:txBody>
          <a:bodyPr>
            <a:noAutofit/>
          </a:bodyPr>
          <a:lstStyle/>
          <a:p>
            <a:r>
              <a:rPr lang="ja-JP" altLang="en-US" sz="3200" dirty="0" smtClean="0"/>
              <a:t>高齢者の雇用は促進すべきか</a:t>
            </a:r>
            <a:endParaRPr lang="en-US" altLang="ja-JP" sz="3200" dirty="0" smtClean="0"/>
          </a:p>
          <a:p>
            <a:r>
              <a:rPr lang="ja-JP" altLang="en-US" sz="3200" dirty="0"/>
              <a:t>定年退職制度の</a:t>
            </a:r>
            <a:r>
              <a:rPr lang="ja-JP" altLang="en-US" sz="3200" dirty="0" smtClean="0"/>
              <a:t>役割</a:t>
            </a:r>
            <a:r>
              <a:rPr lang="en-US" altLang="ja-JP" sz="3200" dirty="0" smtClean="0"/>
              <a:t> </a:t>
            </a:r>
            <a:r>
              <a:rPr lang="ja-JP" altLang="en-US" sz="3200" dirty="0" smtClean="0"/>
              <a:t>（必要</a:t>
            </a:r>
            <a:r>
              <a:rPr lang="en-US" altLang="ja-JP" sz="3200" dirty="0" smtClean="0"/>
              <a:t>or</a:t>
            </a:r>
            <a:r>
              <a:rPr lang="ja-JP" altLang="en-US" sz="3200" dirty="0" smtClean="0"/>
              <a:t>不必要？）（</a:t>
            </a:r>
            <a:r>
              <a:rPr lang="ja-JP" altLang="en-US" sz="3200" dirty="0"/>
              <a:t>定年年齢の</a:t>
            </a:r>
            <a:r>
              <a:rPr lang="ja-JP" altLang="en-US" sz="3200" dirty="0" smtClean="0"/>
              <a:t>引き上げ</a:t>
            </a:r>
            <a:r>
              <a:rPr lang="ja-JP" altLang="en-US" sz="3200" dirty="0"/>
              <a:t>？）</a:t>
            </a:r>
            <a:endParaRPr lang="en-US" altLang="ja-JP" sz="3200" dirty="0"/>
          </a:p>
          <a:p>
            <a:r>
              <a:rPr kumimoji="1" lang="ja-JP" altLang="en-US" sz="3200" dirty="0" smtClean="0"/>
              <a:t>日本におけるエイジフリー雇用の可能</a:t>
            </a:r>
            <a:r>
              <a:rPr lang="ja-JP" altLang="en-US" sz="3200" dirty="0" smtClean="0"/>
              <a:t>性と</a:t>
            </a:r>
            <a:r>
              <a:rPr kumimoji="1" lang="ja-JP" altLang="en-US" sz="3200" dirty="0" smtClean="0"/>
              <a:t>有効</a:t>
            </a:r>
            <a:r>
              <a:rPr lang="ja-JP" altLang="en-US" sz="3200" dirty="0" smtClean="0"/>
              <a:t>性</a:t>
            </a:r>
            <a:endParaRPr kumimoji="1" lang="ja-JP" altLang="en-US" sz="3200" dirty="0"/>
          </a:p>
        </p:txBody>
      </p:sp>
    </p:spTree>
    <p:extLst>
      <p:ext uri="{BB962C8B-B14F-4D97-AF65-F5344CB8AC3E}">
        <p14:creationId xmlns:p14="http://schemas.microsoft.com/office/powerpoint/2010/main" val="195639169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91698"/>
            <a:ext cx="8229600" cy="945988"/>
          </a:xfrm>
        </p:spPr>
        <p:txBody>
          <a:bodyPr/>
          <a:lstStyle/>
          <a:p>
            <a:r>
              <a:rPr kumimoji="1" lang="ja-JP" altLang="en-US" dirty="0" smtClean="0"/>
              <a:t>参考文献・資料</a:t>
            </a:r>
            <a:endParaRPr kumimoji="1" lang="ja-JP" altLang="en-US" dirty="0"/>
          </a:p>
        </p:txBody>
      </p:sp>
      <p:sp>
        <p:nvSpPr>
          <p:cNvPr id="3" name="コンテンツ プレースホルダー 2"/>
          <p:cNvSpPr>
            <a:spLocks noGrp="1"/>
          </p:cNvSpPr>
          <p:nvPr>
            <p:ph idx="1"/>
          </p:nvPr>
        </p:nvSpPr>
        <p:spPr>
          <a:xfrm>
            <a:off x="457200" y="1840030"/>
            <a:ext cx="8229600" cy="4454465"/>
          </a:xfrm>
        </p:spPr>
        <p:txBody>
          <a:bodyPr>
            <a:normAutofit/>
          </a:bodyPr>
          <a:lstStyle/>
          <a:p>
            <a:r>
              <a:rPr lang="ja-JP" altLang="en-US" dirty="0"/>
              <a:t>有森美木</a:t>
            </a:r>
            <a:r>
              <a:rPr lang="en-US" altLang="ja-JP" dirty="0" smtClean="0"/>
              <a:t>『</a:t>
            </a:r>
            <a:r>
              <a:rPr lang="ja-JP" altLang="en-US" dirty="0"/>
              <a:t>世界の年金</a:t>
            </a:r>
            <a:r>
              <a:rPr lang="ja-JP" altLang="en-US" dirty="0" smtClean="0"/>
              <a:t>改革</a:t>
            </a:r>
            <a:r>
              <a:rPr lang="en-US" altLang="ja-JP" dirty="0" smtClean="0"/>
              <a:t>』</a:t>
            </a:r>
            <a:r>
              <a:rPr lang="ja-JP" altLang="en-US" dirty="0" smtClean="0"/>
              <a:t>第一法規</a:t>
            </a:r>
            <a:r>
              <a:rPr lang="en-US" altLang="ja-JP" dirty="0" smtClean="0"/>
              <a:t> 2010</a:t>
            </a:r>
            <a:endParaRPr kumimoji="1" lang="en-US" altLang="ja-JP" dirty="0" smtClean="0"/>
          </a:p>
          <a:p>
            <a:r>
              <a:rPr lang="ja-JP" altLang="en-US" dirty="0"/>
              <a:t>横溝</a:t>
            </a:r>
            <a:r>
              <a:rPr lang="ja-JP" altLang="en-US" dirty="0" smtClean="0"/>
              <a:t>雅夫</a:t>
            </a:r>
            <a:r>
              <a:rPr lang="en-US" altLang="ja-JP" dirty="0" smtClean="0"/>
              <a:t> </a:t>
            </a:r>
            <a:r>
              <a:rPr lang="ja-JP" altLang="en-US" dirty="0" smtClean="0"/>
              <a:t>北浦正行</a:t>
            </a:r>
            <a:r>
              <a:rPr lang="en-US" altLang="ja-JP" dirty="0" smtClean="0"/>
              <a:t>『</a:t>
            </a:r>
            <a:r>
              <a:rPr lang="ja-JP" altLang="en-US" dirty="0" smtClean="0"/>
              <a:t>定年制廃止計画</a:t>
            </a:r>
            <a:r>
              <a:rPr kumimoji="1" lang="en-US" altLang="ja-JP" dirty="0" smtClean="0"/>
              <a:t>』</a:t>
            </a:r>
            <a:r>
              <a:rPr lang="ja-JP" altLang="en-US" dirty="0"/>
              <a:t>東洋経済</a:t>
            </a:r>
            <a:r>
              <a:rPr lang="ja-JP" altLang="en-US" dirty="0" smtClean="0"/>
              <a:t>新報社</a:t>
            </a:r>
            <a:r>
              <a:rPr lang="en-US" altLang="ja-JP" dirty="0" smtClean="0"/>
              <a:t> 2003</a:t>
            </a:r>
          </a:p>
          <a:p>
            <a:r>
              <a:rPr lang="ja-JP" altLang="en-US" dirty="0"/>
              <a:t>西沢</a:t>
            </a:r>
            <a:r>
              <a:rPr lang="ja-JP" altLang="en-US" dirty="0" smtClean="0"/>
              <a:t>和彦</a:t>
            </a:r>
            <a:r>
              <a:rPr lang="en-US" altLang="ja-JP" dirty="0" smtClean="0"/>
              <a:t>『</a:t>
            </a:r>
            <a:r>
              <a:rPr kumimoji="1" lang="ja-JP" altLang="en-US" dirty="0" smtClean="0"/>
              <a:t>年金大改革</a:t>
            </a:r>
            <a:r>
              <a:rPr kumimoji="1" lang="en-US" altLang="ja-JP" dirty="0" smtClean="0"/>
              <a:t>』</a:t>
            </a:r>
            <a:r>
              <a:rPr kumimoji="1" lang="ja-JP" altLang="en-US" dirty="0" smtClean="0"/>
              <a:t>日本経済新聞社</a:t>
            </a:r>
            <a:r>
              <a:rPr lang="en-US" altLang="ja-JP" dirty="0"/>
              <a:t> </a:t>
            </a:r>
            <a:r>
              <a:rPr lang="en-US" altLang="ja-JP" dirty="0" smtClean="0"/>
              <a:t>2003</a:t>
            </a:r>
            <a:endParaRPr kumimoji="1" lang="en-US" altLang="ja-JP" dirty="0" smtClean="0"/>
          </a:p>
          <a:p>
            <a:r>
              <a:rPr lang="ja-JP" altLang="en-US" dirty="0"/>
              <a:t>石水喜夫「</a:t>
            </a:r>
            <a:r>
              <a:rPr kumimoji="1" lang="ja-JP" altLang="en-US" dirty="0" smtClean="0"/>
              <a:t>人口減少社会における労働政策の課題」経済産業研究所</a:t>
            </a:r>
            <a:r>
              <a:rPr kumimoji="1" lang="en-US" altLang="ja-JP" dirty="0" smtClean="0"/>
              <a:t> 2005</a:t>
            </a:r>
          </a:p>
          <a:p>
            <a:r>
              <a:rPr lang="ja-JP" altLang="en-US" dirty="0" smtClean="0"/>
              <a:t>総務省</a:t>
            </a:r>
            <a:r>
              <a:rPr lang="en-US" altLang="ja-JP" dirty="0"/>
              <a:t> </a:t>
            </a:r>
            <a:r>
              <a:rPr lang="en-US" altLang="ja-JP" dirty="0" smtClean="0"/>
              <a:t>http</a:t>
            </a:r>
            <a:r>
              <a:rPr lang="en-US" altLang="ja-JP" dirty="0"/>
              <a:t>://www.stat.go.jp/data/nihon/16.</a:t>
            </a:r>
            <a:r>
              <a:rPr lang="en-US" altLang="ja-JP" dirty="0" smtClean="0"/>
              <a:t>htm</a:t>
            </a:r>
            <a:br>
              <a:rPr lang="en-US" altLang="ja-JP" dirty="0" smtClean="0"/>
            </a:br>
            <a:r>
              <a:rPr lang="ja-JP" altLang="en-US" dirty="0" smtClean="0"/>
              <a:t>（最終閲覧</a:t>
            </a:r>
            <a:r>
              <a:rPr lang="en-US" altLang="ja-JP" dirty="0" smtClean="0"/>
              <a:t> 2012/5/11</a:t>
            </a:r>
            <a:r>
              <a:rPr lang="ja-JP" altLang="en-US" dirty="0" smtClean="0"/>
              <a:t>）</a:t>
            </a:r>
            <a:endParaRPr lang="en-US" altLang="ja-JP" dirty="0" smtClean="0"/>
          </a:p>
          <a:p>
            <a:r>
              <a:rPr lang="ja-JP" altLang="en-US" dirty="0" smtClean="0"/>
              <a:t>厚生労働省</a:t>
            </a:r>
            <a:r>
              <a:rPr lang="en-US" altLang="ja-JP" dirty="0"/>
              <a:t> http://www.mhlw.go.jp/houdou/2007/03/h0328-1.</a:t>
            </a:r>
            <a:r>
              <a:rPr lang="en-US" altLang="ja-JP" dirty="0" smtClean="0"/>
              <a:t>html  </a:t>
            </a:r>
            <a:r>
              <a:rPr lang="ja-JP" altLang="en-US" dirty="0" smtClean="0"/>
              <a:t>（最終閲覧</a:t>
            </a:r>
            <a:r>
              <a:rPr lang="en-US" altLang="ja-JP" dirty="0" smtClean="0"/>
              <a:t> 2012/5/11</a:t>
            </a:r>
            <a:r>
              <a:rPr lang="ja-JP" altLang="en-US" dirty="0" smtClean="0"/>
              <a:t>）</a:t>
            </a:r>
            <a:endParaRPr lang="en-US" altLang="ja-JP" dirty="0" smtClean="0"/>
          </a:p>
          <a:p>
            <a:endParaRPr lang="en-US" altLang="ja-JP" dirty="0" smtClean="0"/>
          </a:p>
          <a:p>
            <a:endParaRPr lang="en-US" altLang="ja-JP" dirty="0" smtClean="0"/>
          </a:p>
          <a:p>
            <a:endParaRPr kumimoji="1" lang="en-US" altLang="ja-JP" dirty="0" smtClean="0"/>
          </a:p>
          <a:p>
            <a:endParaRPr kumimoji="1" lang="en-US" altLang="ja-JP" dirty="0" smtClean="0"/>
          </a:p>
        </p:txBody>
      </p:sp>
    </p:spTree>
    <p:extLst>
      <p:ext uri="{BB962C8B-B14F-4D97-AF65-F5344CB8AC3E}">
        <p14:creationId xmlns:p14="http://schemas.microsoft.com/office/powerpoint/2010/main" val="295746129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52350"/>
            <a:ext cx="8229600" cy="779228"/>
          </a:xfrm>
        </p:spPr>
        <p:txBody>
          <a:bodyPr/>
          <a:lstStyle/>
          <a:p>
            <a:r>
              <a:rPr kumimoji="1" lang="ja-JP" altLang="en-US" sz="4400" dirty="0" smtClean="0"/>
              <a:t>日本の社会保障費の推移</a:t>
            </a:r>
            <a:endParaRPr kumimoji="1" lang="ja-JP" altLang="en-US" sz="4400" dirty="0"/>
          </a:p>
        </p:txBody>
      </p:sp>
      <p:pic>
        <p:nvPicPr>
          <p:cNvPr id="4" name="コンテンツ プレースホルダー 3"/>
          <p:cNvPicPr>
            <a:picLocks noGrp="1" noChangeAspect="1"/>
          </p:cNvPicPr>
          <p:nvPr>
            <p:ph idx="1"/>
          </p:nvPr>
        </p:nvPicPr>
        <p:blipFill>
          <a:blip r:embed="rId2"/>
          <a:srcRect l="-26644" r="-26644"/>
          <a:stretch>
            <a:fillRect/>
          </a:stretch>
        </p:blipFill>
        <p:spPr>
          <a:xfrm>
            <a:off x="-1337933" y="1724876"/>
            <a:ext cx="9490394" cy="4863836"/>
          </a:xfrm>
        </p:spPr>
      </p:pic>
      <p:sp>
        <p:nvSpPr>
          <p:cNvPr id="6" name="角丸四角形吹き出し 5"/>
          <p:cNvSpPr/>
          <p:nvPr/>
        </p:nvSpPr>
        <p:spPr>
          <a:xfrm>
            <a:off x="6596743" y="2403256"/>
            <a:ext cx="2233082" cy="1195403"/>
          </a:xfrm>
          <a:prstGeom prst="wedgeRoundRectCallout">
            <a:avLst>
              <a:gd name="adj1" fmla="val -60422"/>
              <a:gd name="adj2" fmla="val 40625"/>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2000" dirty="0"/>
              <a:t>年間</a:t>
            </a:r>
            <a:r>
              <a:rPr lang="en-US" altLang="ja-JP" sz="2000" dirty="0"/>
              <a:t>100</a:t>
            </a:r>
            <a:r>
              <a:rPr lang="ja-JP" altLang="en-US" sz="2000" dirty="0"/>
              <a:t>兆円！</a:t>
            </a:r>
          </a:p>
        </p:txBody>
      </p:sp>
      <p:sp>
        <p:nvSpPr>
          <p:cNvPr id="10" name="上矢印吹き出し 9"/>
          <p:cNvSpPr/>
          <p:nvPr/>
        </p:nvSpPr>
        <p:spPr>
          <a:xfrm>
            <a:off x="6596743" y="3860154"/>
            <a:ext cx="2233082" cy="1768201"/>
          </a:xfrm>
          <a:prstGeom prst="upArrow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2000" dirty="0"/>
              <a:t>日本の財政問題</a:t>
            </a:r>
          </a:p>
        </p:txBody>
      </p:sp>
    </p:spTree>
    <p:extLst>
      <p:ext uri="{BB962C8B-B14F-4D97-AF65-F5344CB8AC3E}">
        <p14:creationId xmlns:p14="http://schemas.microsoft.com/office/powerpoint/2010/main" val="287501527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37219"/>
            <a:ext cx="8229600" cy="779952"/>
          </a:xfrm>
        </p:spPr>
        <p:txBody>
          <a:bodyPr/>
          <a:lstStyle/>
          <a:p>
            <a:r>
              <a:rPr kumimoji="1" lang="ja-JP" altLang="en-US" sz="4400" dirty="0" smtClean="0"/>
              <a:t>年金</a:t>
            </a:r>
            <a:r>
              <a:rPr lang="ja-JP" altLang="en-US" sz="4400" dirty="0" smtClean="0"/>
              <a:t>支給開始年齢の引き上げ</a:t>
            </a:r>
            <a:endParaRPr kumimoji="1" lang="ja-JP" altLang="en-US" sz="4400" dirty="0"/>
          </a:p>
        </p:txBody>
      </p:sp>
      <p:sp>
        <p:nvSpPr>
          <p:cNvPr id="3" name="コンテンツ プレースホルダー 2"/>
          <p:cNvSpPr>
            <a:spLocks noGrp="1"/>
          </p:cNvSpPr>
          <p:nvPr>
            <p:ph idx="1"/>
          </p:nvPr>
        </p:nvSpPr>
        <p:spPr>
          <a:xfrm>
            <a:off x="457200" y="1707147"/>
            <a:ext cx="8229600" cy="2423695"/>
          </a:xfrm>
        </p:spPr>
        <p:txBody>
          <a:bodyPr/>
          <a:lstStyle/>
          <a:p>
            <a:pPr marL="0" indent="0">
              <a:buNone/>
            </a:pPr>
            <a:r>
              <a:rPr kumimoji="1" lang="en-US" altLang="ja-JP" sz="2800" dirty="0" smtClean="0">
                <a:solidFill>
                  <a:schemeClr val="tx1"/>
                </a:solidFill>
              </a:rPr>
              <a:t>【</a:t>
            </a:r>
            <a:r>
              <a:rPr kumimoji="1" lang="ja-JP" altLang="en-US" sz="2800" dirty="0" smtClean="0">
                <a:solidFill>
                  <a:schemeClr val="tx1"/>
                </a:solidFill>
              </a:rPr>
              <a:t>基礎年金</a:t>
            </a:r>
            <a:r>
              <a:rPr kumimoji="1" lang="en-US" altLang="ja-JP" sz="2800" dirty="0" smtClean="0">
                <a:solidFill>
                  <a:schemeClr val="tx1"/>
                </a:solidFill>
              </a:rPr>
              <a:t>】</a:t>
            </a:r>
            <a:r>
              <a:rPr kumimoji="1" lang="en-US" altLang="ja-JP" dirty="0" smtClean="0"/>
              <a:t>2001</a:t>
            </a:r>
            <a:r>
              <a:rPr kumimoji="1" lang="ja-JP" altLang="en-US" dirty="0" smtClean="0"/>
              <a:t>年から</a:t>
            </a:r>
            <a:r>
              <a:rPr kumimoji="1" lang="en-US" altLang="ja-JP" dirty="0" smtClean="0"/>
              <a:t>61</a:t>
            </a:r>
            <a:r>
              <a:rPr kumimoji="1" lang="ja-JP" altLang="en-US" dirty="0" smtClean="0"/>
              <a:t>歳に引き上げられ、以降段階</a:t>
            </a:r>
            <a:r>
              <a:rPr kumimoji="1" lang="en-US" altLang="ja-JP" dirty="0" smtClean="0"/>
              <a:t/>
            </a:r>
            <a:br>
              <a:rPr kumimoji="1" lang="en-US" altLang="ja-JP" dirty="0" smtClean="0"/>
            </a:br>
            <a:r>
              <a:rPr kumimoji="1" lang="ja-JP" altLang="en-US" dirty="0" smtClean="0"/>
              <a:t>　　　　　　　的に</a:t>
            </a:r>
            <a:r>
              <a:rPr kumimoji="1" lang="en-US" altLang="ja-JP" dirty="0" smtClean="0"/>
              <a:t>2013</a:t>
            </a:r>
            <a:r>
              <a:rPr kumimoji="1" lang="ja-JP" altLang="en-US" dirty="0" smtClean="0"/>
              <a:t>年には</a:t>
            </a:r>
            <a:r>
              <a:rPr kumimoji="1" lang="en-US" altLang="ja-JP" dirty="0" smtClean="0"/>
              <a:t>65</a:t>
            </a:r>
            <a:r>
              <a:rPr kumimoji="1" lang="ja-JP" altLang="en-US" dirty="0" smtClean="0"/>
              <a:t>歳まで引き上げ</a:t>
            </a:r>
            <a:endParaRPr kumimoji="1" lang="en-US" altLang="ja-JP" dirty="0" smtClean="0"/>
          </a:p>
          <a:p>
            <a:pPr marL="0" indent="0">
              <a:buNone/>
            </a:pPr>
            <a:endParaRPr kumimoji="1" lang="en-US" altLang="ja-JP" dirty="0" smtClean="0"/>
          </a:p>
          <a:p>
            <a:pPr marL="0" indent="0">
              <a:buNone/>
            </a:pPr>
            <a:r>
              <a:rPr lang="en-US" altLang="ja-JP" sz="2800" dirty="0" smtClean="0">
                <a:solidFill>
                  <a:schemeClr val="tx1"/>
                </a:solidFill>
              </a:rPr>
              <a:t>【</a:t>
            </a:r>
            <a:r>
              <a:rPr lang="ja-JP" altLang="en-US" sz="2800" dirty="0" smtClean="0">
                <a:solidFill>
                  <a:schemeClr val="tx1"/>
                </a:solidFill>
              </a:rPr>
              <a:t>厚生年金</a:t>
            </a:r>
            <a:r>
              <a:rPr lang="en-US" altLang="ja-JP" sz="2800" dirty="0" smtClean="0">
                <a:solidFill>
                  <a:schemeClr val="tx1"/>
                </a:solidFill>
              </a:rPr>
              <a:t>】</a:t>
            </a:r>
            <a:r>
              <a:rPr lang="ja-JP" altLang="en-US" dirty="0" smtClean="0"/>
              <a:t>男性は</a:t>
            </a:r>
            <a:r>
              <a:rPr lang="en-US" altLang="ja-JP" dirty="0" smtClean="0"/>
              <a:t>2025</a:t>
            </a:r>
            <a:r>
              <a:rPr lang="ja-JP" altLang="en-US" dirty="0" smtClean="0"/>
              <a:t>年度</a:t>
            </a:r>
            <a:r>
              <a:rPr lang="ja-JP" altLang="en-US" dirty="0"/>
              <a:t>、女性</a:t>
            </a:r>
            <a:r>
              <a:rPr lang="ja-JP" altLang="en-US" dirty="0" smtClean="0"/>
              <a:t>は</a:t>
            </a:r>
            <a:r>
              <a:rPr lang="en-US" altLang="ja-JP" dirty="0" smtClean="0"/>
              <a:t>2030</a:t>
            </a:r>
            <a:r>
              <a:rPr lang="ja-JP" altLang="en-US" dirty="0" smtClean="0"/>
              <a:t>年度</a:t>
            </a:r>
            <a:r>
              <a:rPr lang="ja-JP" altLang="en-US" dirty="0"/>
              <a:t>まで</a:t>
            </a:r>
            <a:r>
              <a:rPr lang="ja-JP" altLang="en-US" dirty="0" smtClean="0"/>
              <a:t>に</a:t>
            </a:r>
            <a:r>
              <a:rPr lang="en-US" altLang="ja-JP" dirty="0" smtClean="0"/>
              <a:t/>
            </a:r>
            <a:br>
              <a:rPr lang="en-US" altLang="ja-JP" dirty="0" smtClean="0"/>
            </a:br>
            <a:r>
              <a:rPr lang="ja-JP" altLang="en-US" dirty="0" smtClean="0"/>
              <a:t>　　　　　　　段階的に</a:t>
            </a:r>
            <a:r>
              <a:rPr lang="en-US" altLang="ja-JP" dirty="0" smtClean="0"/>
              <a:t>65</a:t>
            </a:r>
            <a:r>
              <a:rPr lang="ja-JP" altLang="en-US" dirty="0" smtClean="0"/>
              <a:t>歳</a:t>
            </a:r>
            <a:r>
              <a:rPr lang="ja-JP" altLang="en-US" dirty="0"/>
              <a:t>まで</a:t>
            </a:r>
            <a:r>
              <a:rPr lang="ja-JP" altLang="en-US" dirty="0" smtClean="0"/>
              <a:t>引き上げ</a:t>
            </a:r>
            <a:endParaRPr lang="en-US" altLang="ja-JP" dirty="0" smtClean="0"/>
          </a:p>
          <a:p>
            <a:pPr marL="0" indent="0">
              <a:buNone/>
            </a:pPr>
            <a:endParaRPr lang="en-US" altLang="ja-JP" dirty="0" smtClean="0"/>
          </a:p>
        </p:txBody>
      </p:sp>
      <p:sp>
        <p:nvSpPr>
          <p:cNvPr id="5" name="テキスト ボックス 4"/>
          <p:cNvSpPr txBox="1"/>
          <p:nvPr/>
        </p:nvSpPr>
        <p:spPr>
          <a:xfrm>
            <a:off x="839537" y="4308538"/>
            <a:ext cx="7582567" cy="1569660"/>
          </a:xfrm>
          <a:prstGeom prst="rect">
            <a:avLst/>
          </a:prstGeom>
          <a:noFill/>
        </p:spPr>
        <p:txBody>
          <a:bodyPr wrap="square" rtlCol="0">
            <a:spAutoFit/>
          </a:bodyPr>
          <a:lstStyle/>
          <a:p>
            <a:r>
              <a:rPr lang="ja-JP" altLang="en-US" sz="2400" dirty="0">
                <a:solidFill>
                  <a:srgbClr val="FF0000"/>
                </a:solidFill>
              </a:rPr>
              <a:t>さらに、</a:t>
            </a:r>
            <a:r>
              <a:rPr lang="ja-JP" altLang="en-US" sz="2400" dirty="0">
                <a:solidFill>
                  <a:schemeClr val="tx1">
                    <a:lumMod val="50000"/>
                    <a:lumOff val="50000"/>
                  </a:schemeClr>
                </a:solidFill>
              </a:rPr>
              <a:t>引き上げるスケジュールを</a:t>
            </a:r>
            <a:r>
              <a:rPr lang="en-US" altLang="ja-JP" sz="2400" dirty="0">
                <a:solidFill>
                  <a:schemeClr val="tx1">
                    <a:lumMod val="50000"/>
                    <a:lumOff val="50000"/>
                  </a:schemeClr>
                </a:solidFill>
              </a:rPr>
              <a:t>3</a:t>
            </a:r>
            <a:r>
              <a:rPr lang="ja-JP" altLang="en-US" sz="2400" dirty="0">
                <a:solidFill>
                  <a:schemeClr val="tx1">
                    <a:lumMod val="50000"/>
                    <a:lumOff val="50000"/>
                  </a:schemeClr>
                </a:solidFill>
              </a:rPr>
              <a:t>年に</a:t>
            </a:r>
            <a:r>
              <a:rPr lang="en-US" altLang="ja-JP" sz="2400" dirty="0">
                <a:solidFill>
                  <a:schemeClr val="tx1">
                    <a:lumMod val="50000"/>
                    <a:lumOff val="50000"/>
                  </a:schemeClr>
                </a:solidFill>
              </a:rPr>
              <a:t>1</a:t>
            </a:r>
            <a:r>
              <a:rPr lang="ja-JP" altLang="en-US" sz="2400" dirty="0">
                <a:solidFill>
                  <a:schemeClr val="tx1">
                    <a:lumMod val="50000"/>
                    <a:lumOff val="50000"/>
                  </a:schemeClr>
                </a:solidFill>
              </a:rPr>
              <a:t>歳ずつから</a:t>
            </a:r>
            <a:r>
              <a:rPr lang="en-US" altLang="ja-JP" sz="2400" dirty="0">
                <a:solidFill>
                  <a:schemeClr val="tx1">
                    <a:lumMod val="50000"/>
                    <a:lumOff val="50000"/>
                  </a:schemeClr>
                </a:solidFill>
              </a:rPr>
              <a:t>2</a:t>
            </a:r>
            <a:r>
              <a:rPr lang="ja-JP" altLang="en-US" sz="2400" dirty="0">
                <a:solidFill>
                  <a:schemeClr val="tx1">
                    <a:lumMod val="50000"/>
                    <a:lumOff val="50000"/>
                  </a:schemeClr>
                </a:solidFill>
              </a:rPr>
              <a:t>年に</a:t>
            </a:r>
            <a:r>
              <a:rPr lang="en-US" altLang="ja-JP" sz="2400" dirty="0">
                <a:solidFill>
                  <a:schemeClr val="tx1">
                    <a:lumMod val="50000"/>
                    <a:lumOff val="50000"/>
                  </a:schemeClr>
                </a:solidFill>
              </a:rPr>
              <a:t>1</a:t>
            </a:r>
            <a:r>
              <a:rPr lang="ja-JP" altLang="en-US" sz="2400" dirty="0">
                <a:solidFill>
                  <a:schemeClr val="tx1">
                    <a:lumMod val="50000"/>
                    <a:lumOff val="50000"/>
                  </a:schemeClr>
                </a:solidFill>
              </a:rPr>
              <a:t>歳ずつに早め、</a:t>
            </a:r>
            <a:r>
              <a:rPr lang="en-US" altLang="ja-JP" sz="2400" dirty="0">
                <a:solidFill>
                  <a:schemeClr val="tx1">
                    <a:lumMod val="50000"/>
                    <a:lumOff val="50000"/>
                  </a:schemeClr>
                </a:solidFill>
              </a:rPr>
              <a:t>65</a:t>
            </a:r>
            <a:r>
              <a:rPr lang="ja-JP" altLang="en-US" sz="2400" dirty="0">
                <a:solidFill>
                  <a:schemeClr val="tx1">
                    <a:lumMod val="50000"/>
                    <a:lumOff val="50000"/>
                  </a:schemeClr>
                </a:solidFill>
              </a:rPr>
              <a:t>歳への引き上げ時期を前倒しした上で、 基礎年金とともに、</a:t>
            </a:r>
            <a:r>
              <a:rPr lang="en-US" altLang="ja-JP" sz="2400" dirty="0">
                <a:solidFill>
                  <a:schemeClr val="tx1">
                    <a:lumMod val="50000"/>
                    <a:lumOff val="50000"/>
                  </a:schemeClr>
                </a:solidFill>
              </a:rPr>
              <a:t>68</a:t>
            </a:r>
            <a:r>
              <a:rPr lang="ja-JP" altLang="en-US" sz="2400" dirty="0">
                <a:solidFill>
                  <a:schemeClr val="tx1">
                    <a:lumMod val="50000"/>
                    <a:lumOff val="50000"/>
                  </a:schemeClr>
                </a:solidFill>
              </a:rPr>
              <a:t>歳</a:t>
            </a:r>
            <a:r>
              <a:rPr lang="en-US" altLang="ja-JP" sz="2400" dirty="0">
                <a:solidFill>
                  <a:schemeClr val="tx1">
                    <a:lumMod val="50000"/>
                    <a:lumOff val="50000"/>
                  </a:schemeClr>
                </a:solidFill>
              </a:rPr>
              <a:t>〜70</a:t>
            </a:r>
            <a:r>
              <a:rPr lang="ja-JP" altLang="en-US" sz="2400" dirty="0">
                <a:solidFill>
                  <a:schemeClr val="tx1">
                    <a:lumMod val="50000"/>
                    <a:lumOff val="50000"/>
                  </a:schemeClr>
                </a:solidFill>
              </a:rPr>
              <a:t>歳程度へ引き上げる案も</a:t>
            </a:r>
            <a:r>
              <a:rPr lang="ja-JP" altLang="en-US" sz="2400" dirty="0" smtClean="0">
                <a:solidFill>
                  <a:schemeClr val="tx1">
                    <a:lumMod val="50000"/>
                    <a:lumOff val="50000"/>
                  </a:schemeClr>
                </a:solidFill>
              </a:rPr>
              <a:t>ある。</a:t>
            </a:r>
            <a:endParaRPr lang="en-US" altLang="ja-JP" sz="2400" dirty="0">
              <a:solidFill>
                <a:schemeClr val="tx1">
                  <a:lumMod val="50000"/>
                  <a:lumOff val="50000"/>
                </a:schemeClr>
              </a:solidFill>
            </a:endParaRPr>
          </a:p>
        </p:txBody>
      </p:sp>
    </p:spTree>
    <p:extLst>
      <p:ext uri="{BB962C8B-B14F-4D97-AF65-F5344CB8AC3E}">
        <p14:creationId xmlns:p14="http://schemas.microsoft.com/office/powerpoint/2010/main" val="116496517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1967" y="251365"/>
            <a:ext cx="8809987" cy="837205"/>
          </a:xfrm>
        </p:spPr>
        <p:txBody>
          <a:bodyPr/>
          <a:lstStyle/>
          <a:p>
            <a:r>
              <a:rPr kumimoji="1" lang="ja-JP" altLang="en-US" sz="4000" dirty="0" smtClean="0"/>
              <a:t>少子高齢化</a:t>
            </a:r>
            <a:r>
              <a:rPr lang="ja-JP" altLang="en-US" sz="4000" dirty="0" smtClean="0"/>
              <a:t>／ピラミッド型人口構成</a:t>
            </a:r>
            <a:endParaRPr kumimoji="1" lang="ja-JP" altLang="en-US" sz="4000" dirty="0"/>
          </a:p>
        </p:txBody>
      </p:sp>
      <p:sp>
        <p:nvSpPr>
          <p:cNvPr id="3" name="コンテンツ プレースホルダー 2"/>
          <p:cNvSpPr>
            <a:spLocks noGrp="1"/>
          </p:cNvSpPr>
          <p:nvPr>
            <p:ph idx="1"/>
          </p:nvPr>
        </p:nvSpPr>
        <p:spPr>
          <a:xfrm>
            <a:off x="430590" y="1224639"/>
            <a:ext cx="8348132" cy="5382380"/>
          </a:xfrm>
        </p:spPr>
        <p:txBody>
          <a:bodyPr>
            <a:normAutofit/>
          </a:bodyPr>
          <a:lstStyle/>
          <a:p>
            <a:pPr marL="0" indent="0">
              <a:buNone/>
            </a:pPr>
            <a:r>
              <a:rPr kumimoji="1" lang="ja-JP" altLang="en-US" u="sng" dirty="0" smtClean="0">
                <a:solidFill>
                  <a:srgbClr val="FF0000"/>
                </a:solidFill>
              </a:rPr>
              <a:t>平均寿命</a:t>
            </a:r>
            <a:endParaRPr kumimoji="1" lang="en-US" altLang="ja-JP" u="sng" dirty="0" smtClean="0">
              <a:solidFill>
                <a:srgbClr val="FF0000"/>
              </a:solidFill>
            </a:endParaRPr>
          </a:p>
          <a:p>
            <a:pPr marL="0" indent="0">
              <a:buNone/>
            </a:pPr>
            <a:r>
              <a:rPr lang="en-US" altLang="ja-JP" dirty="0" smtClean="0"/>
              <a:t>〈</a:t>
            </a:r>
            <a:r>
              <a:rPr lang="ja-JP" altLang="en-US" dirty="0" smtClean="0"/>
              <a:t>終戦直後</a:t>
            </a:r>
            <a:r>
              <a:rPr lang="en-US" altLang="ja-JP" dirty="0" smtClean="0"/>
              <a:t>(1947</a:t>
            </a:r>
            <a:r>
              <a:rPr lang="ja-JP" altLang="en-US" dirty="0" smtClean="0"/>
              <a:t>年</a:t>
            </a:r>
            <a:r>
              <a:rPr lang="en-US" altLang="ja-JP" dirty="0" smtClean="0"/>
              <a:t>)〉⇒〈2010</a:t>
            </a:r>
            <a:r>
              <a:rPr lang="ja-JP" altLang="en-US" dirty="0" smtClean="0"/>
              <a:t>年</a:t>
            </a:r>
            <a:r>
              <a:rPr lang="en-US" altLang="ja-JP" dirty="0" smtClean="0"/>
              <a:t>〉</a:t>
            </a:r>
          </a:p>
          <a:p>
            <a:pPr marL="0" indent="0">
              <a:buNone/>
            </a:pPr>
            <a:r>
              <a:rPr kumimoji="1" lang="ja-JP" altLang="en-US" dirty="0" smtClean="0"/>
              <a:t>　　男性：</a:t>
            </a:r>
            <a:r>
              <a:rPr kumimoji="1" lang="en-US" altLang="ja-JP" dirty="0" smtClean="0"/>
              <a:t>50</a:t>
            </a:r>
            <a:r>
              <a:rPr kumimoji="1" lang="ja-JP" altLang="en-US" dirty="0" smtClean="0"/>
              <a:t>歳　　</a:t>
            </a:r>
            <a:r>
              <a:rPr kumimoji="1" lang="en-US" altLang="ja-JP" dirty="0" smtClean="0"/>
              <a:t>⇒79.6</a:t>
            </a:r>
            <a:r>
              <a:rPr kumimoji="1" lang="ja-JP" altLang="en-US" dirty="0" smtClean="0"/>
              <a:t>歳（世界４位）</a:t>
            </a:r>
            <a:endParaRPr kumimoji="1" lang="en-US" altLang="ja-JP" dirty="0" smtClean="0"/>
          </a:p>
          <a:p>
            <a:pPr marL="0" indent="0">
              <a:buNone/>
            </a:pPr>
            <a:r>
              <a:rPr lang="ja-JP" altLang="en-US" dirty="0" smtClean="0"/>
              <a:t>　　女性：</a:t>
            </a:r>
            <a:r>
              <a:rPr lang="en-US" altLang="ja-JP" dirty="0" smtClean="0"/>
              <a:t>54</a:t>
            </a:r>
            <a:r>
              <a:rPr lang="ja-JP" altLang="en-US" dirty="0" smtClean="0"/>
              <a:t>歳　　</a:t>
            </a:r>
            <a:r>
              <a:rPr lang="en-US" altLang="ja-JP" dirty="0" smtClean="0"/>
              <a:t>⇒84.4</a:t>
            </a:r>
            <a:r>
              <a:rPr lang="ja-JP" altLang="en-US" dirty="0" smtClean="0"/>
              <a:t>歳（世界１位）</a:t>
            </a:r>
            <a:endParaRPr kumimoji="1" lang="en-US" altLang="ja-JP" dirty="0" smtClean="0"/>
          </a:p>
          <a:p>
            <a:pPr marL="0" indent="0">
              <a:lnSpc>
                <a:spcPct val="110000"/>
              </a:lnSpc>
              <a:spcBef>
                <a:spcPts val="1776"/>
              </a:spcBef>
              <a:buNone/>
            </a:pPr>
            <a:r>
              <a:rPr kumimoji="1" lang="ja-JP" altLang="en-US" u="sng" dirty="0" smtClean="0">
                <a:solidFill>
                  <a:srgbClr val="FF0000"/>
                </a:solidFill>
              </a:rPr>
              <a:t>高齢化率</a:t>
            </a:r>
            <a:r>
              <a:rPr kumimoji="1" lang="ja-JP" altLang="en-US" dirty="0" smtClean="0"/>
              <a:t>（</a:t>
            </a:r>
            <a:r>
              <a:rPr kumimoji="1" lang="en-US" altLang="ja-JP" dirty="0" smtClean="0"/>
              <a:t>65</a:t>
            </a:r>
            <a:r>
              <a:rPr kumimoji="1" lang="ja-JP" altLang="en-US" dirty="0" smtClean="0"/>
              <a:t>歳以上人口が総人口に占める割合）</a:t>
            </a:r>
            <a:endParaRPr kumimoji="1" lang="en-US" altLang="ja-JP" dirty="0" smtClean="0"/>
          </a:p>
          <a:p>
            <a:pPr marL="0" indent="0">
              <a:buNone/>
            </a:pPr>
            <a:r>
              <a:rPr kumimoji="1" lang="ja-JP" altLang="en-US" dirty="0" smtClean="0"/>
              <a:t>　</a:t>
            </a:r>
            <a:r>
              <a:rPr kumimoji="1" lang="en-US" altLang="ja-JP" dirty="0" smtClean="0"/>
              <a:t>1970</a:t>
            </a:r>
            <a:r>
              <a:rPr kumimoji="1" lang="ja-JP" altLang="en-US" dirty="0" smtClean="0"/>
              <a:t>年</a:t>
            </a:r>
            <a:r>
              <a:rPr kumimoji="1" lang="en-US" altLang="ja-JP" dirty="0" smtClean="0"/>
              <a:t>:7.1% ⇒</a:t>
            </a:r>
            <a:r>
              <a:rPr kumimoji="1" lang="ja-JP" altLang="en-US" dirty="0" smtClean="0"/>
              <a:t>　</a:t>
            </a:r>
            <a:r>
              <a:rPr kumimoji="1" lang="en-US" altLang="ja-JP" dirty="0" smtClean="0"/>
              <a:t>1995</a:t>
            </a:r>
            <a:r>
              <a:rPr kumimoji="1" lang="ja-JP" altLang="en-US" dirty="0" smtClean="0"/>
              <a:t>年</a:t>
            </a:r>
            <a:r>
              <a:rPr kumimoji="1" lang="en-US" altLang="ja-JP" dirty="0" smtClean="0"/>
              <a:t>:14.5%⇒</a:t>
            </a:r>
            <a:r>
              <a:rPr kumimoji="1" lang="ja-JP" altLang="en-US" dirty="0" smtClean="0"/>
              <a:t>　</a:t>
            </a:r>
            <a:r>
              <a:rPr kumimoji="1" lang="en-US" altLang="ja-JP" dirty="0" smtClean="0"/>
              <a:t>2010</a:t>
            </a:r>
            <a:r>
              <a:rPr kumimoji="1" lang="ja-JP" altLang="en-US" dirty="0" smtClean="0"/>
              <a:t>年</a:t>
            </a:r>
            <a:r>
              <a:rPr kumimoji="1" lang="en-US" altLang="ja-JP" dirty="0" smtClean="0"/>
              <a:t>:23.1%</a:t>
            </a:r>
          </a:p>
          <a:p>
            <a:pPr marL="0" indent="0">
              <a:buNone/>
            </a:pPr>
            <a:r>
              <a:rPr kumimoji="1" lang="ja-JP" altLang="en-US" dirty="0" smtClean="0"/>
              <a:t>　</a:t>
            </a:r>
            <a:r>
              <a:rPr lang="ja-JP" altLang="en-US" dirty="0" smtClean="0"/>
              <a:t>（高齢化社会）　（高齢社会）　　（超高齢化社会）</a:t>
            </a:r>
            <a:endParaRPr kumimoji="1" lang="en-US" altLang="ja-JP" dirty="0" smtClean="0"/>
          </a:p>
          <a:p>
            <a:pPr marL="0" indent="0">
              <a:lnSpc>
                <a:spcPct val="110000"/>
              </a:lnSpc>
              <a:spcBef>
                <a:spcPts val="1776"/>
              </a:spcBef>
              <a:buNone/>
            </a:pPr>
            <a:r>
              <a:rPr lang="ja-JP" altLang="en-US" u="sng" dirty="0" smtClean="0">
                <a:solidFill>
                  <a:srgbClr val="FF0000"/>
                </a:solidFill>
                <a:uFill>
                  <a:solidFill>
                    <a:srgbClr val="FF0000"/>
                  </a:solidFill>
                </a:uFill>
              </a:rPr>
              <a:t>合計特殊出生率</a:t>
            </a:r>
            <a:endParaRPr lang="en-US" altLang="ja-JP" u="sng" dirty="0" smtClean="0">
              <a:solidFill>
                <a:srgbClr val="FF0000"/>
              </a:solidFill>
              <a:uFill>
                <a:solidFill>
                  <a:srgbClr val="FF0000"/>
                </a:solidFill>
              </a:uFill>
            </a:endParaRPr>
          </a:p>
          <a:p>
            <a:pPr marL="0" indent="0">
              <a:spcBef>
                <a:spcPts val="1776"/>
              </a:spcBef>
              <a:buNone/>
            </a:pPr>
            <a:r>
              <a:rPr lang="ja-JP" altLang="ja-JP" dirty="0" smtClean="0">
                <a:solidFill>
                  <a:srgbClr val="FF0000"/>
                </a:solidFill>
                <a:uFill>
                  <a:solidFill>
                    <a:srgbClr val="FF0000"/>
                  </a:solidFill>
                </a:uFill>
              </a:rPr>
              <a:t>　</a:t>
            </a:r>
            <a:endParaRPr kumimoji="1" lang="en-US" altLang="ja-JP" dirty="0" smtClean="0">
              <a:solidFill>
                <a:srgbClr val="FF0000"/>
              </a:solidFill>
              <a:uFill>
                <a:solidFill>
                  <a:srgbClr val="FF0000"/>
                </a:solidFill>
              </a:uFill>
            </a:endParaRPr>
          </a:p>
          <a:p>
            <a:pPr marL="0" indent="0">
              <a:buNone/>
            </a:pPr>
            <a:r>
              <a:rPr lang="ja-JP" altLang="ja-JP" dirty="0"/>
              <a:t>　</a:t>
            </a:r>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2077718685"/>
              </p:ext>
            </p:extLst>
          </p:nvPr>
        </p:nvGraphicFramePr>
        <p:xfrm>
          <a:off x="1330473" y="5309424"/>
          <a:ext cx="5866193" cy="1021974"/>
        </p:xfrm>
        <a:graphic>
          <a:graphicData uri="http://schemas.openxmlformats.org/drawingml/2006/table">
            <a:tbl>
              <a:tblPr firstRow="1" bandRow="1">
                <a:tableStyleId>{69CF1AB2-1976-4502-BF36-3FF5EA218861}</a:tableStyleId>
              </a:tblPr>
              <a:tblGrid>
                <a:gridCol w="664643"/>
                <a:gridCol w="866925"/>
                <a:gridCol w="866925"/>
                <a:gridCol w="866925"/>
                <a:gridCol w="866925"/>
                <a:gridCol w="866925"/>
                <a:gridCol w="866925"/>
              </a:tblGrid>
              <a:tr h="510987">
                <a:tc>
                  <a:txBody>
                    <a:bodyPr/>
                    <a:lstStyle/>
                    <a:p>
                      <a:pPr algn="ctr"/>
                      <a:r>
                        <a:rPr kumimoji="1" lang="ja-JP" altLang="en-US" dirty="0" smtClean="0"/>
                        <a:t>年</a:t>
                      </a:r>
                      <a:endParaRPr kumimoji="1" lang="ja-JP" altLang="en-US" dirty="0"/>
                    </a:p>
                  </a:txBody>
                  <a:tcPr anchor="ctr"/>
                </a:tc>
                <a:tc>
                  <a:txBody>
                    <a:bodyPr/>
                    <a:lstStyle/>
                    <a:p>
                      <a:pPr algn="ctr"/>
                      <a:r>
                        <a:rPr kumimoji="1" lang="en-US" altLang="ja-JP" dirty="0" smtClean="0"/>
                        <a:t>1970</a:t>
                      </a:r>
                      <a:endParaRPr kumimoji="1" lang="ja-JP" altLang="en-US" dirty="0"/>
                    </a:p>
                  </a:txBody>
                  <a:tcPr anchor="ctr"/>
                </a:tc>
                <a:tc>
                  <a:txBody>
                    <a:bodyPr/>
                    <a:lstStyle/>
                    <a:p>
                      <a:pPr algn="ctr"/>
                      <a:r>
                        <a:rPr kumimoji="1" lang="en-US" altLang="ja-JP" dirty="0" smtClean="0"/>
                        <a:t>1980</a:t>
                      </a:r>
                      <a:endParaRPr kumimoji="1" lang="ja-JP" altLang="en-US" dirty="0"/>
                    </a:p>
                  </a:txBody>
                  <a:tcPr anchor="ctr"/>
                </a:tc>
                <a:tc>
                  <a:txBody>
                    <a:bodyPr/>
                    <a:lstStyle/>
                    <a:p>
                      <a:pPr algn="ctr"/>
                      <a:r>
                        <a:rPr kumimoji="1" lang="en-US" altLang="ja-JP" dirty="0" smtClean="0"/>
                        <a:t>1990</a:t>
                      </a:r>
                      <a:endParaRPr kumimoji="1" lang="ja-JP" altLang="en-US" dirty="0"/>
                    </a:p>
                  </a:txBody>
                  <a:tcPr anchor="ctr"/>
                </a:tc>
                <a:tc>
                  <a:txBody>
                    <a:bodyPr/>
                    <a:lstStyle/>
                    <a:p>
                      <a:pPr algn="ctr"/>
                      <a:r>
                        <a:rPr kumimoji="1" lang="en-US" altLang="ja-JP" dirty="0" smtClean="0"/>
                        <a:t>2000</a:t>
                      </a:r>
                      <a:endParaRPr kumimoji="1" lang="ja-JP" altLang="en-US" dirty="0"/>
                    </a:p>
                  </a:txBody>
                  <a:tcPr anchor="ctr"/>
                </a:tc>
                <a:tc>
                  <a:txBody>
                    <a:bodyPr/>
                    <a:lstStyle/>
                    <a:p>
                      <a:pPr algn="ctr"/>
                      <a:r>
                        <a:rPr kumimoji="1" lang="en-US" altLang="ja-JP" dirty="0" smtClean="0"/>
                        <a:t>2005</a:t>
                      </a:r>
                      <a:endParaRPr kumimoji="1" lang="ja-JP" altLang="en-US" dirty="0"/>
                    </a:p>
                  </a:txBody>
                  <a:tcPr anchor="ctr"/>
                </a:tc>
                <a:tc>
                  <a:txBody>
                    <a:bodyPr/>
                    <a:lstStyle/>
                    <a:p>
                      <a:pPr algn="ctr"/>
                      <a:r>
                        <a:rPr kumimoji="1" lang="en-US" altLang="ja-JP" dirty="0" smtClean="0"/>
                        <a:t>2010</a:t>
                      </a:r>
                      <a:endParaRPr kumimoji="1" lang="ja-JP" altLang="en-US" dirty="0"/>
                    </a:p>
                  </a:txBody>
                  <a:tcPr anchor="ctr"/>
                </a:tc>
              </a:tr>
              <a:tr h="510987">
                <a:tc>
                  <a:txBody>
                    <a:bodyPr/>
                    <a:lstStyle/>
                    <a:p>
                      <a:pPr algn="ctr"/>
                      <a:r>
                        <a:rPr kumimoji="1" lang="ja-JP" altLang="en-US" dirty="0" smtClean="0"/>
                        <a:t>％</a:t>
                      </a:r>
                      <a:endParaRPr kumimoji="1" lang="ja-JP" altLang="en-US" dirty="0"/>
                    </a:p>
                  </a:txBody>
                  <a:tcPr anchor="ctr"/>
                </a:tc>
                <a:tc>
                  <a:txBody>
                    <a:bodyPr/>
                    <a:lstStyle/>
                    <a:p>
                      <a:pPr algn="ctr"/>
                      <a:r>
                        <a:rPr kumimoji="1" lang="en-US" altLang="ja-JP" dirty="0" smtClean="0"/>
                        <a:t>2.13</a:t>
                      </a:r>
                      <a:endParaRPr kumimoji="1" lang="ja-JP" altLang="en-US" dirty="0"/>
                    </a:p>
                  </a:txBody>
                  <a:tcPr anchor="ctr"/>
                </a:tc>
                <a:tc>
                  <a:txBody>
                    <a:bodyPr/>
                    <a:lstStyle/>
                    <a:p>
                      <a:pPr algn="ctr"/>
                      <a:r>
                        <a:rPr kumimoji="1" lang="en-US" altLang="ja-JP" dirty="0" smtClean="0"/>
                        <a:t>1.75</a:t>
                      </a:r>
                      <a:endParaRPr kumimoji="1" lang="ja-JP" altLang="en-US" dirty="0"/>
                    </a:p>
                  </a:txBody>
                  <a:tcPr anchor="ctr"/>
                </a:tc>
                <a:tc>
                  <a:txBody>
                    <a:bodyPr/>
                    <a:lstStyle/>
                    <a:p>
                      <a:pPr algn="ctr"/>
                      <a:r>
                        <a:rPr kumimoji="1" lang="en-US" altLang="ja-JP" dirty="0" smtClean="0"/>
                        <a:t>1.54</a:t>
                      </a:r>
                      <a:endParaRPr kumimoji="1" lang="ja-JP" altLang="en-US" dirty="0"/>
                    </a:p>
                  </a:txBody>
                  <a:tcPr anchor="ctr"/>
                </a:tc>
                <a:tc>
                  <a:txBody>
                    <a:bodyPr/>
                    <a:lstStyle/>
                    <a:p>
                      <a:pPr algn="ctr"/>
                      <a:r>
                        <a:rPr kumimoji="1" lang="en-US" altLang="ja-JP" dirty="0" smtClean="0"/>
                        <a:t>1.36</a:t>
                      </a:r>
                      <a:endParaRPr kumimoji="1" lang="ja-JP" altLang="en-US" dirty="0"/>
                    </a:p>
                  </a:txBody>
                  <a:tcPr anchor="ctr"/>
                </a:tc>
                <a:tc>
                  <a:txBody>
                    <a:bodyPr/>
                    <a:lstStyle/>
                    <a:p>
                      <a:pPr algn="ctr"/>
                      <a:r>
                        <a:rPr kumimoji="1" lang="en-US" altLang="ja-JP" dirty="0" smtClean="0"/>
                        <a:t>1.26</a:t>
                      </a:r>
                      <a:endParaRPr kumimoji="1" lang="ja-JP" altLang="en-US" dirty="0"/>
                    </a:p>
                  </a:txBody>
                  <a:tcPr anchor="ctr"/>
                </a:tc>
                <a:tc>
                  <a:txBody>
                    <a:bodyPr/>
                    <a:lstStyle/>
                    <a:p>
                      <a:pPr algn="ctr"/>
                      <a:r>
                        <a:rPr kumimoji="1" lang="en-US" altLang="ja-JP" dirty="0" smtClean="0"/>
                        <a:t>1.37</a:t>
                      </a:r>
                      <a:endParaRPr kumimoji="1" lang="ja-JP" altLang="en-US" dirty="0"/>
                    </a:p>
                  </a:txBody>
                  <a:tcPr anchor="ctr"/>
                </a:tc>
              </a:tr>
            </a:tbl>
          </a:graphicData>
        </a:graphic>
      </p:graphicFrame>
    </p:spTree>
    <p:extLst>
      <p:ext uri="{BB962C8B-B14F-4D97-AF65-F5344CB8AC3E}">
        <p14:creationId xmlns:p14="http://schemas.microsoft.com/office/powerpoint/2010/main" val="397647264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88210" y="112756"/>
            <a:ext cx="8098589" cy="832871"/>
          </a:xfrm>
        </p:spPr>
        <p:txBody>
          <a:bodyPr/>
          <a:lstStyle/>
          <a:p>
            <a:r>
              <a:rPr kumimoji="1" lang="ja-JP" altLang="en-US" sz="4400" dirty="0" smtClean="0"/>
              <a:t>性別・年齢別就業理由</a:t>
            </a:r>
            <a:r>
              <a:rPr kumimoji="1" lang="en-US" altLang="ja-JP" sz="4400" dirty="0" smtClean="0"/>
              <a:t> </a:t>
            </a:r>
            <a:r>
              <a:rPr lang="en-US" altLang="ja-JP" sz="2000" dirty="0" smtClean="0"/>
              <a:t>(2004</a:t>
            </a:r>
            <a:r>
              <a:rPr lang="ja-JP" altLang="en-US" sz="2000" dirty="0" smtClean="0"/>
              <a:t>年</a:t>
            </a:r>
            <a:r>
              <a:rPr lang="en-US" altLang="ja-JP" sz="2000" dirty="0" smtClean="0"/>
              <a:t>,</a:t>
            </a:r>
            <a:r>
              <a:rPr kumimoji="1" lang="ja-JP" altLang="en-US" sz="2000" dirty="0" smtClean="0"/>
              <a:t>単位</a:t>
            </a:r>
            <a:r>
              <a:rPr kumimoji="1" lang="en-US" altLang="ja-JP" sz="2000" dirty="0" smtClean="0"/>
              <a:t>:%)</a:t>
            </a:r>
            <a:endParaRPr kumimoji="1" lang="ja-JP" altLang="en-US" sz="2000" dirty="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41432155"/>
              </p:ext>
            </p:extLst>
          </p:nvPr>
        </p:nvGraphicFramePr>
        <p:xfrm>
          <a:off x="179407" y="999180"/>
          <a:ext cx="8815776" cy="5620951"/>
        </p:xfrm>
        <a:graphic>
          <a:graphicData uri="http://schemas.openxmlformats.org/drawingml/2006/table">
            <a:tbl>
              <a:tblPr firstRow="1" firstCol="1" bandRow="1">
                <a:tableStyleId>{FABFCF23-3B69-468F-B69F-88F6DE6A72F2}</a:tableStyleId>
              </a:tblPr>
              <a:tblGrid>
                <a:gridCol w="1103729"/>
                <a:gridCol w="965660"/>
                <a:gridCol w="1283136"/>
                <a:gridCol w="1349277"/>
                <a:gridCol w="1349278"/>
                <a:gridCol w="1150854"/>
                <a:gridCol w="873062"/>
                <a:gridCol w="740780"/>
              </a:tblGrid>
              <a:tr h="988772">
                <a:tc>
                  <a:txBody>
                    <a:bodyPr/>
                    <a:lstStyle/>
                    <a:p>
                      <a:pPr algn="ctr"/>
                      <a:r>
                        <a:rPr kumimoji="1" lang="ja-JP" altLang="en-US" dirty="0" smtClean="0"/>
                        <a:t>性別／</a:t>
                      </a:r>
                      <a:endParaRPr kumimoji="1" lang="en-US" altLang="ja-JP" dirty="0" smtClean="0"/>
                    </a:p>
                    <a:p>
                      <a:pPr algn="ctr"/>
                      <a:r>
                        <a:rPr kumimoji="1" lang="ja-JP" altLang="en-US" dirty="0" smtClean="0"/>
                        <a:t>年齢</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ja-JP" altLang="en-US" dirty="0" smtClean="0"/>
                        <a:t>就業率</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ja-JP" altLang="en-US" dirty="0" smtClean="0"/>
                        <a:t>経済的</a:t>
                      </a:r>
                      <a:endParaRPr kumimoji="1" lang="en-US" altLang="ja-JP" dirty="0" smtClean="0"/>
                    </a:p>
                    <a:p>
                      <a:pPr algn="ctr"/>
                      <a:r>
                        <a:rPr kumimoji="1" lang="ja-JP" altLang="en-US" dirty="0" smtClean="0"/>
                        <a:t>理由</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ja-JP" altLang="en-US" dirty="0" smtClean="0">
                          <a:solidFill>
                            <a:srgbClr val="FFFF00"/>
                          </a:solidFill>
                        </a:rPr>
                        <a:t>健康上の</a:t>
                      </a:r>
                      <a:endParaRPr kumimoji="1" lang="en-US" altLang="ja-JP" dirty="0" smtClean="0">
                        <a:solidFill>
                          <a:srgbClr val="FFFF00"/>
                        </a:solidFill>
                      </a:endParaRPr>
                    </a:p>
                    <a:p>
                      <a:pPr algn="ctr"/>
                      <a:r>
                        <a:rPr kumimoji="1" lang="ja-JP" altLang="en-US" dirty="0" smtClean="0">
                          <a:solidFill>
                            <a:srgbClr val="FFFF00"/>
                          </a:solidFill>
                        </a:rPr>
                        <a:t>理由</a:t>
                      </a:r>
                      <a:endParaRPr kumimoji="1" lang="ja-JP" altLang="en-US" dirty="0">
                        <a:solidFill>
                          <a:srgbClr val="FFFF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ja-JP" altLang="en-US" dirty="0" smtClean="0">
                          <a:solidFill>
                            <a:srgbClr val="FFFF00"/>
                          </a:solidFill>
                        </a:rPr>
                        <a:t>いきがい・社会参加</a:t>
                      </a:r>
                      <a:endParaRPr kumimoji="1" lang="ja-JP" altLang="en-US" dirty="0">
                        <a:solidFill>
                          <a:srgbClr val="FFFF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ja-JP" altLang="en-US" dirty="0" smtClean="0"/>
                        <a:t>余裕があるから</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ja-JP" altLang="en-US" dirty="0" smtClean="0"/>
                        <a:t>その他</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ja-JP" altLang="en-US" dirty="0" smtClean="0"/>
                        <a:t>不明</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32229">
                <a:tc>
                  <a:txBody>
                    <a:bodyPr/>
                    <a:lstStyle/>
                    <a:p>
                      <a:pPr algn="ctr"/>
                      <a:r>
                        <a:rPr kumimoji="1" lang="ja-JP" altLang="en-US" dirty="0" smtClean="0"/>
                        <a:t>男性</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dirty="0" smtClean="0"/>
                        <a:t>71.5</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dirty="0" smtClean="0"/>
                        <a:t>79.2</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dirty="0" smtClean="0"/>
                        <a:t>4.2</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dirty="0" smtClean="0"/>
                        <a:t>6.5</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dirty="0" smtClean="0"/>
                        <a:t>4.8</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dirty="0" smtClean="0"/>
                        <a:t>4.4</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dirty="0" smtClean="0"/>
                        <a:t>0.9</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32229">
                <a:tc>
                  <a:txBody>
                    <a:bodyPr/>
                    <a:lstStyle/>
                    <a:p>
                      <a:pPr algn="ctr"/>
                      <a:r>
                        <a:rPr kumimoji="1" lang="en-US" altLang="ja-JP" dirty="0" smtClean="0"/>
                        <a:t>55~59</a:t>
                      </a:r>
                      <a:r>
                        <a:rPr kumimoji="1" lang="ja-JP" altLang="en-US" dirty="0" smtClean="0"/>
                        <a:t>歳</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dirty="0" smtClean="0"/>
                        <a:t>90.1</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dirty="0" smtClean="0"/>
                        <a:t>91.7</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dirty="0" smtClean="0"/>
                        <a:t>0.6</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dirty="0" smtClean="0"/>
                        <a:t>2.4</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dirty="0" smtClean="0"/>
                        <a:t>1.1</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dirty="0" smtClean="0"/>
                        <a:t>3.3</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dirty="0" smtClean="0"/>
                        <a:t>0.9</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32229">
                <a:tc>
                  <a:txBody>
                    <a:bodyPr/>
                    <a:lstStyle/>
                    <a:p>
                      <a:pPr algn="ctr"/>
                      <a:r>
                        <a:rPr kumimoji="1" lang="en-US" altLang="ja-JP" dirty="0" smtClean="0"/>
                        <a:t>60~64</a:t>
                      </a:r>
                      <a:r>
                        <a:rPr kumimoji="1" lang="ja-JP" altLang="en-US" dirty="0" smtClean="0"/>
                        <a:t>歳</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dirty="0" smtClean="0"/>
                        <a:t>68.8</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dirty="0" smtClean="0"/>
                        <a:t>71.8</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dirty="0" smtClean="0"/>
                        <a:t>6.3</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dirty="0" smtClean="0"/>
                        <a:t>9.3</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dirty="0" smtClean="0"/>
                        <a:t>6.1</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dirty="0" smtClean="0"/>
                        <a:t>5.5</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dirty="0" smtClean="0"/>
                        <a:t>1.0</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32229">
                <a:tc>
                  <a:txBody>
                    <a:bodyPr/>
                    <a:lstStyle/>
                    <a:p>
                      <a:pPr algn="ctr"/>
                      <a:r>
                        <a:rPr kumimoji="1" lang="en-US" altLang="ja-JP" dirty="0" smtClean="0"/>
                        <a:t>65~69</a:t>
                      </a:r>
                      <a:r>
                        <a:rPr kumimoji="1" lang="ja-JP" altLang="en-US" dirty="0" smtClean="0"/>
                        <a:t>歳</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dirty="0" smtClean="0"/>
                        <a:t>49.5</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dirty="0" smtClean="0"/>
                        <a:t>60.3</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dirty="0" smtClean="0"/>
                        <a:t>9.6</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dirty="0" smtClean="0"/>
                        <a:t>11.8</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dirty="0" smtClean="0"/>
                        <a:t>12.1</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dirty="0" smtClean="0"/>
                        <a:t>5.3</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dirty="0" smtClean="0"/>
                        <a:t>0.9</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4347">
                <a:tc>
                  <a:txBody>
                    <a:bodyPr/>
                    <a:lstStyle/>
                    <a:p>
                      <a:pPr algn="ct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32229">
                <a:tc>
                  <a:txBody>
                    <a:bodyPr/>
                    <a:lstStyle/>
                    <a:p>
                      <a:pPr algn="ctr"/>
                      <a:r>
                        <a:rPr kumimoji="1" lang="ja-JP" altLang="en-US" dirty="0" smtClean="0"/>
                        <a:t>女性</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dirty="0" smtClean="0"/>
                        <a:t>45.6</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dirty="0" smtClean="0"/>
                        <a:t>67.6</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dirty="0" smtClean="0"/>
                        <a:t>5.1</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dirty="0" smtClean="0"/>
                        <a:t>10.6</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dirty="0" smtClean="0"/>
                        <a:t>8.1</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dirty="0" smtClean="0"/>
                        <a:t>7.6</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dirty="0" smtClean="0"/>
                        <a:t>1.0</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32229">
                <a:tc>
                  <a:txBody>
                    <a:bodyPr/>
                    <a:lstStyle/>
                    <a:p>
                      <a:pPr algn="ctr"/>
                      <a:r>
                        <a:rPr kumimoji="1" lang="en-US" altLang="ja-JP" dirty="0" smtClean="0"/>
                        <a:t>55~59</a:t>
                      </a:r>
                      <a:r>
                        <a:rPr kumimoji="1" lang="ja-JP" altLang="en-US" dirty="0" smtClean="0"/>
                        <a:t>歳</a:t>
                      </a:r>
                      <a:endParaRPr kumimoji="1" lang="en-US" altLang="ja-JP" dirty="0" smtClean="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dirty="0" smtClean="0"/>
                        <a:t>62.2</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dirty="0" smtClean="0"/>
                        <a:t>72.4</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dirty="0" smtClean="0"/>
                        <a:t>3.2</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dirty="0" smtClean="0"/>
                        <a:t>9.4</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dirty="0" smtClean="0"/>
                        <a:t>6.5</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dirty="0" smtClean="0"/>
                        <a:t>7.6</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dirty="0" smtClean="0"/>
                        <a:t>0.8</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32229">
                <a:tc>
                  <a:txBody>
                    <a:bodyPr/>
                    <a:lstStyle/>
                    <a:p>
                      <a:pPr algn="ctr"/>
                      <a:r>
                        <a:rPr kumimoji="1" lang="en-US" altLang="ja-JP" dirty="0" smtClean="0"/>
                        <a:t>60~64</a:t>
                      </a:r>
                      <a:r>
                        <a:rPr kumimoji="1" lang="ja-JP" altLang="en-US" dirty="0" smtClean="0"/>
                        <a:t>歳</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dirty="0" smtClean="0"/>
                        <a:t>42.3</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dirty="0" smtClean="0"/>
                        <a:t>67.1</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dirty="0" smtClean="0"/>
                        <a:t>5.6</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dirty="0" smtClean="0"/>
                        <a:t>11.3</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dirty="0" smtClean="0"/>
                        <a:t>9.1</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dirty="0" smtClean="0"/>
                        <a:t>5.8</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dirty="0" smtClean="0"/>
                        <a:t>1.0</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32229">
                <a:tc>
                  <a:txBody>
                    <a:bodyPr/>
                    <a:lstStyle/>
                    <a:p>
                      <a:pPr algn="ctr"/>
                      <a:r>
                        <a:rPr kumimoji="1" lang="en-US" altLang="ja-JP" dirty="0" smtClean="0"/>
                        <a:t>65~69</a:t>
                      </a:r>
                      <a:r>
                        <a:rPr kumimoji="1" lang="ja-JP" altLang="en-US" dirty="0" smtClean="0"/>
                        <a:t>歳</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dirty="0" smtClean="0"/>
                        <a:t>28.5</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dirty="0" smtClean="0"/>
                        <a:t>55.3</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dirty="0" smtClean="0"/>
                        <a:t>9.3</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dirty="0" smtClean="0"/>
                        <a:t>12.5</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dirty="0" smtClean="0"/>
                        <a:t>10.8</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dirty="0" smtClean="0"/>
                        <a:t>10.8</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dirty="0" smtClean="0"/>
                        <a:t>1.3</a:t>
                      </a:r>
                      <a:endParaRPr kumimoji="1" lang="ja-JP" altLang="en-US"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5143194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91280"/>
            <a:ext cx="8229600" cy="814010"/>
          </a:xfrm>
        </p:spPr>
        <p:txBody>
          <a:bodyPr/>
          <a:lstStyle/>
          <a:p>
            <a:r>
              <a:rPr lang="ja-JP" altLang="en-US" sz="4400" dirty="0" smtClean="0"/>
              <a:t>早期退職の動きと厳しい再就職</a:t>
            </a:r>
            <a:endParaRPr kumimoji="1" lang="ja-JP" altLang="en-US" sz="4400" dirty="0"/>
          </a:p>
        </p:txBody>
      </p:sp>
      <p:sp>
        <p:nvSpPr>
          <p:cNvPr id="3" name="コンテンツ プレースホルダー 2"/>
          <p:cNvSpPr>
            <a:spLocks noGrp="1"/>
          </p:cNvSpPr>
          <p:nvPr>
            <p:ph idx="1"/>
          </p:nvPr>
        </p:nvSpPr>
        <p:spPr>
          <a:xfrm>
            <a:off x="457200" y="1481738"/>
            <a:ext cx="8392472" cy="4934718"/>
          </a:xfrm>
        </p:spPr>
        <p:txBody>
          <a:bodyPr/>
          <a:lstStyle/>
          <a:p>
            <a:pPr marL="0" indent="0">
              <a:buNone/>
            </a:pPr>
            <a:r>
              <a:rPr kumimoji="1" lang="ja-JP" altLang="en-US" dirty="0" smtClean="0"/>
              <a:t>定年制を定めている企業でも定年年齢での退職</a:t>
            </a:r>
            <a:r>
              <a:rPr lang="ja-JP" altLang="en-US" dirty="0" smtClean="0"/>
              <a:t>は多くない</a:t>
            </a:r>
            <a:endParaRPr kumimoji="1" lang="en-US" altLang="ja-JP" dirty="0" smtClean="0"/>
          </a:p>
          <a:p>
            <a:pPr marL="0" indent="0">
              <a:buNone/>
            </a:pPr>
            <a:r>
              <a:rPr lang="ja-JP" altLang="en-US" dirty="0" smtClean="0"/>
              <a:t>　</a:t>
            </a:r>
            <a:r>
              <a:rPr lang="en-US" altLang="ja-JP" dirty="0" smtClean="0"/>
              <a:t>⇦</a:t>
            </a:r>
            <a:r>
              <a:rPr lang="ja-JP" altLang="en-US" dirty="0" smtClean="0"/>
              <a:t>退職前の異動、退職・独立を含めたコース選択、早期退職優遇制度、転職援助斡旋制度、独立開業支援制度など</a:t>
            </a:r>
            <a:endParaRPr lang="en-US" altLang="ja-JP" dirty="0" smtClean="0"/>
          </a:p>
          <a:p>
            <a:pPr marL="0" indent="0">
              <a:buNone/>
            </a:pPr>
            <a:endParaRPr kumimoji="1" lang="en-US" altLang="ja-JP" dirty="0"/>
          </a:p>
          <a:p>
            <a:pPr marL="0" indent="0">
              <a:buNone/>
            </a:pPr>
            <a:r>
              <a:rPr lang="ja-JP" altLang="en-US" sz="2800" u="sng" dirty="0" smtClean="0">
                <a:solidFill>
                  <a:srgbClr val="FF0000"/>
                </a:solidFill>
              </a:rPr>
              <a:t>有効求人倍率</a:t>
            </a:r>
            <a:r>
              <a:rPr lang="ja-JP" altLang="en-US" dirty="0" smtClean="0"/>
              <a:t>（</a:t>
            </a:r>
            <a:r>
              <a:rPr lang="en-US" altLang="ja-JP" dirty="0" smtClean="0"/>
              <a:t>2009</a:t>
            </a:r>
            <a:r>
              <a:rPr lang="ja-JP" altLang="en-US" dirty="0" smtClean="0"/>
              <a:t>年度）</a:t>
            </a:r>
            <a:endParaRPr lang="en-US" altLang="ja-JP" dirty="0" smtClean="0"/>
          </a:p>
          <a:p>
            <a:pPr marL="0" indent="0">
              <a:buNone/>
            </a:pPr>
            <a:r>
              <a:rPr lang="en-US" altLang="ja-JP" dirty="0" smtClean="0"/>
              <a:t>55~59</a:t>
            </a:r>
            <a:r>
              <a:rPr lang="ja-JP" altLang="en-US" dirty="0" smtClean="0"/>
              <a:t>歳：</a:t>
            </a:r>
            <a:r>
              <a:rPr lang="en-US" altLang="ja-JP" dirty="0" smtClean="0"/>
              <a:t>0.34</a:t>
            </a:r>
            <a:r>
              <a:rPr lang="ja-JP" altLang="en-US" dirty="0" smtClean="0"/>
              <a:t>倍</a:t>
            </a:r>
            <a:endParaRPr lang="en-US" altLang="ja-JP" dirty="0" smtClean="0"/>
          </a:p>
          <a:p>
            <a:pPr marL="0" indent="0">
              <a:buNone/>
            </a:pPr>
            <a:r>
              <a:rPr lang="en-US" altLang="ja-JP" dirty="0" smtClean="0"/>
              <a:t>60~64</a:t>
            </a:r>
            <a:r>
              <a:rPr lang="ja-JP" altLang="en-US" dirty="0" smtClean="0"/>
              <a:t>歳：</a:t>
            </a:r>
            <a:r>
              <a:rPr lang="en-US" altLang="ja-JP" dirty="0" smtClean="0"/>
              <a:t>0.32</a:t>
            </a:r>
            <a:r>
              <a:rPr lang="ja-JP" altLang="en-US" dirty="0" smtClean="0"/>
              <a:t>倍</a:t>
            </a:r>
            <a:endParaRPr lang="en-US" altLang="ja-JP" dirty="0" smtClean="0"/>
          </a:p>
          <a:p>
            <a:pPr marL="0" indent="0">
              <a:buNone/>
            </a:pPr>
            <a:endParaRPr lang="en-US" altLang="ja-JP" dirty="0" smtClean="0"/>
          </a:p>
          <a:p>
            <a:pPr marL="0" indent="0">
              <a:buNone/>
            </a:pPr>
            <a:r>
              <a:rPr lang="ja-JP" altLang="en-US" dirty="0" smtClean="0"/>
              <a:t>また、</a:t>
            </a:r>
            <a:r>
              <a:rPr lang="en-US" altLang="ja-JP" dirty="0" smtClean="0"/>
              <a:t>65</a:t>
            </a:r>
            <a:r>
              <a:rPr lang="ja-JP" altLang="en-US" dirty="0" smtClean="0"/>
              <a:t>歳まで継続して雇用する何らかの制度を持つ企業はまだ少なく、希望者全員の雇用を保障する企業はさらに少ない</a:t>
            </a:r>
            <a:endParaRPr lang="en-US" altLang="ja-JP" dirty="0"/>
          </a:p>
          <a:p>
            <a:pPr marL="0" indent="0">
              <a:buNone/>
            </a:pPr>
            <a:endParaRPr kumimoji="1" lang="en-US" altLang="ja-JP" dirty="0" smtClean="0">
              <a:solidFill>
                <a:srgbClr val="000000"/>
              </a:solidFill>
            </a:endParaRPr>
          </a:p>
          <a:p>
            <a:pPr marL="0" indent="0">
              <a:buNone/>
            </a:pPr>
            <a:endParaRPr kumimoji="1" lang="ja-JP" altLang="en-US" u="sng" dirty="0">
              <a:solidFill>
                <a:srgbClr val="FF0000"/>
              </a:solidFill>
            </a:endParaRPr>
          </a:p>
        </p:txBody>
      </p:sp>
      <p:sp>
        <p:nvSpPr>
          <p:cNvPr id="4" name="右中かっこ 3"/>
          <p:cNvSpPr/>
          <p:nvPr/>
        </p:nvSpPr>
        <p:spPr>
          <a:xfrm>
            <a:off x="3128470" y="3664656"/>
            <a:ext cx="410075" cy="912856"/>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5" name="テキスト ボックス 4"/>
          <p:cNvSpPr txBox="1"/>
          <p:nvPr/>
        </p:nvSpPr>
        <p:spPr>
          <a:xfrm>
            <a:off x="3743583" y="3720055"/>
            <a:ext cx="5106089" cy="830997"/>
          </a:xfrm>
          <a:prstGeom prst="rect">
            <a:avLst/>
          </a:prstGeom>
          <a:noFill/>
        </p:spPr>
        <p:txBody>
          <a:bodyPr wrap="square" rtlCol="0">
            <a:spAutoFit/>
          </a:bodyPr>
          <a:lstStyle/>
          <a:p>
            <a:r>
              <a:rPr lang="ja-JP" altLang="en-US" sz="2400" dirty="0" smtClean="0"/>
              <a:t>求職者</a:t>
            </a:r>
            <a:r>
              <a:rPr lang="en-US" altLang="ja-JP" sz="2400" dirty="0" smtClean="0"/>
              <a:t>10</a:t>
            </a:r>
            <a:r>
              <a:rPr lang="ja-JP" altLang="en-US" sz="2400" dirty="0" smtClean="0"/>
              <a:t>人に</a:t>
            </a:r>
            <a:r>
              <a:rPr lang="en-US" altLang="ja-JP" sz="2400" dirty="0"/>
              <a:t>3</a:t>
            </a:r>
            <a:r>
              <a:rPr lang="ja-JP" altLang="en-US" sz="2400" dirty="0" smtClean="0"/>
              <a:t>人の就職口しかない</a:t>
            </a:r>
            <a:endParaRPr lang="en-US" altLang="ja-JP" sz="2400" dirty="0" smtClean="0"/>
          </a:p>
          <a:p>
            <a:r>
              <a:rPr kumimoji="1" lang="ja-JP" altLang="en-US" sz="2400" dirty="0" smtClean="0"/>
              <a:t>　　</a:t>
            </a:r>
            <a:r>
              <a:rPr kumimoji="1" lang="en-US" altLang="ja-JP" sz="2400" dirty="0" smtClean="0"/>
              <a:t>⇒</a:t>
            </a:r>
            <a:r>
              <a:rPr lang="ja-JP" altLang="en-US" sz="2400" dirty="0" smtClean="0"/>
              <a:t>高齢での再就職は難しい</a:t>
            </a:r>
            <a:endParaRPr kumimoji="1" lang="ja-JP" altLang="en-US" sz="2400" dirty="0"/>
          </a:p>
        </p:txBody>
      </p:sp>
    </p:spTree>
    <p:extLst>
      <p:ext uri="{BB962C8B-B14F-4D97-AF65-F5344CB8AC3E}">
        <p14:creationId xmlns:p14="http://schemas.microsoft.com/office/powerpoint/2010/main" val="6346649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76575"/>
            <a:ext cx="8229600" cy="846101"/>
          </a:xfrm>
        </p:spPr>
        <p:txBody>
          <a:bodyPr/>
          <a:lstStyle/>
          <a:p>
            <a:r>
              <a:rPr kumimoji="1" lang="ja-JP" altLang="en-US" sz="4400" dirty="0" smtClean="0"/>
              <a:t>日本の高齢者労働力の高さ</a:t>
            </a:r>
            <a:endParaRPr kumimoji="1" lang="ja-JP" altLang="en-US" sz="4400" dirty="0"/>
          </a:p>
        </p:txBody>
      </p:sp>
      <p:pic>
        <p:nvPicPr>
          <p:cNvPr id="5" name="コンテンツ プレースホルダー 4"/>
          <p:cNvPicPr>
            <a:picLocks noGrp="1" noChangeAspect="1"/>
          </p:cNvPicPr>
          <p:nvPr>
            <p:ph idx="1"/>
          </p:nvPr>
        </p:nvPicPr>
        <p:blipFill rotWithShape="1">
          <a:blip r:embed="rId2"/>
          <a:srcRect l="-2411" t="6994" r="2411" b="51334"/>
          <a:stretch/>
        </p:blipFill>
        <p:spPr>
          <a:xfrm>
            <a:off x="-176613" y="1653727"/>
            <a:ext cx="9214787" cy="5067778"/>
          </a:xfrm>
        </p:spPr>
      </p:pic>
    </p:spTree>
    <p:extLst>
      <p:ext uri="{BB962C8B-B14F-4D97-AF65-F5344CB8AC3E}">
        <p14:creationId xmlns:p14="http://schemas.microsoft.com/office/powerpoint/2010/main" val="211801460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832871"/>
          </a:xfrm>
        </p:spPr>
        <p:txBody>
          <a:bodyPr/>
          <a:lstStyle/>
          <a:p>
            <a:r>
              <a:rPr lang="ja-JP" altLang="en-US" sz="4000" dirty="0" smtClean="0"/>
              <a:t>年齢別労働力人口の見通し</a:t>
            </a:r>
            <a:endParaRPr kumimoji="1" lang="ja-JP" altLang="en-US" sz="4000"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857684869"/>
              </p:ext>
            </p:extLst>
          </p:nvPr>
        </p:nvGraphicFramePr>
        <p:xfrm>
          <a:off x="210273" y="832871"/>
          <a:ext cx="8858766" cy="2564766"/>
        </p:xfrm>
        <a:graphic>
          <a:graphicData uri="http://schemas.openxmlformats.org/drawingml/2006/table">
            <a:tbl>
              <a:tblPr firstRow="1" bandRow="1">
                <a:tableStyleId>{5C22544A-7EE6-4342-B048-85BDC9FD1C3A}</a:tableStyleId>
              </a:tblPr>
              <a:tblGrid>
                <a:gridCol w="1265538"/>
                <a:gridCol w="1265538"/>
                <a:gridCol w="1265538"/>
                <a:gridCol w="1265538"/>
                <a:gridCol w="1265538"/>
                <a:gridCol w="1265538"/>
                <a:gridCol w="1265538"/>
              </a:tblGrid>
              <a:tr h="427461">
                <a:tc>
                  <a:txBody>
                    <a:bodyPr/>
                    <a:lstStyle/>
                    <a:p>
                      <a:pPr algn="ctr"/>
                      <a:endParaRPr kumimoji="1" lang="ja-JP" altLang="en-US" dirty="0"/>
                    </a:p>
                  </a:txBody>
                  <a:tcPr anchor="ctr"/>
                </a:tc>
                <a:tc>
                  <a:txBody>
                    <a:bodyPr/>
                    <a:lstStyle/>
                    <a:p>
                      <a:pPr algn="ctr"/>
                      <a:r>
                        <a:rPr kumimoji="1" lang="en-US" altLang="ja-JP" dirty="0" smtClean="0"/>
                        <a:t>1990</a:t>
                      </a:r>
                      <a:r>
                        <a:rPr kumimoji="1" lang="ja-JP" altLang="en-US" dirty="0" smtClean="0"/>
                        <a:t>年</a:t>
                      </a:r>
                      <a:endParaRPr kumimoji="1" lang="ja-JP" altLang="en-US" dirty="0"/>
                    </a:p>
                  </a:txBody>
                  <a:tcPr anchor="ctr"/>
                </a:tc>
                <a:tc>
                  <a:txBody>
                    <a:bodyPr/>
                    <a:lstStyle/>
                    <a:p>
                      <a:pPr algn="ctr"/>
                      <a:r>
                        <a:rPr kumimoji="1" lang="en-US" altLang="ja-JP" dirty="0" smtClean="0"/>
                        <a:t>2000</a:t>
                      </a:r>
                      <a:r>
                        <a:rPr kumimoji="1" lang="ja-JP" altLang="en-US" dirty="0" smtClean="0"/>
                        <a:t>年</a:t>
                      </a:r>
                      <a:endParaRPr kumimoji="1" lang="ja-JP" altLang="en-US" dirty="0"/>
                    </a:p>
                  </a:txBody>
                  <a:tcPr anchor="ctr"/>
                </a:tc>
                <a:tc>
                  <a:txBody>
                    <a:bodyPr/>
                    <a:lstStyle/>
                    <a:p>
                      <a:pPr algn="ctr"/>
                      <a:r>
                        <a:rPr kumimoji="1" lang="en-US" altLang="ja-JP" dirty="0" smtClean="0"/>
                        <a:t>2005</a:t>
                      </a:r>
                      <a:r>
                        <a:rPr kumimoji="1" lang="ja-JP" altLang="en-US" dirty="0" smtClean="0"/>
                        <a:t>年</a:t>
                      </a:r>
                      <a:endParaRPr kumimoji="1" lang="ja-JP" altLang="en-US" dirty="0"/>
                    </a:p>
                  </a:txBody>
                  <a:tcPr anchor="ctr"/>
                </a:tc>
                <a:tc>
                  <a:txBody>
                    <a:bodyPr/>
                    <a:lstStyle/>
                    <a:p>
                      <a:pPr algn="ctr"/>
                      <a:r>
                        <a:rPr kumimoji="1" lang="en-US" altLang="ja-JP" dirty="0" smtClean="0"/>
                        <a:t>2010</a:t>
                      </a:r>
                      <a:r>
                        <a:rPr kumimoji="1" lang="ja-JP" altLang="en-US" dirty="0" smtClean="0"/>
                        <a:t>年</a:t>
                      </a:r>
                      <a:endParaRPr kumimoji="1" lang="ja-JP" altLang="en-US" dirty="0"/>
                    </a:p>
                  </a:txBody>
                  <a:tcPr anchor="ctr"/>
                </a:tc>
                <a:tc>
                  <a:txBody>
                    <a:bodyPr/>
                    <a:lstStyle/>
                    <a:p>
                      <a:pPr algn="ctr"/>
                      <a:r>
                        <a:rPr kumimoji="1" lang="en-US" altLang="ja-JP" dirty="0" smtClean="0"/>
                        <a:t>2015</a:t>
                      </a:r>
                      <a:r>
                        <a:rPr kumimoji="1" lang="ja-JP" altLang="en-US" dirty="0" smtClean="0"/>
                        <a:t>年</a:t>
                      </a:r>
                      <a:endParaRPr kumimoji="1" lang="ja-JP" altLang="en-US" dirty="0"/>
                    </a:p>
                  </a:txBody>
                  <a:tcPr anchor="ctr"/>
                </a:tc>
                <a:tc>
                  <a:txBody>
                    <a:bodyPr/>
                    <a:lstStyle/>
                    <a:p>
                      <a:pPr algn="ctr"/>
                      <a:r>
                        <a:rPr kumimoji="1" lang="en-US" altLang="ja-JP" dirty="0" smtClean="0"/>
                        <a:t>2025</a:t>
                      </a:r>
                      <a:r>
                        <a:rPr kumimoji="1" lang="ja-JP" altLang="en-US" dirty="0" smtClean="0"/>
                        <a:t>年</a:t>
                      </a:r>
                      <a:endParaRPr kumimoji="1" lang="ja-JP" altLang="en-US" dirty="0"/>
                    </a:p>
                  </a:txBody>
                  <a:tcPr anchor="ctr"/>
                </a:tc>
              </a:tr>
              <a:tr h="427461">
                <a:tc>
                  <a:txBody>
                    <a:bodyPr/>
                    <a:lstStyle/>
                    <a:p>
                      <a:pPr algn="ctr"/>
                      <a:r>
                        <a:rPr kumimoji="1" lang="ja-JP" altLang="en-US" dirty="0" smtClean="0"/>
                        <a:t>計</a:t>
                      </a:r>
                      <a:endParaRPr kumimoji="1" lang="ja-JP" altLang="en-US" dirty="0"/>
                    </a:p>
                  </a:txBody>
                  <a:tcPr anchor="ctr">
                    <a:lnB w="12700" cap="flat" cmpd="sng" algn="ctr">
                      <a:solidFill>
                        <a:prstClr val="black"/>
                      </a:solidFill>
                      <a:prstDash val="solid"/>
                      <a:round/>
                      <a:headEnd type="none" w="med" len="med"/>
                      <a:tailEnd type="none" w="med" len="med"/>
                    </a:lnB>
                  </a:tcPr>
                </a:tc>
                <a:tc>
                  <a:txBody>
                    <a:bodyPr/>
                    <a:lstStyle/>
                    <a:p>
                      <a:pPr algn="ctr"/>
                      <a:r>
                        <a:rPr kumimoji="1" lang="en-US" altLang="ja-JP" dirty="0" smtClean="0"/>
                        <a:t>6,384</a:t>
                      </a:r>
                      <a:endParaRPr kumimoji="1" lang="ja-JP" altLang="en-US" dirty="0"/>
                    </a:p>
                  </a:txBody>
                  <a:tcPr anchor="ctr">
                    <a:lnB w="12700" cap="flat" cmpd="sng" algn="ctr">
                      <a:solidFill>
                        <a:prstClr val="black"/>
                      </a:solidFill>
                      <a:prstDash val="solid"/>
                      <a:round/>
                      <a:headEnd type="none" w="med" len="med"/>
                      <a:tailEnd type="none" w="med" len="med"/>
                    </a:lnB>
                  </a:tcPr>
                </a:tc>
                <a:tc>
                  <a:txBody>
                    <a:bodyPr/>
                    <a:lstStyle/>
                    <a:p>
                      <a:pPr algn="ctr"/>
                      <a:r>
                        <a:rPr kumimoji="1" lang="en-US" altLang="ja-JP" dirty="0" smtClean="0"/>
                        <a:t>6,766</a:t>
                      </a:r>
                      <a:endParaRPr kumimoji="1" lang="ja-JP" altLang="en-US" dirty="0"/>
                    </a:p>
                  </a:txBody>
                  <a:tcPr anchor="ctr">
                    <a:lnB w="12700" cap="flat" cmpd="sng" algn="ctr">
                      <a:solidFill>
                        <a:prstClr val="black"/>
                      </a:solidFill>
                      <a:prstDash val="solid"/>
                      <a:round/>
                      <a:headEnd type="none" w="med" len="med"/>
                      <a:tailEnd type="none" w="med" len="med"/>
                    </a:lnB>
                  </a:tcPr>
                </a:tc>
                <a:tc>
                  <a:txBody>
                    <a:bodyPr/>
                    <a:lstStyle/>
                    <a:p>
                      <a:pPr algn="ctr"/>
                      <a:r>
                        <a:rPr kumimoji="1" lang="en-US" altLang="ja-JP" dirty="0" smtClean="0"/>
                        <a:t>6,845</a:t>
                      </a:r>
                      <a:endParaRPr kumimoji="1" lang="ja-JP" altLang="en-US" dirty="0"/>
                    </a:p>
                  </a:txBody>
                  <a:tcPr anchor="ctr">
                    <a:lnB w="12700" cap="flat" cmpd="sng" algn="ctr">
                      <a:solidFill>
                        <a:prstClr val="black"/>
                      </a:solidFill>
                      <a:prstDash val="solid"/>
                      <a:round/>
                      <a:headEnd type="none" w="med" len="med"/>
                      <a:tailEnd type="none" w="med" len="med"/>
                    </a:lnB>
                  </a:tcPr>
                </a:tc>
                <a:tc>
                  <a:txBody>
                    <a:bodyPr/>
                    <a:lstStyle/>
                    <a:p>
                      <a:pPr algn="ctr"/>
                      <a:r>
                        <a:rPr kumimoji="1" lang="en-US" altLang="ja-JP" dirty="0" smtClean="0"/>
                        <a:t>6,740</a:t>
                      </a:r>
                      <a:endParaRPr kumimoji="1" lang="ja-JP" altLang="en-US" dirty="0"/>
                    </a:p>
                  </a:txBody>
                  <a:tcPr anchor="ctr">
                    <a:lnB w="12700" cap="flat" cmpd="sng" algn="ctr">
                      <a:solidFill>
                        <a:prstClr val="black"/>
                      </a:solidFill>
                      <a:prstDash val="solid"/>
                      <a:round/>
                      <a:headEnd type="none" w="med" len="med"/>
                      <a:tailEnd type="none" w="med" len="med"/>
                    </a:lnB>
                  </a:tcPr>
                </a:tc>
                <a:tc>
                  <a:txBody>
                    <a:bodyPr/>
                    <a:lstStyle/>
                    <a:p>
                      <a:pPr algn="ctr"/>
                      <a:r>
                        <a:rPr kumimoji="1" lang="en-US" altLang="ja-JP" dirty="0" smtClean="0"/>
                        <a:t>6,572</a:t>
                      </a:r>
                      <a:endParaRPr kumimoji="1" lang="ja-JP" altLang="en-US" dirty="0"/>
                    </a:p>
                  </a:txBody>
                  <a:tcPr anchor="ctr">
                    <a:lnB w="12700" cap="flat" cmpd="sng" algn="ctr">
                      <a:solidFill>
                        <a:prstClr val="black"/>
                      </a:solidFill>
                      <a:prstDash val="solid"/>
                      <a:round/>
                      <a:headEnd type="none" w="med" len="med"/>
                      <a:tailEnd type="none" w="med" len="med"/>
                    </a:lnB>
                  </a:tcPr>
                </a:tc>
                <a:tc>
                  <a:txBody>
                    <a:bodyPr/>
                    <a:lstStyle/>
                    <a:p>
                      <a:pPr algn="ctr"/>
                      <a:r>
                        <a:rPr kumimoji="1" lang="en-US" altLang="ja-JP" dirty="0" smtClean="0"/>
                        <a:t>6,188</a:t>
                      </a:r>
                      <a:endParaRPr kumimoji="1" lang="ja-JP" altLang="en-US" dirty="0"/>
                    </a:p>
                  </a:txBody>
                  <a:tcPr anchor="ctr">
                    <a:lnB w="12700" cap="flat" cmpd="sng" algn="ctr">
                      <a:solidFill>
                        <a:prstClr val="black"/>
                      </a:solidFill>
                      <a:prstDash val="solid"/>
                      <a:round/>
                      <a:headEnd type="none" w="med" len="med"/>
                      <a:tailEnd type="none" w="med" len="med"/>
                    </a:lnB>
                  </a:tcPr>
                </a:tc>
              </a:tr>
              <a:tr h="427461">
                <a:tc>
                  <a:txBody>
                    <a:bodyPr/>
                    <a:lstStyle/>
                    <a:p>
                      <a:pPr algn="ctr"/>
                      <a:r>
                        <a:rPr kumimoji="1" lang="en-US" altLang="ja-JP" dirty="0" smtClean="0"/>
                        <a:t>15~29</a:t>
                      </a:r>
                      <a:r>
                        <a:rPr kumimoji="1" lang="ja-JP" altLang="en-US" dirty="0" smtClean="0"/>
                        <a:t>歳</a:t>
                      </a:r>
                      <a:endParaRPr kumimoji="1" lang="en-US" altLang="ja-JP" dirty="0" smtClean="0"/>
                    </a:p>
                  </a:txBody>
                  <a:tcPr anchor="ctr">
                    <a:lnT w="12700" cap="flat" cmpd="sng" algn="ctr">
                      <a:solidFill>
                        <a:prstClr val="black"/>
                      </a:solidFill>
                      <a:prstDash val="solid"/>
                      <a:round/>
                      <a:headEnd type="none" w="med" len="med"/>
                      <a:tailEnd type="none" w="med" len="med"/>
                    </a:lnT>
                  </a:tcPr>
                </a:tc>
                <a:tc>
                  <a:txBody>
                    <a:bodyPr/>
                    <a:lstStyle/>
                    <a:p>
                      <a:pPr algn="ctr"/>
                      <a:r>
                        <a:rPr kumimoji="1" lang="en-US" altLang="ja-JP" dirty="0" smtClean="0"/>
                        <a:t>1,475</a:t>
                      </a:r>
                      <a:endParaRPr kumimoji="1" lang="ja-JP" altLang="en-US" dirty="0"/>
                    </a:p>
                  </a:txBody>
                  <a:tcPr anchor="ctr">
                    <a:lnT w="12700" cap="flat" cmpd="sng" algn="ctr">
                      <a:solidFill>
                        <a:prstClr val="black"/>
                      </a:solidFill>
                      <a:prstDash val="solid"/>
                      <a:round/>
                      <a:headEnd type="none" w="med" len="med"/>
                      <a:tailEnd type="none" w="med" len="med"/>
                    </a:lnT>
                  </a:tcPr>
                </a:tc>
                <a:tc>
                  <a:txBody>
                    <a:bodyPr/>
                    <a:lstStyle/>
                    <a:p>
                      <a:pPr algn="ctr"/>
                      <a:r>
                        <a:rPr kumimoji="1" lang="en-US" altLang="ja-JP" dirty="0" smtClean="0"/>
                        <a:t>1,588</a:t>
                      </a:r>
                      <a:endParaRPr kumimoji="1" lang="ja-JP" altLang="en-US" dirty="0"/>
                    </a:p>
                  </a:txBody>
                  <a:tcPr anchor="ctr">
                    <a:lnT w="12700" cap="flat" cmpd="sng" algn="ctr">
                      <a:solidFill>
                        <a:prstClr val="black"/>
                      </a:solidFill>
                      <a:prstDash val="solid"/>
                      <a:round/>
                      <a:headEnd type="none" w="med" len="med"/>
                      <a:tailEnd type="none" w="med" len="med"/>
                    </a:lnT>
                  </a:tcPr>
                </a:tc>
                <a:tc>
                  <a:txBody>
                    <a:bodyPr/>
                    <a:lstStyle/>
                    <a:p>
                      <a:pPr algn="ctr"/>
                      <a:r>
                        <a:rPr kumimoji="1" lang="en-US" altLang="ja-JP" dirty="0" smtClean="0"/>
                        <a:t>1,400</a:t>
                      </a:r>
                      <a:endParaRPr kumimoji="1" lang="ja-JP" altLang="en-US" dirty="0"/>
                    </a:p>
                  </a:txBody>
                  <a:tcPr anchor="ctr">
                    <a:lnT w="12700" cap="flat" cmpd="sng" algn="ctr">
                      <a:solidFill>
                        <a:prstClr val="black"/>
                      </a:solidFill>
                      <a:prstDash val="solid"/>
                      <a:round/>
                      <a:headEnd type="none" w="med" len="med"/>
                      <a:tailEnd type="none" w="med" len="med"/>
                    </a:lnT>
                  </a:tcPr>
                </a:tc>
                <a:tc>
                  <a:txBody>
                    <a:bodyPr/>
                    <a:lstStyle/>
                    <a:p>
                      <a:pPr algn="ctr"/>
                      <a:r>
                        <a:rPr kumimoji="1" lang="en-US" altLang="ja-JP" dirty="0" smtClean="0"/>
                        <a:t>1,229</a:t>
                      </a:r>
                      <a:endParaRPr kumimoji="1" lang="ja-JP" altLang="en-US" dirty="0"/>
                    </a:p>
                  </a:txBody>
                  <a:tcPr anchor="ctr">
                    <a:lnT w="12700" cap="flat" cmpd="sng" algn="ctr">
                      <a:solidFill>
                        <a:prstClr val="black"/>
                      </a:solidFill>
                      <a:prstDash val="solid"/>
                      <a:round/>
                      <a:headEnd type="none" w="med" len="med"/>
                      <a:tailEnd type="none" w="med" len="med"/>
                    </a:lnT>
                  </a:tcPr>
                </a:tc>
                <a:tc>
                  <a:txBody>
                    <a:bodyPr/>
                    <a:lstStyle/>
                    <a:p>
                      <a:pPr algn="ctr"/>
                      <a:r>
                        <a:rPr kumimoji="1" lang="en-US" altLang="ja-JP" dirty="0" smtClean="0"/>
                        <a:t>1,110</a:t>
                      </a:r>
                      <a:endParaRPr kumimoji="1" lang="ja-JP" altLang="en-US" dirty="0"/>
                    </a:p>
                  </a:txBody>
                  <a:tcPr anchor="ctr">
                    <a:lnT w="12700" cap="flat" cmpd="sng" algn="ctr">
                      <a:solidFill>
                        <a:prstClr val="black"/>
                      </a:solidFill>
                      <a:prstDash val="solid"/>
                      <a:round/>
                      <a:headEnd type="none" w="med" len="med"/>
                      <a:tailEnd type="none" w="med" len="med"/>
                    </a:lnT>
                  </a:tcPr>
                </a:tc>
                <a:tc>
                  <a:txBody>
                    <a:bodyPr/>
                    <a:lstStyle/>
                    <a:p>
                      <a:pPr algn="ctr"/>
                      <a:r>
                        <a:rPr kumimoji="1" lang="en-US" altLang="ja-JP" dirty="0" smtClean="0"/>
                        <a:t>1,082</a:t>
                      </a:r>
                      <a:endParaRPr kumimoji="1" lang="ja-JP" altLang="en-US" dirty="0"/>
                    </a:p>
                  </a:txBody>
                  <a:tcPr anchor="ctr">
                    <a:lnT w="12700" cap="flat" cmpd="sng" algn="ctr">
                      <a:solidFill>
                        <a:prstClr val="black"/>
                      </a:solidFill>
                      <a:prstDash val="solid"/>
                      <a:round/>
                      <a:headEnd type="none" w="med" len="med"/>
                      <a:tailEnd type="none" w="med" len="med"/>
                    </a:lnT>
                  </a:tcPr>
                </a:tc>
              </a:tr>
              <a:tr h="427461">
                <a:tc>
                  <a:txBody>
                    <a:bodyPr/>
                    <a:lstStyle/>
                    <a:p>
                      <a:pPr algn="ctr"/>
                      <a:r>
                        <a:rPr kumimoji="1" lang="en-US" altLang="ja-JP" dirty="0" smtClean="0"/>
                        <a:t>30~59</a:t>
                      </a:r>
                      <a:r>
                        <a:rPr kumimoji="1" lang="ja-JP" altLang="en-US" dirty="0" smtClean="0"/>
                        <a:t>歳</a:t>
                      </a:r>
                      <a:endParaRPr kumimoji="1" lang="ja-JP" altLang="en-US" dirty="0"/>
                    </a:p>
                  </a:txBody>
                  <a:tcPr anchor="ctr"/>
                </a:tc>
                <a:tc>
                  <a:txBody>
                    <a:bodyPr/>
                    <a:lstStyle/>
                    <a:p>
                      <a:pPr algn="ctr"/>
                      <a:r>
                        <a:rPr kumimoji="1" lang="en-US" altLang="ja-JP" dirty="0" smtClean="0"/>
                        <a:t>4,178</a:t>
                      </a:r>
                      <a:endParaRPr kumimoji="1" lang="ja-JP" altLang="en-US" dirty="0"/>
                    </a:p>
                  </a:txBody>
                  <a:tcPr anchor="ctr"/>
                </a:tc>
                <a:tc>
                  <a:txBody>
                    <a:bodyPr/>
                    <a:lstStyle/>
                    <a:p>
                      <a:pPr algn="ctr"/>
                      <a:r>
                        <a:rPr kumimoji="1" lang="en-US" altLang="ja-JP" dirty="0" smtClean="0"/>
                        <a:t>4,260</a:t>
                      </a:r>
                      <a:endParaRPr kumimoji="1" lang="ja-JP" altLang="en-US" dirty="0"/>
                    </a:p>
                  </a:txBody>
                  <a:tcPr anchor="ctr"/>
                </a:tc>
                <a:tc>
                  <a:txBody>
                    <a:bodyPr/>
                    <a:lstStyle/>
                    <a:p>
                      <a:pPr algn="ctr"/>
                      <a:r>
                        <a:rPr kumimoji="1" lang="en-US" altLang="ja-JP" dirty="0" smtClean="0"/>
                        <a:t>4,348</a:t>
                      </a:r>
                      <a:endParaRPr kumimoji="1" lang="ja-JP" altLang="en-US" dirty="0"/>
                    </a:p>
                  </a:txBody>
                  <a:tcPr anchor="ctr"/>
                </a:tc>
                <a:tc>
                  <a:txBody>
                    <a:bodyPr/>
                    <a:lstStyle/>
                    <a:p>
                      <a:pPr algn="ctr"/>
                      <a:r>
                        <a:rPr kumimoji="1" lang="en-US" altLang="ja-JP" dirty="0" smtClean="0"/>
                        <a:t>4,215</a:t>
                      </a:r>
                      <a:endParaRPr kumimoji="1" lang="ja-JP" altLang="en-US" dirty="0"/>
                    </a:p>
                  </a:txBody>
                  <a:tcPr anchor="ctr"/>
                </a:tc>
                <a:tc>
                  <a:txBody>
                    <a:bodyPr/>
                    <a:lstStyle/>
                    <a:p>
                      <a:pPr algn="ctr"/>
                      <a:r>
                        <a:rPr kumimoji="1" lang="en-US" altLang="ja-JP" dirty="0" smtClean="0"/>
                        <a:t>4,128</a:t>
                      </a:r>
                      <a:endParaRPr kumimoji="1" lang="ja-JP" altLang="en-US" dirty="0"/>
                    </a:p>
                  </a:txBody>
                  <a:tcPr anchor="ctr"/>
                </a:tc>
                <a:tc>
                  <a:txBody>
                    <a:bodyPr/>
                    <a:lstStyle/>
                    <a:p>
                      <a:pPr algn="ctr"/>
                      <a:r>
                        <a:rPr kumimoji="1" lang="en-US" altLang="ja-JP" dirty="0" smtClean="0"/>
                        <a:t>3,871</a:t>
                      </a:r>
                      <a:endParaRPr kumimoji="1" lang="ja-JP" altLang="en-US" dirty="0"/>
                    </a:p>
                  </a:txBody>
                  <a:tcPr anchor="ctr"/>
                </a:tc>
              </a:tr>
              <a:tr h="427461">
                <a:tc>
                  <a:txBody>
                    <a:bodyPr/>
                    <a:lstStyle/>
                    <a:p>
                      <a:pPr algn="ctr"/>
                      <a:r>
                        <a:rPr kumimoji="1" lang="en-US" altLang="ja-JP" dirty="0" smtClean="0"/>
                        <a:t>60~64</a:t>
                      </a:r>
                      <a:r>
                        <a:rPr kumimoji="1" lang="ja-JP" altLang="en-US" dirty="0" smtClean="0"/>
                        <a:t>歳</a:t>
                      </a:r>
                      <a:endParaRPr kumimoji="1" lang="ja-JP" altLang="en-US" dirty="0"/>
                    </a:p>
                  </a:txBody>
                  <a:tcPr anchor="ctr"/>
                </a:tc>
                <a:tc>
                  <a:txBody>
                    <a:bodyPr/>
                    <a:lstStyle/>
                    <a:p>
                      <a:pPr algn="ctr"/>
                      <a:r>
                        <a:rPr kumimoji="1" lang="en-US" altLang="ja-JP" dirty="0" smtClean="0"/>
                        <a:t>372</a:t>
                      </a:r>
                      <a:endParaRPr kumimoji="1" lang="ja-JP" altLang="en-US" dirty="0"/>
                    </a:p>
                  </a:txBody>
                  <a:tcPr anchor="ctr"/>
                </a:tc>
                <a:tc>
                  <a:txBody>
                    <a:bodyPr/>
                    <a:lstStyle/>
                    <a:p>
                      <a:pPr algn="ctr"/>
                      <a:r>
                        <a:rPr kumimoji="1" lang="en-US" altLang="ja-JP" dirty="0" smtClean="0"/>
                        <a:t>426</a:t>
                      </a:r>
                      <a:endParaRPr kumimoji="1" lang="ja-JP" altLang="en-US" dirty="0"/>
                    </a:p>
                  </a:txBody>
                  <a:tcPr anchor="ctr"/>
                </a:tc>
                <a:tc>
                  <a:txBody>
                    <a:bodyPr/>
                    <a:lstStyle/>
                    <a:p>
                      <a:pPr algn="ctr"/>
                      <a:r>
                        <a:rPr kumimoji="1" lang="en-US" altLang="ja-JP" dirty="0" smtClean="0"/>
                        <a:t>504</a:t>
                      </a:r>
                      <a:endParaRPr kumimoji="1" lang="ja-JP" altLang="en-US" dirty="0"/>
                    </a:p>
                  </a:txBody>
                  <a:tcPr anchor="ctr"/>
                </a:tc>
                <a:tc>
                  <a:txBody>
                    <a:bodyPr/>
                    <a:lstStyle/>
                    <a:p>
                      <a:pPr algn="ctr"/>
                      <a:r>
                        <a:rPr kumimoji="1" lang="en-US" altLang="ja-JP" dirty="0" smtClean="0"/>
                        <a:t>630</a:t>
                      </a:r>
                      <a:endParaRPr kumimoji="1" lang="ja-JP" altLang="en-US" dirty="0"/>
                    </a:p>
                  </a:txBody>
                  <a:tcPr anchor="ctr"/>
                </a:tc>
                <a:tc>
                  <a:txBody>
                    <a:bodyPr/>
                    <a:lstStyle/>
                    <a:p>
                      <a:pPr algn="ctr"/>
                      <a:r>
                        <a:rPr kumimoji="1" lang="en-US" altLang="ja-JP" dirty="0" smtClean="0"/>
                        <a:t>561</a:t>
                      </a:r>
                      <a:endParaRPr kumimoji="1" lang="ja-JP" altLang="en-US" dirty="0"/>
                    </a:p>
                  </a:txBody>
                  <a:tcPr anchor="ctr"/>
                </a:tc>
                <a:tc>
                  <a:txBody>
                    <a:bodyPr/>
                    <a:lstStyle/>
                    <a:p>
                      <a:pPr algn="ctr"/>
                      <a:r>
                        <a:rPr kumimoji="1" lang="en-US" altLang="ja-JP" dirty="0" smtClean="0"/>
                        <a:t>530</a:t>
                      </a:r>
                      <a:endParaRPr kumimoji="1" lang="ja-JP" altLang="en-US" dirty="0"/>
                    </a:p>
                  </a:txBody>
                  <a:tcPr anchor="ctr"/>
                </a:tc>
              </a:tr>
              <a:tr h="427461">
                <a:tc>
                  <a:txBody>
                    <a:bodyPr/>
                    <a:lstStyle/>
                    <a:p>
                      <a:pPr algn="ctr"/>
                      <a:r>
                        <a:rPr kumimoji="1" lang="en-US" altLang="ja-JP" dirty="0" smtClean="0"/>
                        <a:t>65</a:t>
                      </a:r>
                      <a:r>
                        <a:rPr kumimoji="1" lang="ja-JP" altLang="en-US" dirty="0" smtClean="0"/>
                        <a:t>歳以上</a:t>
                      </a:r>
                      <a:endParaRPr kumimoji="1" lang="ja-JP" altLang="en-US" dirty="0"/>
                    </a:p>
                  </a:txBody>
                  <a:tcPr anchor="ctr"/>
                </a:tc>
                <a:tc>
                  <a:txBody>
                    <a:bodyPr/>
                    <a:lstStyle/>
                    <a:p>
                      <a:pPr algn="ctr"/>
                      <a:r>
                        <a:rPr kumimoji="1" lang="en-US" altLang="ja-JP" dirty="0" smtClean="0"/>
                        <a:t>360</a:t>
                      </a:r>
                      <a:endParaRPr kumimoji="1" lang="ja-JP" altLang="en-US" dirty="0"/>
                    </a:p>
                  </a:txBody>
                  <a:tcPr anchor="ctr"/>
                </a:tc>
                <a:tc>
                  <a:txBody>
                    <a:bodyPr/>
                    <a:lstStyle/>
                    <a:p>
                      <a:pPr algn="ctr"/>
                      <a:r>
                        <a:rPr kumimoji="1" lang="en-US" altLang="ja-JP" dirty="0" smtClean="0"/>
                        <a:t>493</a:t>
                      </a:r>
                      <a:endParaRPr kumimoji="1" lang="ja-JP" altLang="en-US" dirty="0"/>
                    </a:p>
                  </a:txBody>
                  <a:tcPr anchor="ctr"/>
                </a:tc>
                <a:tc>
                  <a:txBody>
                    <a:bodyPr/>
                    <a:lstStyle/>
                    <a:p>
                      <a:pPr algn="ctr"/>
                      <a:r>
                        <a:rPr kumimoji="1" lang="en-US" altLang="ja-JP" dirty="0" smtClean="0"/>
                        <a:t>594</a:t>
                      </a:r>
                      <a:endParaRPr kumimoji="1" lang="ja-JP" altLang="en-US" dirty="0"/>
                    </a:p>
                  </a:txBody>
                  <a:tcPr anchor="ctr"/>
                </a:tc>
                <a:tc>
                  <a:txBody>
                    <a:bodyPr/>
                    <a:lstStyle/>
                    <a:p>
                      <a:pPr algn="ctr"/>
                      <a:r>
                        <a:rPr kumimoji="1" lang="en-US" altLang="ja-JP" dirty="0" smtClean="0"/>
                        <a:t>665</a:t>
                      </a:r>
                      <a:endParaRPr kumimoji="1" lang="ja-JP" altLang="en-US" dirty="0"/>
                    </a:p>
                  </a:txBody>
                  <a:tcPr anchor="ctr"/>
                </a:tc>
                <a:tc>
                  <a:txBody>
                    <a:bodyPr/>
                    <a:lstStyle/>
                    <a:p>
                      <a:pPr algn="ctr"/>
                      <a:r>
                        <a:rPr kumimoji="1" lang="en-US" altLang="ja-JP" dirty="0" smtClean="0"/>
                        <a:t>773</a:t>
                      </a:r>
                      <a:endParaRPr kumimoji="1" lang="ja-JP" altLang="en-US" dirty="0"/>
                    </a:p>
                  </a:txBody>
                  <a:tcPr anchor="ctr"/>
                </a:tc>
                <a:tc>
                  <a:txBody>
                    <a:bodyPr/>
                    <a:lstStyle/>
                    <a:p>
                      <a:pPr algn="ctr"/>
                      <a:r>
                        <a:rPr kumimoji="1" lang="en-US" altLang="ja-JP" dirty="0" smtClean="0"/>
                        <a:t>705</a:t>
                      </a:r>
                      <a:endParaRPr kumimoji="1" lang="ja-JP" altLang="en-US" dirty="0"/>
                    </a:p>
                  </a:txBody>
                  <a:tcPr anchor="ctr"/>
                </a:tc>
              </a:tr>
            </a:tbl>
          </a:graphicData>
        </a:graphic>
      </p:graphicFrame>
      <p:sp>
        <p:nvSpPr>
          <p:cNvPr id="7" name="テキスト ボックス 6"/>
          <p:cNvSpPr txBox="1"/>
          <p:nvPr/>
        </p:nvSpPr>
        <p:spPr>
          <a:xfrm>
            <a:off x="7540078" y="3503976"/>
            <a:ext cx="1309593" cy="369332"/>
          </a:xfrm>
          <a:prstGeom prst="rect">
            <a:avLst/>
          </a:prstGeom>
          <a:noFill/>
        </p:spPr>
        <p:txBody>
          <a:bodyPr wrap="square" rtlCol="0">
            <a:spAutoFit/>
          </a:bodyPr>
          <a:lstStyle/>
          <a:p>
            <a:r>
              <a:rPr kumimoji="1" lang="en-US" altLang="ja-JP" dirty="0" smtClean="0"/>
              <a:t>(</a:t>
            </a:r>
            <a:r>
              <a:rPr kumimoji="1" lang="ja-JP" altLang="en-US" dirty="0" smtClean="0"/>
              <a:t>単位</a:t>
            </a:r>
            <a:r>
              <a:rPr kumimoji="1" lang="en-US" altLang="ja-JP" dirty="0" smtClean="0"/>
              <a:t>:</a:t>
            </a:r>
            <a:r>
              <a:rPr kumimoji="1" lang="ja-JP" altLang="en-US" dirty="0" smtClean="0"/>
              <a:t>万人</a:t>
            </a:r>
            <a:r>
              <a:rPr kumimoji="1" lang="en-US" altLang="ja-JP" dirty="0" smtClean="0"/>
              <a:t>)</a:t>
            </a:r>
            <a:endParaRPr kumimoji="1" lang="ja-JP" altLang="en-US" dirty="0"/>
          </a:p>
        </p:txBody>
      </p:sp>
      <p:graphicFrame>
        <p:nvGraphicFramePr>
          <p:cNvPr id="8" name="グラフ 7"/>
          <p:cNvGraphicFramePr/>
          <p:nvPr>
            <p:extLst>
              <p:ext uri="{D42A27DB-BD31-4B8C-83A1-F6EECF244321}">
                <p14:modId xmlns:p14="http://schemas.microsoft.com/office/powerpoint/2010/main" val="1192960832"/>
              </p:ext>
            </p:extLst>
          </p:nvPr>
        </p:nvGraphicFramePr>
        <p:xfrm>
          <a:off x="254091" y="4167389"/>
          <a:ext cx="8595579" cy="2690612"/>
        </p:xfrm>
        <a:graphic>
          <a:graphicData uri="http://schemas.openxmlformats.org/drawingml/2006/chart">
            <c:chart xmlns:c="http://schemas.openxmlformats.org/drawingml/2006/chart" xmlns:r="http://schemas.openxmlformats.org/officeDocument/2006/relationships" r:id="rId2"/>
          </a:graphicData>
        </a:graphic>
      </p:graphicFrame>
      <p:sp>
        <p:nvSpPr>
          <p:cNvPr id="9" name="テキスト ボックス 8"/>
          <p:cNvSpPr txBox="1"/>
          <p:nvPr/>
        </p:nvSpPr>
        <p:spPr>
          <a:xfrm>
            <a:off x="899519" y="3625440"/>
            <a:ext cx="6018834" cy="707886"/>
          </a:xfrm>
          <a:prstGeom prst="rect">
            <a:avLst/>
          </a:prstGeom>
          <a:noFill/>
        </p:spPr>
        <p:txBody>
          <a:bodyPr wrap="square" rtlCol="0">
            <a:spAutoFit/>
          </a:bodyPr>
          <a:lstStyle/>
          <a:p>
            <a:r>
              <a:rPr lang="ja-JP" altLang="en-US" sz="4000" dirty="0">
                <a:solidFill>
                  <a:srgbClr val="2F5897"/>
                </a:solidFill>
                <a:effectLst>
                  <a:outerShdw blurRad="63500" dist="38100" dir="5400000" algn="t" rotWithShape="0">
                    <a:prstClr val="black">
                      <a:alpha val="25000"/>
                    </a:prstClr>
                  </a:outerShdw>
                </a:effectLst>
                <a:ea typeface="ＭＳ ゴシック"/>
                <a:cs typeface="+mj-cs"/>
              </a:rPr>
              <a:t>高齢者の就業</a:t>
            </a:r>
            <a:r>
              <a:rPr lang="ja-JP" altLang="en-US" sz="4000" dirty="0" smtClean="0">
                <a:solidFill>
                  <a:srgbClr val="2F5897"/>
                </a:solidFill>
                <a:effectLst>
                  <a:outerShdw blurRad="63500" dist="38100" dir="5400000" algn="t" rotWithShape="0">
                    <a:prstClr val="black">
                      <a:alpha val="25000"/>
                    </a:prstClr>
                  </a:outerShdw>
                </a:effectLst>
                <a:ea typeface="ＭＳ ゴシック"/>
                <a:cs typeface="+mj-cs"/>
              </a:rPr>
              <a:t>意欲</a:t>
            </a:r>
            <a:r>
              <a:rPr lang="en-US" altLang="ja-JP" sz="2000" dirty="0" smtClean="0">
                <a:solidFill>
                  <a:srgbClr val="2F5897"/>
                </a:solidFill>
                <a:effectLst>
                  <a:outerShdw blurRad="63500" dist="38100" dir="5400000" algn="t" rotWithShape="0">
                    <a:prstClr val="black">
                      <a:alpha val="25000"/>
                    </a:prstClr>
                  </a:outerShdw>
                </a:effectLst>
                <a:ea typeface="ＭＳ ゴシック"/>
                <a:cs typeface="+mj-cs"/>
              </a:rPr>
              <a:t>(2002,</a:t>
            </a:r>
            <a:r>
              <a:rPr lang="ja-JP" altLang="en-US" sz="2000" dirty="0" smtClean="0">
                <a:solidFill>
                  <a:srgbClr val="2F5897"/>
                </a:solidFill>
                <a:effectLst>
                  <a:outerShdw blurRad="63500" dist="38100" dir="5400000" algn="t" rotWithShape="0">
                    <a:prstClr val="black">
                      <a:alpha val="25000"/>
                    </a:prstClr>
                  </a:outerShdw>
                </a:effectLst>
                <a:ea typeface="ＭＳ ゴシック"/>
                <a:cs typeface="+mj-cs"/>
              </a:rPr>
              <a:t>男性のみ</a:t>
            </a:r>
            <a:r>
              <a:rPr lang="en-US" altLang="ja-JP" sz="2000" dirty="0" smtClean="0">
                <a:solidFill>
                  <a:srgbClr val="2F5897"/>
                </a:solidFill>
                <a:effectLst>
                  <a:outerShdw blurRad="63500" dist="38100" dir="5400000" algn="t" rotWithShape="0">
                    <a:prstClr val="black">
                      <a:alpha val="25000"/>
                    </a:prstClr>
                  </a:outerShdw>
                </a:effectLst>
                <a:ea typeface="ＭＳ ゴシック"/>
                <a:cs typeface="+mj-cs"/>
              </a:rPr>
              <a:t>)</a:t>
            </a:r>
            <a:endParaRPr kumimoji="1" lang="ja-JP" altLang="en-US" sz="2000" dirty="0"/>
          </a:p>
        </p:txBody>
      </p:sp>
    </p:spTree>
    <p:extLst>
      <p:ext uri="{BB962C8B-B14F-4D97-AF65-F5344CB8AC3E}">
        <p14:creationId xmlns:p14="http://schemas.microsoft.com/office/powerpoint/2010/main" val="252960919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9054" y="2613359"/>
            <a:ext cx="8849672" cy="729166"/>
          </a:xfrm>
        </p:spPr>
        <p:txBody>
          <a:bodyPr/>
          <a:lstStyle/>
          <a:p>
            <a:r>
              <a:rPr lang="ja-JP" altLang="en-US" sz="3600" dirty="0" smtClean="0">
                <a:solidFill>
                  <a:srgbClr val="FF0000"/>
                </a:solidFill>
              </a:rPr>
              <a:t>高齢者の雇用を促進するべきではないか</a:t>
            </a:r>
            <a:endParaRPr kumimoji="1" lang="ja-JP" altLang="en-US" sz="3600" dirty="0">
              <a:solidFill>
                <a:srgbClr val="FF0000"/>
              </a:solidFill>
            </a:endParaRPr>
          </a:p>
        </p:txBody>
      </p:sp>
      <p:sp>
        <p:nvSpPr>
          <p:cNvPr id="3" name="コンテンツ プレースホルダー 2"/>
          <p:cNvSpPr>
            <a:spLocks noGrp="1"/>
          </p:cNvSpPr>
          <p:nvPr>
            <p:ph idx="1"/>
          </p:nvPr>
        </p:nvSpPr>
        <p:spPr>
          <a:xfrm>
            <a:off x="457199" y="568883"/>
            <a:ext cx="8362347" cy="5948922"/>
          </a:xfrm>
        </p:spPr>
        <p:txBody>
          <a:bodyPr>
            <a:normAutofit/>
          </a:bodyPr>
          <a:lstStyle/>
          <a:p>
            <a:r>
              <a:rPr kumimoji="1" lang="ja-JP" altLang="en-US" dirty="0" smtClean="0"/>
              <a:t>年金支給開始年齢は引き上げられつつある</a:t>
            </a:r>
            <a:r>
              <a:rPr kumimoji="1" lang="en-US" altLang="ja-JP" dirty="0" smtClean="0"/>
              <a:t/>
            </a:r>
            <a:br>
              <a:rPr kumimoji="1" lang="en-US" altLang="ja-JP" dirty="0" smtClean="0"/>
            </a:br>
            <a:r>
              <a:rPr kumimoji="1" lang="en-US" altLang="ja-JP" dirty="0" smtClean="0"/>
              <a:t>⇄</a:t>
            </a:r>
            <a:r>
              <a:rPr kumimoji="1" lang="ja-JP" altLang="en-US" dirty="0" smtClean="0"/>
              <a:t>定年年齢とのギャップ</a:t>
            </a:r>
            <a:endParaRPr lang="en-US" altLang="ja-JP" dirty="0"/>
          </a:p>
          <a:p>
            <a:r>
              <a:rPr lang="ja-JP" altLang="en-US" dirty="0" smtClean="0"/>
              <a:t>超高齢化社会と財政問題</a:t>
            </a:r>
            <a:endParaRPr kumimoji="1" lang="en-US" altLang="ja-JP" dirty="0" smtClean="0"/>
          </a:p>
          <a:p>
            <a:r>
              <a:rPr lang="ja-JP" altLang="en-US" dirty="0" smtClean="0"/>
              <a:t>高齢者の労働力／労働意欲は高い</a:t>
            </a:r>
            <a:r>
              <a:rPr lang="en-US" altLang="ja-JP" dirty="0"/>
              <a:t/>
            </a:r>
            <a:br>
              <a:rPr lang="en-US" altLang="ja-JP" dirty="0"/>
            </a:br>
            <a:r>
              <a:rPr lang="en-US" altLang="ja-JP" dirty="0" smtClean="0"/>
              <a:t>⇒</a:t>
            </a:r>
            <a:r>
              <a:rPr lang="ja-JP" altLang="en-US" dirty="0" smtClean="0"/>
              <a:t>定年制は高齢者の活力をそいでいる</a:t>
            </a:r>
            <a:endParaRPr lang="en-US" altLang="ja-JP" dirty="0" smtClean="0"/>
          </a:p>
          <a:p>
            <a:endParaRPr kumimoji="1" lang="en-US" altLang="ja-JP" dirty="0"/>
          </a:p>
          <a:p>
            <a:endParaRPr lang="en-US" altLang="ja-JP" dirty="0" smtClean="0"/>
          </a:p>
          <a:p>
            <a:pPr marL="0" indent="0">
              <a:buNone/>
            </a:pPr>
            <a:r>
              <a:rPr kumimoji="1" lang="ja-JP" altLang="en-US" u="sng" dirty="0" smtClean="0">
                <a:solidFill>
                  <a:schemeClr val="tx1"/>
                </a:solidFill>
              </a:rPr>
              <a:t>考えられる方策</a:t>
            </a:r>
            <a:endParaRPr kumimoji="1" lang="en-US" altLang="ja-JP" u="sng" dirty="0" smtClean="0">
              <a:solidFill>
                <a:schemeClr val="tx1"/>
              </a:solidFill>
            </a:endParaRPr>
          </a:p>
          <a:p>
            <a:pPr marL="457200" indent="-457200">
              <a:buFont typeface="+mj-ea"/>
              <a:buAutoNum type="circleNumDbPlain"/>
            </a:pPr>
            <a:r>
              <a:rPr lang="ja-JP" altLang="en-US" dirty="0" smtClean="0"/>
              <a:t>継続雇用制度の導入</a:t>
            </a:r>
            <a:r>
              <a:rPr lang="en-US" altLang="ja-JP" dirty="0"/>
              <a:t/>
            </a:r>
            <a:br>
              <a:rPr lang="en-US" altLang="ja-JP" dirty="0"/>
            </a:br>
            <a:r>
              <a:rPr lang="ja-JP" altLang="en-US" dirty="0" smtClean="0"/>
              <a:t>再雇用制度）一旦契約を終了後、新たな契約を締結</a:t>
            </a:r>
            <a:r>
              <a:rPr lang="en-US" altLang="ja-JP" dirty="0"/>
              <a:t/>
            </a:r>
            <a:br>
              <a:rPr lang="en-US" altLang="ja-JP" dirty="0"/>
            </a:br>
            <a:r>
              <a:rPr lang="ja-JP" altLang="en-US" dirty="0" smtClean="0"/>
              <a:t>勤務延長制度）従前の契約を終了させることなく継続</a:t>
            </a:r>
            <a:endParaRPr lang="en-US" altLang="ja-JP" dirty="0" smtClean="0"/>
          </a:p>
          <a:p>
            <a:pPr marL="457200" indent="-457200">
              <a:buFont typeface="+mj-ea"/>
              <a:buAutoNum type="circleNumDbPlain"/>
            </a:pPr>
            <a:r>
              <a:rPr kumimoji="1" lang="ja-JP" altLang="en-US" dirty="0" smtClean="0"/>
              <a:t>定年年齢の引き上げ</a:t>
            </a:r>
            <a:r>
              <a:rPr lang="ja-JP" altLang="en-US" dirty="0" smtClean="0"/>
              <a:t>（</a:t>
            </a:r>
            <a:r>
              <a:rPr lang="en-US" altLang="ja-JP" dirty="0" smtClean="0"/>
              <a:t>68</a:t>
            </a:r>
            <a:r>
              <a:rPr lang="ja-JP" altLang="en-US" dirty="0" smtClean="0"/>
              <a:t>歳？</a:t>
            </a:r>
            <a:r>
              <a:rPr lang="en-US" altLang="ja-JP" dirty="0" smtClean="0"/>
              <a:t>70</a:t>
            </a:r>
            <a:r>
              <a:rPr lang="ja-JP" altLang="en-US" dirty="0" smtClean="0"/>
              <a:t>歳？それ以上？）</a:t>
            </a:r>
            <a:endParaRPr kumimoji="1" lang="en-US" altLang="ja-JP" dirty="0" smtClean="0"/>
          </a:p>
          <a:p>
            <a:pPr marL="457200" indent="-457200">
              <a:buFont typeface="+mj-ea"/>
              <a:buAutoNum type="circleNumDbPlain"/>
            </a:pPr>
            <a:r>
              <a:rPr kumimoji="1" lang="ja-JP" altLang="en-US" dirty="0" smtClean="0"/>
              <a:t>「ゾーン定年」「フリー定年」の導入</a:t>
            </a:r>
            <a:endParaRPr kumimoji="1" lang="en-US" altLang="ja-JP" dirty="0" smtClean="0"/>
          </a:p>
          <a:p>
            <a:pPr marL="457200" indent="-457200">
              <a:buFont typeface="+mj-ea"/>
              <a:buAutoNum type="circleNumDbPlain"/>
            </a:pPr>
            <a:r>
              <a:rPr lang="ja-JP" altLang="en-US" dirty="0" smtClean="0"/>
              <a:t>定年退職制度の廃止／エイジフリー雇用</a:t>
            </a:r>
            <a:endParaRPr kumimoji="1" lang="en-US" altLang="ja-JP" dirty="0"/>
          </a:p>
        </p:txBody>
      </p:sp>
    </p:spTree>
    <p:extLst>
      <p:ext uri="{BB962C8B-B14F-4D97-AF65-F5344CB8AC3E}">
        <p14:creationId xmlns:p14="http://schemas.microsoft.com/office/powerpoint/2010/main" val="565480820"/>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エグゼクティブ">
  <a:themeElements>
    <a:clrScheme name="エグゼクティブ">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エグゼクティブ">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エグゼクティブ">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1128</TotalTime>
  <Words>813</Words>
  <Application>Microsoft Macintosh PowerPoint</Application>
  <PresentationFormat>画面に合わせる (4:3)</PresentationFormat>
  <Paragraphs>263</Paragraphs>
  <Slides>18</Slides>
  <Notes>7</Notes>
  <HiddenSlides>0</HiddenSlides>
  <MMClips>0</MMClips>
  <ScaleCrop>false</ScaleCrop>
  <HeadingPairs>
    <vt:vector size="4" baseType="variant">
      <vt:variant>
        <vt:lpstr>テーマ</vt:lpstr>
      </vt:variant>
      <vt:variant>
        <vt:i4>1</vt:i4>
      </vt:variant>
      <vt:variant>
        <vt:lpstr>スライド タイトル</vt:lpstr>
      </vt:variant>
      <vt:variant>
        <vt:i4>18</vt:i4>
      </vt:variant>
    </vt:vector>
  </HeadingPairs>
  <TitlesOfParts>
    <vt:vector size="19" baseType="lpstr">
      <vt:lpstr>エグゼクティブ</vt:lpstr>
      <vt:lpstr>エイジフリー雇用に向けた提言 ー定年制の再考ー</vt:lpstr>
      <vt:lpstr>日本の社会保障費の推移</vt:lpstr>
      <vt:lpstr>年金支給開始年齢の引き上げ</vt:lpstr>
      <vt:lpstr>少子高齢化／ピラミッド型人口構成</vt:lpstr>
      <vt:lpstr>性別・年齢別就業理由 (2004年,単位:%)</vt:lpstr>
      <vt:lpstr>早期退職の動きと厳しい再就職</vt:lpstr>
      <vt:lpstr>日本の高齢者労働力の高さ</vt:lpstr>
      <vt:lpstr>年齢別労働力人口の見通し</vt:lpstr>
      <vt:lpstr>高齢者の雇用を促進するべきではないか</vt:lpstr>
      <vt:lpstr>定年制を必要とした要因</vt:lpstr>
      <vt:lpstr>高齢者雇用促進の課題と方策</vt:lpstr>
      <vt:lpstr>定年制度の廃止は 若年層の雇用阻害になるか</vt:lpstr>
      <vt:lpstr>国際比較</vt:lpstr>
      <vt:lpstr>PowerPoint プレゼンテーション</vt:lpstr>
      <vt:lpstr>中高年での進路の多様化</vt:lpstr>
      <vt:lpstr>定年制度に対する意識調査(2004)</vt:lpstr>
      <vt:lpstr>論点</vt:lpstr>
      <vt:lpstr>参考文献・資料</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エイジフリー社会に 向けた提言</dc:title>
  <dc:creator>神戸大学</dc:creator>
  <cp:lastModifiedBy>神戸大学</cp:lastModifiedBy>
  <cp:revision>247</cp:revision>
  <dcterms:created xsi:type="dcterms:W3CDTF">2012-05-07T03:32:02Z</dcterms:created>
  <dcterms:modified xsi:type="dcterms:W3CDTF">2012-05-14T05:49:11Z</dcterms:modified>
</cp:coreProperties>
</file>