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4" r:id="rId4"/>
    <p:sldId id="275" r:id="rId5"/>
    <p:sldId id="270" r:id="rId6"/>
    <p:sldId id="265" r:id="rId7"/>
    <p:sldId id="273" r:id="rId8"/>
    <p:sldId id="274" r:id="rId9"/>
    <p:sldId id="258" r:id="rId10"/>
    <p:sldId id="267" r:id="rId11"/>
    <p:sldId id="272" r:id="rId12"/>
    <p:sldId id="276" r:id="rId13"/>
    <p:sldId id="262" r:id="rId14"/>
    <p:sldId id="263" r:id="rId1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98" autoAdjust="0"/>
  </p:normalViewPr>
  <p:slideViewPr>
    <p:cSldViewPr snapToGrid="0" snapToObjects="1">
      <p:cViewPr>
        <p:scale>
          <a:sx n="128" d="100"/>
          <a:sy n="128" d="100"/>
        </p:scale>
        <p:origin x="-72"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3848"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lang val="ja-JP"/>
  <c:style val="18"/>
  <c:chart>
    <c:title>
      <c:layout>
        <c:manualLayout>
          <c:xMode val="edge"/>
          <c:yMode val="edge"/>
          <c:x val="1.6049382716049297E-2"/>
          <c:y val="1.9642228626261398E-2"/>
        </c:manualLayout>
      </c:layout>
    </c:title>
    <c:plotArea>
      <c:layout>
        <c:manualLayout>
          <c:layoutTarget val="inner"/>
          <c:xMode val="edge"/>
          <c:yMode val="edge"/>
          <c:x val="0.18443705910319405"/>
          <c:y val="0.16378662089905402"/>
          <c:w val="0.71178122571381108"/>
          <c:h val="0.66560589329772923"/>
        </c:manualLayout>
      </c:layout>
      <c:barChart>
        <c:barDir val="col"/>
        <c:grouping val="clustered"/>
        <c:ser>
          <c:idx val="0"/>
          <c:order val="0"/>
          <c:tx>
            <c:strRef>
              <c:f>Sheet1!$B$1</c:f>
              <c:strCache>
                <c:ptCount val="1"/>
                <c:pt idx="0">
                  <c:v>億円</c:v>
                </c:pt>
              </c:strCache>
            </c:strRef>
          </c:tx>
          <c:cat>
            <c:numRef>
              <c:f>Sheet1!$A$2:$A$11</c:f>
              <c:numCache>
                <c:formatCode>General</c:formatCode>
                <c:ptCount val="10"/>
                <c:pt idx="0">
                  <c:v>2000</c:v>
                </c:pt>
                <c:pt idx="1">
                  <c:v>1</c:v>
                </c:pt>
                <c:pt idx="2" formatCode="0_);[Red]\(0\)">
                  <c:v>2</c:v>
                </c:pt>
                <c:pt idx="3">
                  <c:v>3</c:v>
                </c:pt>
                <c:pt idx="4">
                  <c:v>4</c:v>
                </c:pt>
                <c:pt idx="5">
                  <c:v>5</c:v>
                </c:pt>
                <c:pt idx="6">
                  <c:v>6</c:v>
                </c:pt>
                <c:pt idx="7">
                  <c:v>7</c:v>
                </c:pt>
                <c:pt idx="8">
                  <c:v>8</c:v>
                </c:pt>
                <c:pt idx="9">
                  <c:v>9</c:v>
                </c:pt>
              </c:numCache>
            </c:numRef>
          </c:cat>
          <c:val>
            <c:numRef>
              <c:f>Sheet1!$B$2:$B$11</c:f>
              <c:numCache>
                <c:formatCode>0_);[Red]\(0\)</c:formatCode>
                <c:ptCount val="10"/>
                <c:pt idx="0" formatCode="General">
                  <c:v>8673</c:v>
                </c:pt>
                <c:pt idx="1">
                  <c:v>6718</c:v>
                </c:pt>
                <c:pt idx="2" formatCode="General">
                  <c:v>6294</c:v>
                </c:pt>
                <c:pt idx="3" formatCode="General">
                  <c:v>5577</c:v>
                </c:pt>
                <c:pt idx="4" formatCode="General">
                  <c:v>6545</c:v>
                </c:pt>
                <c:pt idx="5" formatCode="General">
                  <c:v>5666</c:v>
                </c:pt>
                <c:pt idx="6" formatCode="General">
                  <c:v>8435</c:v>
                </c:pt>
                <c:pt idx="7" formatCode="General">
                  <c:v>9448</c:v>
                </c:pt>
                <c:pt idx="8" formatCode="General">
                  <c:v>8443</c:v>
                </c:pt>
                <c:pt idx="9" formatCode="General">
                  <c:v>9797</c:v>
                </c:pt>
              </c:numCache>
            </c:numRef>
          </c:val>
        </c:ser>
        <c:dLbls/>
        <c:axId val="157948544"/>
        <c:axId val="157979008"/>
      </c:barChart>
      <c:catAx>
        <c:axId val="157948544"/>
        <c:scaling>
          <c:orientation val="minMax"/>
        </c:scaling>
        <c:axPos val="b"/>
        <c:numFmt formatCode="General" sourceLinked="1"/>
        <c:tickLblPos val="nextTo"/>
        <c:crossAx val="157979008"/>
        <c:crosses val="autoZero"/>
        <c:auto val="1"/>
        <c:lblAlgn val="ctr"/>
        <c:lblOffset val="100"/>
      </c:catAx>
      <c:valAx>
        <c:axId val="157979008"/>
        <c:scaling>
          <c:orientation val="minMax"/>
        </c:scaling>
        <c:axPos val="l"/>
        <c:majorGridlines/>
        <c:numFmt formatCode="General" sourceLinked="1"/>
        <c:tickLblPos val="nextTo"/>
        <c:crossAx val="157948544"/>
        <c:crosses val="autoZero"/>
        <c:crossBetween val="between"/>
      </c:valAx>
    </c:plotArea>
    <c:plotVisOnly val="1"/>
    <c:dispBlanksAs val="gap"/>
  </c:chart>
  <c:txPr>
    <a:bodyPr/>
    <a:lstStyle/>
    <a:p>
      <a:pPr>
        <a:defRPr sz="1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230F1-692F-8948-A923-4869FBF2326F}" type="datetimeFigureOut">
              <a:rPr kumimoji="1" lang="ja-JP" altLang="en-US" smtClean="0"/>
              <a:pPr/>
              <a:t>2012/1/19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C6A1D-5C99-3A47-9306-40B801772CAE}" type="slidenum">
              <a:rPr kumimoji="1" lang="ja-JP" altLang="en-US" smtClean="0"/>
              <a:pPr/>
              <a:t>&lt;#&gt;</a:t>
            </a:fld>
            <a:endParaRPr kumimoji="1" lang="ja-JP" altLang="en-US"/>
          </a:p>
        </p:txBody>
      </p:sp>
    </p:spTree>
    <p:extLst>
      <p:ext uri="{BB962C8B-B14F-4D97-AF65-F5344CB8AC3E}">
        <p14:creationId xmlns:p14="http://schemas.microsoft.com/office/powerpoint/2010/main" xmlns="" val="125744437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B0C6A1D-5C99-3A47-9306-40B801772CAE}" type="slidenum">
              <a:rPr kumimoji="1" lang="ja-JP" altLang="en-US" smtClean="0"/>
              <a:pPr/>
              <a:t>6</a:t>
            </a:fld>
            <a:endParaRPr kumimoji="1" lang="ja-JP" altLang="en-US"/>
          </a:p>
        </p:txBody>
      </p:sp>
    </p:spTree>
    <p:extLst>
      <p:ext uri="{BB962C8B-B14F-4D97-AF65-F5344CB8AC3E}">
        <p14:creationId xmlns:p14="http://schemas.microsoft.com/office/powerpoint/2010/main" xmlns="" val="4026763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B0C6A1D-5C99-3A47-9306-40B801772CAE}"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145608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302695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173671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300354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65241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171036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2674274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278682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50112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42896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3573D3-CD8C-6647-9177-6877BAFD923E}" type="datetimeFigureOut">
              <a:rPr kumimoji="1" lang="ja-JP" altLang="en-US" smtClean="0"/>
              <a:pPr/>
              <a:t>2012/1/19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305682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573D3-CD8C-6647-9177-6877BAFD923E}" type="datetimeFigureOut">
              <a:rPr kumimoji="1" lang="ja-JP" altLang="en-US" smtClean="0"/>
              <a:pPr/>
              <a:t>2012/1/19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A0B91-7DB2-0140-837B-9E9D8BC52B9A}" type="slidenum">
              <a:rPr kumimoji="1" lang="ja-JP" altLang="en-US" smtClean="0"/>
              <a:pPr/>
              <a:t>&lt;#&gt;</a:t>
            </a:fld>
            <a:endParaRPr kumimoji="1" lang="ja-JP" altLang="en-US"/>
          </a:p>
        </p:txBody>
      </p:sp>
    </p:spTree>
    <p:extLst>
      <p:ext uri="{BB962C8B-B14F-4D97-AF65-F5344CB8AC3E}">
        <p14:creationId xmlns:p14="http://schemas.microsoft.com/office/powerpoint/2010/main" xmlns="" val="213195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日米の対外援助</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清水</a:t>
            </a:r>
            <a:r>
              <a:rPr kumimoji="1" lang="en-US" altLang="ja-JP" dirty="0" smtClean="0"/>
              <a:t> </a:t>
            </a:r>
            <a:r>
              <a:rPr kumimoji="1" lang="ja-JP" altLang="en-US" dirty="0" smtClean="0"/>
              <a:t>雅斗</a:t>
            </a:r>
            <a:endParaRPr kumimoji="1" lang="en-US" altLang="ja-JP" dirty="0" smtClean="0"/>
          </a:p>
          <a:p>
            <a:r>
              <a:rPr lang="en-US" altLang="ja-JP" dirty="0" smtClean="0"/>
              <a:t>1086568c</a:t>
            </a:r>
          </a:p>
          <a:p>
            <a:endParaRPr kumimoji="1" lang="ja-JP" altLang="en-US" dirty="0"/>
          </a:p>
        </p:txBody>
      </p:sp>
    </p:spTree>
    <p:extLst>
      <p:ext uri="{BB962C8B-B14F-4D97-AF65-F5344CB8AC3E}">
        <p14:creationId xmlns:p14="http://schemas.microsoft.com/office/powerpoint/2010/main" xmlns="" val="388967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安全保障の確保</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以前は社会主義の浸透阻止という目的</a:t>
            </a:r>
            <a:endParaRPr kumimoji="1" lang="en-US" altLang="ja-JP" dirty="0" smtClean="0"/>
          </a:p>
          <a:p>
            <a:r>
              <a:rPr kumimoji="1" lang="en-US" altLang="ja-JP" dirty="0" smtClean="0"/>
              <a:t>9.11</a:t>
            </a:r>
            <a:r>
              <a:rPr lang="ja-JP" altLang="en-US" dirty="0" smtClean="0"/>
              <a:t>を境に意識変化</a:t>
            </a:r>
            <a:endParaRPr lang="en-US" altLang="ja-JP" dirty="0" smtClean="0"/>
          </a:p>
          <a:p>
            <a:r>
              <a:rPr lang="ja-JP" altLang="en-US" dirty="0" smtClean="0"/>
              <a:t>テロを防ぐためには貧困削減による「弱体国家」をなくすことが必須であるとの意識</a:t>
            </a:r>
            <a:endParaRPr lang="en-US" altLang="ja-JP" dirty="0" smtClean="0"/>
          </a:p>
          <a:p>
            <a:r>
              <a:rPr kumimoji="1" lang="ja-JP" altLang="en-US" dirty="0" smtClean="0"/>
              <a:t>ブッシュは</a:t>
            </a:r>
            <a:r>
              <a:rPr kumimoji="1" lang="en-US" altLang="ja-JP" dirty="0" smtClean="0"/>
              <a:t>3</a:t>
            </a:r>
            <a:r>
              <a:rPr kumimoji="1" lang="ja-JP" altLang="en-US" dirty="0" smtClean="0"/>
              <a:t>年間</a:t>
            </a:r>
            <a:r>
              <a:rPr kumimoji="1" lang="en-US" altLang="ja-JP" dirty="0" smtClean="0"/>
              <a:t>50</a:t>
            </a:r>
            <a:r>
              <a:rPr kumimoji="1" lang="ja-JP" altLang="en-US" dirty="0" smtClean="0"/>
              <a:t>％の予算増額を発表</a:t>
            </a:r>
            <a:endParaRPr lang="en-US" altLang="ja-JP" dirty="0"/>
          </a:p>
          <a:p>
            <a:endParaRPr kumimoji="1" lang="ja-JP" altLang="en-US" dirty="0"/>
          </a:p>
        </p:txBody>
      </p:sp>
    </p:spTree>
    <p:extLst>
      <p:ext uri="{BB962C8B-B14F-4D97-AF65-F5344CB8AC3E}">
        <p14:creationId xmlns:p14="http://schemas.microsoft.com/office/powerpoint/2010/main" xmlns="" val="35032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オバマ大統領の援助政策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開発を国防、外交と並ぶ対外政策の柱の一つに位置づけ</a:t>
            </a:r>
            <a:endParaRPr kumimoji="1" lang="en-US" altLang="ja-JP" dirty="0" smtClean="0"/>
          </a:p>
          <a:p>
            <a:r>
              <a:rPr kumimoji="1" lang="ja-JP" altLang="en-US" dirty="0" smtClean="0"/>
              <a:t>対外援助予算を２０１５年までに倍増し、５００億ドルとする。</a:t>
            </a:r>
            <a:endParaRPr kumimoji="1" lang="en-US" altLang="ja-JP" dirty="0" smtClean="0"/>
          </a:p>
          <a:p>
            <a:r>
              <a:rPr kumimoji="1" lang="ja-JP" altLang="en-US" dirty="0" smtClean="0"/>
              <a:t>教育、保健、経済支援と民主的統治による貧困削減</a:t>
            </a:r>
            <a:endParaRPr kumimoji="1" lang="en-US" altLang="ja-JP" dirty="0" smtClean="0"/>
          </a:p>
          <a:p>
            <a:r>
              <a:rPr lang="ja-JP" altLang="en-US" dirty="0" smtClean="0"/>
              <a:t>アフリカ、南</a:t>
            </a:r>
            <a:r>
              <a:rPr lang="en-US" altLang="ja-JP" dirty="0" smtClean="0"/>
              <a:t>•</a:t>
            </a:r>
            <a:r>
              <a:rPr lang="ja-JP" altLang="en-US" dirty="0" smtClean="0"/>
              <a:t>中央アジア、中南米</a:t>
            </a:r>
            <a:endParaRPr lang="en-US" altLang="ja-JP" dirty="0" smtClean="0"/>
          </a:p>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kumimoji="1" lang="ja-JP" altLang="en-US" sz="3200" kern="1200" dirty="0" smtClean="0">
                <a:solidFill>
                  <a:schemeClr val="tx1"/>
                </a:solidFill>
                <a:effectLst/>
                <a:latin typeface="+mn-lt"/>
                <a:ea typeface="+mn-ea"/>
                <a:cs typeface="+mn-cs"/>
              </a:rPr>
              <a:t>多数の援助プログラムを整理調整し、</a:t>
            </a:r>
            <a:r>
              <a:rPr kumimoji="1" lang="en-US" altLang="ja-JP" sz="3200" kern="1200" dirty="0" smtClean="0">
                <a:solidFill>
                  <a:schemeClr val="tx1"/>
                </a:solidFill>
                <a:effectLst/>
                <a:latin typeface="+mn-lt"/>
                <a:ea typeface="+mn-ea"/>
                <a:cs typeface="+mn-cs"/>
              </a:rPr>
              <a:t>USAID</a:t>
            </a:r>
            <a:r>
              <a:rPr kumimoji="1" lang="ja-JP" altLang="en-US" sz="3200" kern="1200" dirty="0" smtClean="0">
                <a:solidFill>
                  <a:schemeClr val="tx1"/>
                </a:solidFill>
                <a:effectLst/>
                <a:latin typeface="+mn-lt"/>
                <a:ea typeface="+mn-ea"/>
                <a:cs typeface="+mn-cs"/>
              </a:rPr>
              <a:t>を中心とし、再構築する</a:t>
            </a:r>
            <a:endParaRPr lang="ja-JP" altLang="en-US" sz="3200" dirty="0" smtClean="0">
              <a:effectLst/>
            </a:endParaRPr>
          </a:p>
          <a:p>
            <a:endParaRPr kumimoji="1" lang="ja-JP" altLang="en-US" dirty="0"/>
          </a:p>
        </p:txBody>
      </p:sp>
    </p:spTree>
    <p:extLst>
      <p:ext uri="{BB962C8B-B14F-4D97-AF65-F5344CB8AC3E}">
        <p14:creationId xmlns:p14="http://schemas.microsoft.com/office/powerpoint/2010/main" xmlns="" val="294175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アメリカのアフリカへの支援</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2004</a:t>
            </a:r>
            <a:r>
              <a:rPr kumimoji="1" lang="ja-JP" altLang="en-US" dirty="0" smtClean="0"/>
              <a:t>年から</a:t>
            </a:r>
            <a:r>
              <a:rPr kumimoji="1" lang="en-US" altLang="ja-JP" dirty="0" smtClean="0"/>
              <a:t>2010</a:t>
            </a:r>
            <a:r>
              <a:rPr kumimoji="1" lang="ja-JP" altLang="en-US" dirty="0" smtClean="0"/>
              <a:t>年の間に、サブサハラ・アフリカ向け援助を倍増</a:t>
            </a:r>
            <a:endParaRPr kumimoji="1" lang="en-US" altLang="ja-JP" dirty="0" smtClean="0"/>
          </a:p>
          <a:p>
            <a:r>
              <a:rPr lang="ja-JP" altLang="en-US" dirty="0" smtClean="0"/>
              <a:t>年間</a:t>
            </a:r>
            <a:r>
              <a:rPr lang="en-US" altLang="ja-JP" dirty="0" smtClean="0"/>
              <a:t>50</a:t>
            </a:r>
            <a:r>
              <a:rPr lang="ja-JP" altLang="en-US" dirty="0" smtClean="0"/>
              <a:t>億ドルまでの供与を目指す</a:t>
            </a:r>
            <a:endParaRPr lang="en-US" altLang="ja-JP" dirty="0" smtClean="0"/>
          </a:p>
          <a:p>
            <a:r>
              <a:rPr kumimoji="1" lang="en-US" altLang="ja-JP" dirty="0" smtClean="0"/>
              <a:t>150</a:t>
            </a:r>
            <a:r>
              <a:rPr kumimoji="1" lang="ja-JP" altLang="en-US" dirty="0" smtClean="0"/>
              <a:t>億ドルのエイズ救済のための緊急計画</a:t>
            </a:r>
            <a:endParaRPr kumimoji="1" lang="en-US" altLang="ja-JP" dirty="0" smtClean="0"/>
          </a:p>
          <a:p>
            <a:r>
              <a:rPr lang="ja-JP" altLang="en-US" dirty="0" smtClean="0"/>
              <a:t>他にもマラリアや平和活動イニシアチィブの立ち上げ</a:t>
            </a:r>
            <a:endParaRPr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日本</a:t>
            </a:r>
            <a:endParaRPr kumimoji="1" lang="en-US" altLang="ja-JP" dirty="0" smtClean="0"/>
          </a:p>
          <a:p>
            <a:r>
              <a:rPr lang="ja-JP" altLang="en-US" dirty="0" smtClean="0"/>
              <a:t>このまま商業目的の強い高い借款率と経済インフラの援助を維持すべきか。</a:t>
            </a:r>
            <a:endParaRPr lang="en-US" altLang="ja-JP" dirty="0" smtClean="0"/>
          </a:p>
          <a:p>
            <a:r>
              <a:rPr lang="en-US" altLang="ja-JP" dirty="0" smtClean="0"/>
              <a:t>ODA</a:t>
            </a:r>
            <a:r>
              <a:rPr lang="ja-JP" altLang="en-US" dirty="0" smtClean="0"/>
              <a:t>の予算を増額すべきではないのか</a:t>
            </a:r>
            <a:r>
              <a:rPr lang="en-US" altLang="ja-JP" dirty="0" smtClean="0"/>
              <a:t>??</a:t>
            </a:r>
          </a:p>
          <a:p>
            <a:r>
              <a:rPr lang="ja-JP" altLang="en-US" dirty="0" smtClean="0"/>
              <a:t>中国にまだ援助の必要があるのか</a:t>
            </a:r>
            <a:r>
              <a:rPr lang="en-US" altLang="ja-JP" dirty="0" smtClean="0"/>
              <a:t>??</a:t>
            </a:r>
          </a:p>
          <a:p>
            <a:endParaRPr lang="en-US" altLang="ja-JP" dirty="0"/>
          </a:p>
          <a:p>
            <a:r>
              <a:rPr lang="ja-JP" altLang="en-US" dirty="0" smtClean="0"/>
              <a:t>アメリカ</a:t>
            </a:r>
            <a:endParaRPr lang="en-US" altLang="ja-JP" dirty="0" smtClean="0"/>
          </a:p>
          <a:p>
            <a:r>
              <a:rPr lang="ja-JP" altLang="en-US" dirty="0" smtClean="0"/>
              <a:t>アフリカにおける、アメリカモデルの導入はどうすれば成功するか</a:t>
            </a:r>
            <a:endParaRPr lang="en-US" altLang="ja-JP" dirty="0" smtClean="0"/>
          </a:p>
          <a:p>
            <a:pPr lvl="1"/>
            <a:r>
              <a:rPr lang="ja-JP" altLang="en-US" dirty="0" smtClean="0"/>
              <a:t>貧困層の８０％以上が農村在住者であるアフリカで自由市場の導入は更なる貧困をもたらすのではないか</a:t>
            </a:r>
            <a:endParaRPr lang="en-US" altLang="ja-JP" dirty="0" smtClean="0"/>
          </a:p>
          <a:p>
            <a:pPr marL="0" indent="0">
              <a:buNone/>
            </a:pPr>
            <a:endParaRPr lang="en-US" altLang="ja-JP" dirty="0" smtClean="0"/>
          </a:p>
          <a:p>
            <a:r>
              <a:rPr lang="ja-JP" altLang="en-US" dirty="0" smtClean="0"/>
              <a:t>日米</a:t>
            </a:r>
            <a:endParaRPr lang="en-US" altLang="ja-JP" dirty="0" smtClean="0"/>
          </a:p>
          <a:p>
            <a:r>
              <a:rPr lang="ja-JP" altLang="en-US" dirty="0" smtClean="0"/>
              <a:t>アフリカの支援はどのように進めるべきか</a:t>
            </a:r>
            <a:endParaRPr lang="en-US" altLang="ja-JP" dirty="0" smtClean="0"/>
          </a:p>
          <a:p>
            <a:pPr lvl="1"/>
            <a:r>
              <a:rPr lang="ja-JP" altLang="en-US" dirty="0" smtClean="0"/>
              <a:t>ハードかソフトが先か、有償無償どちらの増額がよいか</a:t>
            </a:r>
            <a:endParaRPr lang="en-US" altLang="ja-JP" dirty="0" smtClean="0"/>
          </a:p>
        </p:txBody>
      </p:sp>
    </p:spTree>
    <p:extLst>
      <p:ext uri="{BB962C8B-B14F-4D97-AF65-F5344CB8AC3E}">
        <p14:creationId xmlns:p14="http://schemas.microsoft.com/office/powerpoint/2010/main" xmlns="" val="707263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lang="en-US" altLang="en-US" dirty="0" smtClean="0"/>
              <a:t>資料</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小川裕子「国際開発の政治過程」</a:t>
            </a:r>
            <a:r>
              <a:rPr kumimoji="1" lang="en-US" altLang="ja-JP" dirty="0" smtClean="0"/>
              <a:t>2011</a:t>
            </a:r>
          </a:p>
          <a:p>
            <a:r>
              <a:rPr kumimoji="1" lang="ja-JP" altLang="en-US" dirty="0" smtClean="0"/>
              <a:t>渋谷博史「アメリカ</a:t>
            </a:r>
            <a:r>
              <a:rPr kumimoji="1" lang="en-US" altLang="ja-JP" dirty="0" smtClean="0"/>
              <a:t>•</a:t>
            </a:r>
            <a:r>
              <a:rPr kumimoji="1" lang="ja-JP" altLang="en-US" dirty="0" smtClean="0"/>
              <a:t>モデルとグローバル化」</a:t>
            </a:r>
            <a:r>
              <a:rPr kumimoji="1" lang="en-US" altLang="ja-JP" dirty="0" smtClean="0"/>
              <a:t>2010</a:t>
            </a:r>
          </a:p>
          <a:p>
            <a:r>
              <a:rPr lang="ja-JP" altLang="en-US" dirty="0" smtClean="0"/>
              <a:t>下村恭民「開発援助政策」</a:t>
            </a:r>
            <a:r>
              <a:rPr lang="en-US" altLang="ja-JP" dirty="0" smtClean="0"/>
              <a:t>2011</a:t>
            </a:r>
            <a:endParaRPr kumimoji="1" lang="en-US" altLang="ja-JP" dirty="0" smtClean="0"/>
          </a:p>
          <a:p>
            <a:r>
              <a:rPr lang="ja-JP" altLang="en-US" dirty="0" smtClean="0"/>
              <a:t>城山英明「国際援助行政」</a:t>
            </a:r>
            <a:r>
              <a:rPr lang="en-US" altLang="ja-JP" dirty="0" smtClean="0"/>
              <a:t>2007</a:t>
            </a:r>
          </a:p>
          <a:p>
            <a:r>
              <a:rPr lang="ja-JP" altLang="en-US" dirty="0" smtClean="0"/>
              <a:t>渡辺利夫「</a:t>
            </a:r>
            <a:r>
              <a:rPr lang="en-US" altLang="ja-JP" dirty="0" smtClean="0"/>
              <a:t>ODA </a:t>
            </a:r>
            <a:r>
              <a:rPr lang="ja-JP" altLang="en-US" dirty="0" smtClean="0"/>
              <a:t>日本に何ができるか」</a:t>
            </a:r>
            <a:r>
              <a:rPr lang="en-US" altLang="ja-JP" dirty="0" smtClean="0"/>
              <a:t>2003</a:t>
            </a:r>
          </a:p>
          <a:p>
            <a:endParaRPr kumimoji="1" lang="en-US" altLang="ja-JP" dirty="0" smtClean="0"/>
          </a:p>
          <a:p>
            <a:r>
              <a:rPr lang="ja-JP" altLang="en-US" smtClean="0"/>
              <a:t>ホームページ</a:t>
            </a:r>
            <a:endParaRPr lang="en-US" altLang="ja-JP" smtClean="0"/>
          </a:p>
          <a:p>
            <a:r>
              <a:rPr lang="ja-JP" altLang="en-US" dirty="0" smtClean="0"/>
              <a:t>外務省</a:t>
            </a:r>
            <a:endParaRPr lang="en-US" altLang="ja-JP" dirty="0" smtClean="0"/>
          </a:p>
          <a:p>
            <a:r>
              <a:rPr kumimoji="1" lang="en-US" altLang="ja-JP" dirty="0" smtClean="0"/>
              <a:t>JICA</a:t>
            </a:r>
            <a:endParaRPr kumimoji="1" lang="ja-JP" altLang="en-US" dirty="0"/>
          </a:p>
        </p:txBody>
      </p:sp>
    </p:spTree>
    <p:extLst>
      <p:ext uri="{BB962C8B-B14F-4D97-AF65-F5344CB8AC3E}">
        <p14:creationId xmlns:p14="http://schemas.microsoft.com/office/powerpoint/2010/main" xmlns="" val="824328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日本の援助の特徴</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高い借款率</a:t>
            </a:r>
            <a:endParaRPr lang="en-US" altLang="ja-JP" dirty="0"/>
          </a:p>
          <a:p>
            <a:r>
              <a:rPr lang="ja-JP" altLang="en-US" dirty="0" smtClean="0"/>
              <a:t>ハードインフラへの集中</a:t>
            </a:r>
            <a:endParaRPr lang="en-US" altLang="ja-JP" dirty="0" smtClean="0"/>
          </a:p>
          <a:p>
            <a:r>
              <a:rPr lang="ja-JP" altLang="en-US" dirty="0" smtClean="0"/>
              <a:t>東アジアに集中している</a:t>
            </a:r>
          </a:p>
          <a:p>
            <a:r>
              <a:rPr lang="ja-JP" altLang="en-US" dirty="0" smtClean="0"/>
              <a:t>要請主義</a:t>
            </a:r>
            <a:endParaRPr lang="en-US" altLang="ja-JP" dirty="0" smtClean="0"/>
          </a:p>
          <a:p>
            <a:r>
              <a:rPr lang="ja-JP" altLang="en-US" dirty="0" smtClean="0"/>
              <a:t>ここ数年</a:t>
            </a:r>
            <a:r>
              <a:rPr lang="en-US" altLang="ja-JP" dirty="0" smtClean="0"/>
              <a:t>ODA</a:t>
            </a:r>
            <a:r>
              <a:rPr lang="ja-JP" altLang="en-US" dirty="0" smtClean="0"/>
              <a:t>の額が減少</a:t>
            </a:r>
            <a:endParaRPr lang="en-US" altLang="ja-JP" dirty="0" smtClean="0"/>
          </a:p>
        </p:txBody>
      </p:sp>
    </p:spTree>
    <p:extLst>
      <p:ext uri="{BB962C8B-B14F-4D97-AF65-F5344CB8AC3E}">
        <p14:creationId xmlns:p14="http://schemas.microsoft.com/office/powerpoint/2010/main" xmlns="" val="788374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高い借款率</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xmlns="" val="2285587855"/>
              </p:ext>
            </p:extLst>
          </p:nvPr>
        </p:nvGraphicFramePr>
        <p:xfrm>
          <a:off x="457199" y="1600201"/>
          <a:ext cx="4772517" cy="4087898"/>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4740282" y="1909895"/>
            <a:ext cx="4463081" cy="830997"/>
          </a:xfrm>
          <a:prstGeom prst="rect">
            <a:avLst/>
          </a:prstGeom>
          <a:noFill/>
        </p:spPr>
        <p:txBody>
          <a:bodyPr wrap="none" rtlCol="0">
            <a:spAutoFit/>
          </a:bodyPr>
          <a:lstStyle/>
          <a:p>
            <a:r>
              <a:rPr kumimoji="1" lang="ja-JP" altLang="en-US" sz="2400" dirty="0" smtClean="0"/>
              <a:t>一方無償資金協力は</a:t>
            </a:r>
            <a:r>
              <a:rPr lang="ja-JP" altLang="en-US" sz="2400" dirty="0" smtClean="0"/>
              <a:t>減少傾向で</a:t>
            </a:r>
            <a:endParaRPr lang="en-US" altLang="ja-JP" sz="2400" dirty="0" smtClean="0"/>
          </a:p>
          <a:p>
            <a:r>
              <a:rPr lang="en-US" altLang="ja-JP" sz="2400" dirty="0" smtClean="0"/>
              <a:t>2010</a:t>
            </a:r>
            <a:r>
              <a:rPr lang="ja-JP" altLang="en-US" sz="2400" dirty="0" smtClean="0"/>
              <a:t>年度予算で</a:t>
            </a:r>
            <a:r>
              <a:rPr lang="en-US" altLang="ja-JP" sz="2400" dirty="0" smtClean="0"/>
              <a:t>1.5</a:t>
            </a:r>
            <a:r>
              <a:rPr lang="ja-JP" altLang="en-US" sz="2400" dirty="0" smtClean="0"/>
              <a:t>兆円</a:t>
            </a:r>
            <a:endParaRPr kumimoji="1" lang="en-US" altLang="ja-JP" sz="2400" dirty="0" smtClean="0"/>
          </a:p>
        </p:txBody>
      </p:sp>
      <p:sp>
        <p:nvSpPr>
          <p:cNvPr id="10" name="テキスト ボックス 9"/>
          <p:cNvSpPr txBox="1"/>
          <p:nvPr/>
        </p:nvSpPr>
        <p:spPr>
          <a:xfrm>
            <a:off x="4740282" y="2640649"/>
            <a:ext cx="2827614" cy="430887"/>
          </a:xfrm>
          <a:prstGeom prst="rect">
            <a:avLst/>
          </a:prstGeom>
          <a:noFill/>
        </p:spPr>
        <p:txBody>
          <a:bodyPr wrap="square" rtlCol="0">
            <a:spAutoFit/>
          </a:bodyPr>
          <a:lstStyle/>
          <a:p>
            <a:r>
              <a:rPr lang="en-US" altLang="ja-JP" sz="2200" dirty="0" smtClean="0"/>
              <a:t>2000</a:t>
            </a:r>
            <a:r>
              <a:rPr lang="ja-JP" altLang="en-US" sz="2200" dirty="0" smtClean="0"/>
              <a:t>年度では</a:t>
            </a:r>
            <a:r>
              <a:rPr lang="en-US" altLang="ja-JP" sz="2200" dirty="0" smtClean="0"/>
              <a:t>2.3</a:t>
            </a:r>
            <a:r>
              <a:rPr lang="ja-JP" altLang="en-US" sz="2200" dirty="0" smtClean="0"/>
              <a:t>兆円</a:t>
            </a:r>
            <a:endParaRPr kumimoji="1" lang="ja-JP" altLang="en-US" sz="2200" dirty="0"/>
          </a:p>
        </p:txBody>
      </p:sp>
      <p:sp>
        <p:nvSpPr>
          <p:cNvPr id="3" name="テキスト ボックス 2"/>
          <p:cNvSpPr txBox="1"/>
          <p:nvPr/>
        </p:nvSpPr>
        <p:spPr>
          <a:xfrm>
            <a:off x="5187584" y="3089900"/>
            <a:ext cx="902811" cy="523220"/>
          </a:xfrm>
          <a:prstGeom prst="rect">
            <a:avLst/>
          </a:prstGeom>
          <a:noFill/>
        </p:spPr>
        <p:txBody>
          <a:bodyPr wrap="none" rtlCol="0">
            <a:spAutoFit/>
          </a:bodyPr>
          <a:lstStyle/>
          <a:p>
            <a:r>
              <a:rPr kumimoji="1" lang="ja-JP" altLang="en-US" sz="2800" dirty="0" smtClean="0"/>
              <a:t>意義</a:t>
            </a:r>
            <a:endParaRPr kumimoji="1" lang="ja-JP" altLang="en-US" sz="2800" dirty="0"/>
          </a:p>
        </p:txBody>
      </p:sp>
      <p:sp>
        <p:nvSpPr>
          <p:cNvPr id="4" name="テキスト ボックス 3"/>
          <p:cNvSpPr txBox="1"/>
          <p:nvPr/>
        </p:nvSpPr>
        <p:spPr>
          <a:xfrm>
            <a:off x="5456883" y="3486956"/>
            <a:ext cx="2921293" cy="923330"/>
          </a:xfrm>
          <a:prstGeom prst="rect">
            <a:avLst/>
          </a:prstGeom>
          <a:noFill/>
        </p:spPr>
        <p:txBody>
          <a:bodyPr wrap="none" rtlCol="0">
            <a:spAutoFit/>
          </a:bodyPr>
          <a:lstStyle/>
          <a:p>
            <a:r>
              <a:rPr kumimoji="1" lang="ja-JP" altLang="en-US" dirty="0" smtClean="0"/>
              <a:t>開発途上国の自主性を促進</a:t>
            </a:r>
            <a:endParaRPr kumimoji="1" lang="en-US" altLang="ja-JP" dirty="0" smtClean="0"/>
          </a:p>
          <a:p>
            <a:r>
              <a:rPr lang="ja-JP" altLang="en-US" dirty="0" smtClean="0"/>
              <a:t>持続性への貢献</a:t>
            </a:r>
            <a:endParaRPr lang="en-US" altLang="ja-JP" dirty="0" smtClean="0"/>
          </a:p>
          <a:p>
            <a:r>
              <a:rPr kumimoji="1" lang="ja-JP" altLang="en-US" dirty="0" smtClean="0"/>
              <a:t>資金の安定性</a:t>
            </a:r>
            <a:endParaRPr kumimoji="1" lang="ja-JP" altLang="en-US" dirty="0"/>
          </a:p>
        </p:txBody>
      </p:sp>
    </p:spTree>
    <p:extLst>
      <p:ext uri="{BB962C8B-B14F-4D97-AF65-F5344CB8AC3E}">
        <p14:creationId xmlns:p14="http://schemas.microsoft.com/office/powerpoint/2010/main" xmlns="" val="589040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732"/>
            <a:ext cx="8229600" cy="974419"/>
          </a:xfrm>
        </p:spPr>
        <p:txBody>
          <a:bodyPr/>
          <a:lstStyle/>
          <a:p>
            <a:r>
              <a:rPr kumimoji="1" lang="ja-JP" altLang="en-US" dirty="0" smtClean="0"/>
              <a:t>東アジア中心</a:t>
            </a:r>
            <a:endParaRPr kumimoji="1" lang="ja-JP" altLang="en-US" dirty="0"/>
          </a:p>
        </p:txBody>
      </p:sp>
      <p:pic>
        <p:nvPicPr>
          <p:cNvPr id="10" name="コンテンツ プレースホルダー 9" descr="スクリーンショット（2011-11-27 18.07.16）.png"/>
          <p:cNvPicPr>
            <a:picLocks noGrp="1" noChangeAspect="1"/>
          </p:cNvPicPr>
          <p:nvPr>
            <p:ph idx="1"/>
          </p:nvPr>
        </p:nvPicPr>
        <p:blipFill>
          <a:blip r:embed="rId3">
            <a:extLst>
              <a:ext uri="{28A0092B-C50C-407E-A947-70E740481C1C}">
                <a14:useLocalDpi xmlns:a14="http://schemas.microsoft.com/office/drawing/2010/main" xmlns="" val="0"/>
              </a:ext>
            </a:extLst>
          </a:blip>
          <a:srcRect t="1957" b="1957"/>
          <a:stretch>
            <a:fillRect/>
          </a:stretch>
        </p:blipFill>
        <p:spPr>
          <a:xfrm>
            <a:off x="142343" y="1018138"/>
            <a:ext cx="5556587" cy="3607058"/>
          </a:xfrm>
        </p:spPr>
      </p:pic>
      <p:sp>
        <p:nvSpPr>
          <p:cNvPr id="3" name="テキスト ボックス 2"/>
          <p:cNvSpPr txBox="1"/>
          <p:nvPr/>
        </p:nvSpPr>
        <p:spPr>
          <a:xfrm>
            <a:off x="5883512" y="1200460"/>
            <a:ext cx="2574743" cy="1200328"/>
          </a:xfrm>
          <a:prstGeom prst="rect">
            <a:avLst/>
          </a:prstGeom>
          <a:noFill/>
        </p:spPr>
        <p:txBody>
          <a:bodyPr wrap="none" rtlCol="0">
            <a:spAutoFit/>
          </a:bodyPr>
          <a:lstStyle/>
          <a:p>
            <a:r>
              <a:rPr kumimoji="1" lang="ja-JP" altLang="en-US" sz="2400" dirty="0" smtClean="0"/>
              <a:t>東アジアの繁栄</a:t>
            </a:r>
            <a:endParaRPr kumimoji="1" lang="en-US" altLang="ja-JP" sz="2400" dirty="0" smtClean="0"/>
          </a:p>
          <a:p>
            <a:pPr marL="285750" indent="-285750">
              <a:buFont typeface="Wingdings" charset="0"/>
              <a:buChar char="　"/>
            </a:pPr>
            <a:r>
              <a:rPr kumimoji="1" lang="ja-JP" altLang="en-US" sz="2400" dirty="0" smtClean="0">
                <a:latin typeface="Wingdings"/>
                <a:ea typeface="Wingdings"/>
                <a:cs typeface="Wingdings"/>
                <a:sym typeface="Wingdings"/>
              </a:rPr>
              <a:t>　　</a:t>
            </a:r>
            <a:endParaRPr kumimoji="1" lang="en-US" altLang="ja-JP" sz="2400" dirty="0" smtClean="0">
              <a:latin typeface="Wingdings"/>
              <a:ea typeface="Wingdings"/>
              <a:cs typeface="Wingdings"/>
              <a:sym typeface="Wingdings"/>
            </a:endParaRPr>
          </a:p>
          <a:p>
            <a:r>
              <a:rPr kumimoji="1" lang="ja-JP" altLang="en-US" sz="2400" dirty="0" smtClean="0"/>
              <a:t>日本の安全と繁栄</a:t>
            </a:r>
            <a:endParaRPr kumimoji="1" lang="ja-JP" altLang="en-US" sz="2400" dirty="0"/>
          </a:p>
        </p:txBody>
      </p:sp>
      <p:sp>
        <p:nvSpPr>
          <p:cNvPr id="4" name="テキスト ボックス 3"/>
          <p:cNvSpPr txBox="1"/>
          <p:nvPr/>
        </p:nvSpPr>
        <p:spPr>
          <a:xfrm>
            <a:off x="5883512" y="2827530"/>
            <a:ext cx="2851261" cy="830997"/>
          </a:xfrm>
          <a:prstGeom prst="rect">
            <a:avLst/>
          </a:prstGeom>
          <a:noFill/>
        </p:spPr>
        <p:txBody>
          <a:bodyPr wrap="none" rtlCol="0">
            <a:spAutoFit/>
          </a:bodyPr>
          <a:lstStyle/>
          <a:p>
            <a:r>
              <a:rPr kumimoji="1" lang="ja-JP" altLang="en-US" sz="2400" dirty="0" smtClean="0"/>
              <a:t>方針</a:t>
            </a:r>
            <a:endParaRPr kumimoji="1" lang="en-US" altLang="ja-JP" sz="2400" dirty="0" smtClean="0"/>
          </a:p>
          <a:p>
            <a:r>
              <a:rPr lang="ja-JP" altLang="en-US" sz="2400" dirty="0" smtClean="0"/>
              <a:t>関係強化、格差是正</a:t>
            </a:r>
            <a:endParaRPr kumimoji="1" lang="ja-JP" altLang="en-US" sz="2400" dirty="0"/>
          </a:p>
        </p:txBody>
      </p:sp>
      <p:sp>
        <p:nvSpPr>
          <p:cNvPr id="5" name="テキスト ボックス 4"/>
          <p:cNvSpPr txBox="1"/>
          <p:nvPr/>
        </p:nvSpPr>
        <p:spPr>
          <a:xfrm>
            <a:off x="5743850" y="4066043"/>
            <a:ext cx="2990923" cy="400110"/>
          </a:xfrm>
          <a:prstGeom prst="rect">
            <a:avLst/>
          </a:prstGeom>
          <a:noFill/>
        </p:spPr>
        <p:txBody>
          <a:bodyPr wrap="none" rtlCol="0">
            <a:spAutoFit/>
          </a:bodyPr>
          <a:lstStyle/>
          <a:p>
            <a:r>
              <a:rPr kumimoji="1" lang="ja-JP" altLang="en-US" sz="2000" dirty="0" smtClean="0"/>
              <a:t>貧困層人口の削減に成功</a:t>
            </a:r>
            <a:endParaRPr kumimoji="1" lang="en-US" altLang="ja-JP" sz="2000" dirty="0" smtClean="0"/>
          </a:p>
        </p:txBody>
      </p:sp>
    </p:spTree>
    <p:extLst>
      <p:ext uri="{BB962C8B-B14F-4D97-AF65-F5344CB8AC3E}">
        <p14:creationId xmlns:p14="http://schemas.microsoft.com/office/powerpoint/2010/main" xmlns="" val="174964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対中</a:t>
            </a:r>
            <a:r>
              <a:rPr lang="en-US" altLang="ja-JP" dirty="0" smtClean="0"/>
              <a:t>ODA</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２００９年度までの累計で見た円借款供与では３位</a:t>
            </a:r>
            <a:endParaRPr kumimoji="1" lang="en-US" altLang="ja-JP" dirty="0" smtClean="0"/>
          </a:p>
          <a:p>
            <a:r>
              <a:rPr lang="ja-JP" altLang="en-US" dirty="0" smtClean="0"/>
              <a:t>有償資金支援は</a:t>
            </a:r>
            <a:r>
              <a:rPr lang="en-US" altLang="ja-JP" dirty="0" smtClean="0"/>
              <a:t>19</a:t>
            </a:r>
            <a:r>
              <a:rPr lang="ja-JP" altLang="en-US" dirty="0" smtClean="0"/>
              <a:t>年度に廃止</a:t>
            </a:r>
            <a:endParaRPr lang="en-US" altLang="ja-JP" dirty="0" smtClean="0"/>
          </a:p>
          <a:p>
            <a:r>
              <a:rPr kumimoji="1" lang="ja-JP" altLang="en-US" dirty="0" smtClean="0"/>
              <a:t>絶対貧困を取り除くために沿岸部への貢献</a:t>
            </a:r>
            <a:endParaRPr kumimoji="1" lang="en-US" altLang="ja-JP" dirty="0" smtClean="0"/>
          </a:p>
          <a:p>
            <a:pPr lvl="1"/>
            <a:r>
              <a:rPr lang="ja-JP" altLang="en-US" dirty="0" smtClean="0"/>
              <a:t>空港、道路、湾岸、工場、鉄道、発電所メイン</a:t>
            </a:r>
            <a:endParaRPr kumimoji="1" lang="en-US" altLang="ja-JP" dirty="0" smtClean="0"/>
          </a:p>
          <a:p>
            <a:r>
              <a:rPr lang="ja-JP" altLang="en-US" dirty="0" smtClean="0"/>
              <a:t>現在では中国内で農村部との格差が問題に</a:t>
            </a:r>
            <a:endParaRPr kumimoji="1" lang="ja-JP" altLang="en-US" dirty="0"/>
          </a:p>
        </p:txBody>
      </p:sp>
    </p:spTree>
    <p:extLst>
      <p:ext uri="{BB962C8B-B14F-4D97-AF65-F5344CB8AC3E}">
        <p14:creationId xmlns:p14="http://schemas.microsoft.com/office/powerpoint/2010/main" xmlns="" val="3950241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ハード面</a:t>
            </a:r>
            <a:r>
              <a:rPr kumimoji="1" lang="ja-JP" altLang="en-US" dirty="0" smtClean="0"/>
              <a:t>中心のインフラ設備投資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運輸交通、上下水道、ダム、電力</a:t>
            </a:r>
            <a:endParaRPr kumimoji="1" lang="en-US" altLang="ja-JP" dirty="0" smtClean="0"/>
          </a:p>
          <a:p>
            <a:pPr marL="457200" lvl="1" indent="0">
              <a:buNone/>
            </a:pPr>
            <a:r>
              <a:rPr kumimoji="1" lang="ja-JP" altLang="en-US" dirty="0" smtClean="0"/>
              <a:t>韓国、中国の発展に貢献</a:t>
            </a:r>
            <a:endParaRPr kumimoji="1" lang="en-US" altLang="ja-JP" dirty="0" smtClean="0"/>
          </a:p>
          <a:p>
            <a:r>
              <a:rPr lang="ja-JP" altLang="en-US" dirty="0" smtClean="0"/>
              <a:t>環境とかは？</a:t>
            </a:r>
            <a:endParaRPr lang="en-US" altLang="ja-JP" dirty="0" smtClean="0"/>
          </a:p>
          <a:p>
            <a:pPr lvl="1"/>
            <a:r>
              <a:rPr lang="ja-JP" altLang="en-US" dirty="0" smtClean="0"/>
              <a:t>インドネシアでデモ</a:t>
            </a:r>
            <a:endParaRPr lang="en-US" altLang="ja-JP" dirty="0" smtClean="0"/>
          </a:p>
          <a:p>
            <a:pPr lvl="1"/>
            <a:r>
              <a:rPr lang="ja-JP" altLang="en-US" dirty="0" smtClean="0"/>
              <a:t>ダム開発によって環境破壊と強制移住の被害を受けたと訴訟</a:t>
            </a:r>
            <a:endParaRPr lang="en-US" altLang="ja-JP" dirty="0" smtClean="0"/>
          </a:p>
          <a:p>
            <a:r>
              <a:rPr kumimoji="1" lang="ja-JP" altLang="en-US" dirty="0" smtClean="0"/>
              <a:t>教育とかは？</a:t>
            </a:r>
            <a:endParaRPr kumimoji="1" lang="en-US" altLang="ja-JP" dirty="0" smtClean="0"/>
          </a:p>
          <a:p>
            <a:endParaRPr kumimoji="1" lang="ja-JP" altLang="en-US" dirty="0"/>
          </a:p>
        </p:txBody>
      </p:sp>
    </p:spTree>
    <p:extLst>
      <p:ext uri="{BB962C8B-B14F-4D97-AF65-F5344CB8AC3E}">
        <p14:creationId xmlns:p14="http://schemas.microsoft.com/office/powerpoint/2010/main" xmlns="" val="1309826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アフリカへの援助</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国際社会全体の課題と外交基盤の強化を目指し</a:t>
            </a:r>
            <a:r>
              <a:rPr kumimoji="1" lang="en-US" altLang="ja-JP" dirty="0" smtClean="0"/>
              <a:t>TICAD(</a:t>
            </a:r>
            <a:r>
              <a:rPr kumimoji="1" lang="ja-JP" altLang="en-US" dirty="0" smtClean="0"/>
              <a:t>アフリカ開発会議</a:t>
            </a:r>
            <a:r>
              <a:rPr kumimoji="1" lang="en-US" altLang="ja-JP" dirty="0" smtClean="0"/>
              <a:t>)</a:t>
            </a:r>
            <a:r>
              <a:rPr kumimoji="1" lang="ja-JP" altLang="en-US" dirty="0" smtClean="0"/>
              <a:t>を通して近年援助が活発化</a:t>
            </a:r>
            <a:endParaRPr kumimoji="1" lang="en-US" altLang="ja-JP" dirty="0" smtClean="0"/>
          </a:p>
          <a:p>
            <a:r>
              <a:rPr kumimoji="1" lang="ja-JP" altLang="en-US" dirty="0" smtClean="0"/>
              <a:t>円借款は目標額</a:t>
            </a:r>
            <a:r>
              <a:rPr kumimoji="1" lang="en-US" altLang="ja-JP" dirty="0" smtClean="0"/>
              <a:t>40</a:t>
            </a:r>
            <a:r>
              <a:rPr kumimoji="1" lang="ja-JP" altLang="en-US" dirty="0" smtClean="0"/>
              <a:t>億ドルのうち</a:t>
            </a:r>
            <a:r>
              <a:rPr kumimoji="1" lang="en-US" altLang="ja-JP" dirty="0" smtClean="0"/>
              <a:t>45%</a:t>
            </a:r>
            <a:r>
              <a:rPr kumimoji="1" lang="ja-JP" altLang="en-US" dirty="0" smtClean="0"/>
              <a:t>までは供与の決定済み</a:t>
            </a:r>
            <a:endParaRPr kumimoji="1" lang="en-US" altLang="ja-JP" dirty="0" smtClean="0"/>
          </a:p>
          <a:p>
            <a:r>
              <a:rPr lang="ja-JP" altLang="en-US" dirty="0" smtClean="0"/>
              <a:t>今後２年間で２０億ドル相当のインフラ案件を実施</a:t>
            </a:r>
            <a:endParaRPr lang="en-US" altLang="ja-JP" dirty="0" smtClean="0"/>
          </a:p>
          <a:p>
            <a:r>
              <a:rPr kumimoji="1" lang="ja-JP" altLang="en-US" dirty="0" smtClean="0"/>
              <a:t>母子保健など</a:t>
            </a:r>
            <a:r>
              <a:rPr kumimoji="1" lang="en-US" altLang="ja-JP" dirty="0" smtClean="0"/>
              <a:t>MDGs</a:t>
            </a:r>
            <a:r>
              <a:rPr kumimoji="1" lang="ja-JP" altLang="en-US" dirty="0" smtClean="0"/>
              <a:t>関連分野で１０億ドルの支援</a:t>
            </a:r>
            <a:endParaRPr kumimoji="1" lang="en-US" altLang="ja-JP" dirty="0" smtClean="0"/>
          </a:p>
          <a:p>
            <a:endParaRPr kumimoji="1" lang="en-US" altLang="ja-JP" dirty="0" smtClean="0"/>
          </a:p>
        </p:txBody>
      </p:sp>
    </p:spTree>
    <p:extLst>
      <p:ext uri="{BB962C8B-B14F-4D97-AF65-F5344CB8AC3E}">
        <p14:creationId xmlns:p14="http://schemas.microsoft.com/office/powerpoint/2010/main" xmlns="" val="321197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アフリカ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サハラ砂漠以南のサブ</a:t>
            </a:r>
            <a:r>
              <a:rPr kumimoji="1" lang="en-US" altLang="ja-JP" dirty="0" smtClean="0"/>
              <a:t>•</a:t>
            </a:r>
            <a:r>
              <a:rPr kumimoji="1" lang="ja-JP" altLang="en-US" dirty="0" smtClean="0"/>
              <a:t>サハラ</a:t>
            </a:r>
            <a:r>
              <a:rPr kumimoji="1" lang="en-US" altLang="ja-JP" dirty="0" smtClean="0"/>
              <a:t>•</a:t>
            </a:r>
            <a:r>
              <a:rPr kumimoji="1" lang="ja-JP" altLang="en-US" dirty="0" smtClean="0"/>
              <a:t>アフリカの多くは後開発途上国で人口の約半分が</a:t>
            </a:r>
            <a:r>
              <a:rPr kumimoji="1" lang="en-US" altLang="ja-JP" dirty="0" smtClean="0"/>
              <a:t>1</a:t>
            </a:r>
            <a:r>
              <a:rPr kumimoji="1" lang="ja-JP" altLang="en-US" dirty="0" smtClean="0"/>
              <a:t>日</a:t>
            </a:r>
            <a:r>
              <a:rPr kumimoji="1" lang="en-US" altLang="ja-JP" dirty="0" smtClean="0"/>
              <a:t>1</a:t>
            </a:r>
            <a:r>
              <a:rPr kumimoji="1" lang="ja-JP" altLang="en-US" dirty="0" smtClean="0"/>
              <a:t>ドル以下の生活</a:t>
            </a:r>
            <a:endParaRPr kumimoji="1" lang="en-US" altLang="ja-JP" dirty="0" smtClean="0"/>
          </a:p>
          <a:p>
            <a:r>
              <a:rPr lang="ja-JP" altLang="en-US" dirty="0" smtClean="0"/>
              <a:t>内戦、紛争、干ばつによる飢饉、エイズなどの感染症問題など早急な、多大な援助が必要</a:t>
            </a:r>
            <a:endParaRPr lang="en-US" altLang="ja-JP" dirty="0" smtClean="0"/>
          </a:p>
          <a:p>
            <a:r>
              <a:rPr kumimoji="1" lang="ja-JP" altLang="en-US" dirty="0" smtClean="0"/>
              <a:t>豊富な天然資源や自然</a:t>
            </a:r>
            <a:r>
              <a:rPr kumimoji="1" lang="ja-JP" altLang="en-US" dirty="0" smtClean="0">
                <a:latin typeface="Wingdings"/>
                <a:ea typeface="Wingdings"/>
                <a:cs typeface="Wingdings"/>
                <a:sym typeface="Wingdings"/>
              </a:rPr>
              <a:t></a:t>
            </a:r>
            <a:r>
              <a:rPr lang="ja-JP" altLang="en-US" dirty="0"/>
              <a:t>貿易や観光を通じて</a:t>
            </a:r>
            <a:r>
              <a:rPr lang="ja-JP" altLang="en-US" dirty="0" smtClean="0"/>
              <a:t>経済</a:t>
            </a:r>
            <a:r>
              <a:rPr lang="ja-JP" altLang="en-US" dirty="0"/>
              <a:t>成長</a:t>
            </a:r>
            <a:r>
              <a:rPr lang="ja-JP" altLang="en-US" dirty="0" smtClean="0"/>
              <a:t>の大きな可能性</a:t>
            </a:r>
            <a:endParaRPr kumimoji="1" lang="ja-JP" altLang="en-US" dirty="0"/>
          </a:p>
        </p:txBody>
      </p:sp>
    </p:spTree>
    <p:extLst>
      <p:ext uri="{BB962C8B-B14F-4D97-AF65-F5344CB8AC3E}">
        <p14:creationId xmlns:p14="http://schemas.microsoft.com/office/powerpoint/2010/main" xmlns="" val="175253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アメリカの援助</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二国間メイン</a:t>
            </a:r>
            <a:endParaRPr kumimoji="1" lang="en-US" altLang="ja-JP" dirty="0" smtClean="0"/>
          </a:p>
          <a:p>
            <a:r>
              <a:rPr kumimoji="1" lang="ja-JP" altLang="en-US" dirty="0" smtClean="0"/>
              <a:t>援助額は大きいが対</a:t>
            </a:r>
            <a:r>
              <a:rPr kumimoji="1" lang="en-US" altLang="ja-JP" dirty="0" smtClean="0"/>
              <a:t>GNI</a:t>
            </a:r>
            <a:r>
              <a:rPr kumimoji="1" lang="ja-JP" altLang="en-US" dirty="0" smtClean="0"/>
              <a:t>比では</a:t>
            </a:r>
            <a:r>
              <a:rPr kumimoji="1" lang="en-US" altLang="ja-JP" dirty="0" smtClean="0"/>
              <a:t>0.18%</a:t>
            </a:r>
          </a:p>
          <a:p>
            <a:r>
              <a:rPr lang="ja-JP" altLang="en-US" dirty="0" smtClean="0"/>
              <a:t>軍事援助と経済援助も含まれる</a:t>
            </a:r>
            <a:endParaRPr lang="en-US" altLang="ja-JP" dirty="0" smtClean="0"/>
          </a:p>
          <a:p>
            <a:r>
              <a:rPr kumimoji="1" lang="en-US" altLang="ja-JP" dirty="0" smtClean="0"/>
              <a:t>USAID(</a:t>
            </a:r>
            <a:r>
              <a:rPr kumimoji="1" lang="ja-JP" altLang="en-US" dirty="0" smtClean="0"/>
              <a:t>アメリカ合衆国国際開発庁</a:t>
            </a:r>
            <a:r>
              <a:rPr kumimoji="1" lang="en-US" altLang="ja-JP" dirty="0" smtClean="0"/>
              <a:t>)</a:t>
            </a:r>
            <a:r>
              <a:rPr kumimoji="1" lang="ja-JP" altLang="en-US" dirty="0" smtClean="0"/>
              <a:t>を中心としている</a:t>
            </a:r>
            <a:endParaRPr kumimoji="1" lang="en-US" altLang="ja-JP" dirty="0" smtClean="0"/>
          </a:p>
          <a:p>
            <a:r>
              <a:rPr lang="ja-JP" altLang="en-US" dirty="0" smtClean="0"/>
              <a:t>民間セクターからの開発援助が大きい</a:t>
            </a:r>
            <a:endParaRPr lang="en-US" altLang="ja-JP" dirty="0" smtClean="0"/>
          </a:p>
          <a:p>
            <a:r>
              <a:rPr kumimoji="1" lang="ja-JP" altLang="en-US" dirty="0" smtClean="0"/>
              <a:t>援助のほとんどが贈与</a:t>
            </a:r>
            <a:endParaRPr kumimoji="1" lang="en-US" altLang="ja-JP" dirty="0" smtClean="0"/>
          </a:p>
          <a:p>
            <a:r>
              <a:rPr lang="ja-JP" altLang="en-US" dirty="0" smtClean="0"/>
              <a:t>民主主義体制を広める</a:t>
            </a:r>
            <a:endParaRPr kumimoji="1" lang="en-US" altLang="ja-JP" dirty="0" smtClean="0"/>
          </a:p>
          <a:p>
            <a:pPr>
              <a:buNone/>
            </a:pPr>
            <a:endParaRPr kumimoji="1" lang="ja-JP" altLang="en-US" dirty="0" smtClean="0"/>
          </a:p>
        </p:txBody>
      </p:sp>
    </p:spTree>
    <p:extLst>
      <p:ext uri="{BB962C8B-B14F-4D97-AF65-F5344CB8AC3E}">
        <p14:creationId xmlns:p14="http://schemas.microsoft.com/office/powerpoint/2010/main" xmlns="" val="1365408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1450</TotalTime>
  <Words>738</Words>
  <Application>Microsoft Office PowerPoint</Application>
  <PresentationFormat>画面に合わせる (4:3)</PresentationFormat>
  <Paragraphs>108</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ホワイト</vt:lpstr>
      <vt:lpstr>日米の対外援助</vt:lpstr>
      <vt:lpstr>日本の援助の特徴</vt:lpstr>
      <vt:lpstr>高い借款率</vt:lpstr>
      <vt:lpstr>東アジア中心</vt:lpstr>
      <vt:lpstr>対中ODA</vt:lpstr>
      <vt:lpstr>ハード面中心のインフラ設備投資</vt:lpstr>
      <vt:lpstr>アフリカへの援助</vt:lpstr>
      <vt:lpstr>アフリカ</vt:lpstr>
      <vt:lpstr>アメリカの援助</vt:lpstr>
      <vt:lpstr>安全保障の確保</vt:lpstr>
      <vt:lpstr>オバマ大統領の援助政策</vt:lpstr>
      <vt:lpstr>アメリカのアフリカへの支援</vt:lpstr>
      <vt:lpstr>論点</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神戸大学</dc:creator>
  <cp:lastModifiedBy>安岡正晴</cp:lastModifiedBy>
  <cp:revision>88</cp:revision>
  <dcterms:created xsi:type="dcterms:W3CDTF">2011-11-24T11:40:26Z</dcterms:created>
  <dcterms:modified xsi:type="dcterms:W3CDTF">2012-01-19T02:19:58Z</dcterms:modified>
</cp:coreProperties>
</file>