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7" r:id="rId7"/>
    <p:sldId id="262" r:id="rId8"/>
    <p:sldId id="268" r:id="rId9"/>
    <p:sldId id="265" r:id="rId10"/>
    <p:sldId id="264" r:id="rId11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9" autoAdjust="0"/>
    <p:restoredTop sz="86370" autoAdjust="0"/>
  </p:normalViewPr>
  <p:slideViewPr>
    <p:cSldViewPr snapToGrid="0" snapToObjects="1">
      <p:cViewPr varScale="1">
        <p:scale>
          <a:sx n="105" d="100"/>
          <a:sy n="105" d="100"/>
        </p:scale>
        <p:origin x="-6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523AE-CCFB-3B49-BA9B-763B511DC93A}" type="datetimeFigureOut">
              <a:rPr kumimoji="1" lang="ja-JP" altLang="en-US" smtClean="0"/>
              <a:t>12/11/05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DB647-8103-2F4A-A61C-3EDE095F1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78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DB647-8103-2F4A-A61C-3EDE095F15B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83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DB647-8103-2F4A-A61C-3EDE095F15B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15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7C3-F51B-6047-84DB-FDEF42B7C415}" type="datetimeFigureOut">
              <a:rPr kumimoji="1" lang="ja-JP" altLang="en-US" smtClean="0"/>
              <a:t>12/11/05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FC92-50FE-9F45-809C-C76CFF4E1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43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7C3-F51B-6047-84DB-FDEF42B7C415}" type="datetimeFigureOut">
              <a:rPr kumimoji="1" lang="ja-JP" altLang="en-US" smtClean="0"/>
              <a:t>12/11/05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FC92-50FE-9F45-809C-C76CFF4E1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42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7C3-F51B-6047-84DB-FDEF42B7C415}" type="datetimeFigureOut">
              <a:rPr kumimoji="1" lang="ja-JP" altLang="en-US" smtClean="0"/>
              <a:t>12/11/05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FC92-50FE-9F45-809C-C76CFF4E1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5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7C3-F51B-6047-84DB-FDEF42B7C415}" type="datetimeFigureOut">
              <a:rPr kumimoji="1" lang="ja-JP" altLang="en-US" smtClean="0"/>
              <a:t>12/11/05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FC92-50FE-9F45-809C-C76CFF4E1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7C3-F51B-6047-84DB-FDEF42B7C415}" type="datetimeFigureOut">
              <a:rPr kumimoji="1" lang="ja-JP" altLang="en-US" smtClean="0"/>
              <a:t>12/11/05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FC92-50FE-9F45-809C-C76CFF4E1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09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7C3-F51B-6047-84DB-FDEF42B7C415}" type="datetimeFigureOut">
              <a:rPr kumimoji="1" lang="ja-JP" altLang="en-US" smtClean="0"/>
              <a:t>12/11/05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FC92-50FE-9F45-809C-C76CFF4E1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49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7C3-F51B-6047-84DB-FDEF42B7C415}" type="datetimeFigureOut">
              <a:rPr kumimoji="1" lang="ja-JP" altLang="en-US" smtClean="0"/>
              <a:t>12/11/05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FC92-50FE-9F45-809C-C76CFF4E1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22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7C3-F51B-6047-84DB-FDEF42B7C415}" type="datetimeFigureOut">
              <a:rPr kumimoji="1" lang="ja-JP" altLang="en-US" smtClean="0"/>
              <a:t>12/11/05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FC92-50FE-9F45-809C-C76CFF4E1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62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7C3-F51B-6047-84DB-FDEF42B7C415}" type="datetimeFigureOut">
              <a:rPr kumimoji="1" lang="ja-JP" altLang="en-US" smtClean="0"/>
              <a:t>12/11/05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FC92-50FE-9F45-809C-C76CFF4E1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76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7C3-F51B-6047-84DB-FDEF42B7C415}" type="datetimeFigureOut">
              <a:rPr kumimoji="1" lang="ja-JP" altLang="en-US" smtClean="0"/>
              <a:t>12/11/05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FC92-50FE-9F45-809C-C76CFF4E1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40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7C3-F51B-6047-84DB-FDEF42B7C415}" type="datetimeFigureOut">
              <a:rPr kumimoji="1" lang="ja-JP" altLang="en-US" smtClean="0"/>
              <a:t>12/11/05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FC92-50FE-9F45-809C-C76CFF4E1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21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457C3-F51B-6047-84DB-FDEF42B7C415}" type="datetimeFigureOut">
              <a:rPr kumimoji="1" lang="ja-JP" altLang="en-US" smtClean="0"/>
              <a:t>12/11/05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8FC92-50FE-9F45-809C-C76CFF4E1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41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日本の農業のこれからについて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清水雅斗</a:t>
            </a:r>
            <a:endParaRPr kumimoji="1" lang="en-US" altLang="ja-JP" dirty="0" smtClean="0"/>
          </a:p>
          <a:p>
            <a:r>
              <a:rPr lang="en-US" altLang="ja-JP" dirty="0" smtClean="0"/>
              <a:t>1086568c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1352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参考資料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鈴木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宣弘</a:t>
            </a:r>
            <a:r>
              <a:rPr lang="en-US" altLang="ja-JP" dirty="0" smtClean="0"/>
              <a:t>『</a:t>
            </a:r>
            <a:r>
              <a:rPr lang="ja-JP" altLang="en-US" dirty="0" smtClean="0"/>
              <a:t>現代の食料</a:t>
            </a:r>
            <a:r>
              <a:rPr lang="en-US" altLang="ja-JP" dirty="0" smtClean="0"/>
              <a:t>•</a:t>
            </a:r>
            <a:r>
              <a:rPr lang="ja-JP" altLang="en-US" dirty="0" smtClean="0"/>
              <a:t>農業問題</a:t>
            </a:r>
            <a:r>
              <a:rPr lang="en-US" altLang="ja-JP" dirty="0" smtClean="0"/>
              <a:t>』2008.</a:t>
            </a:r>
            <a:r>
              <a:rPr lang="ja-JP" altLang="en-US" dirty="0" smtClean="0"/>
              <a:t>創森社</a:t>
            </a:r>
            <a:endParaRPr lang="en-US" altLang="ja-JP" dirty="0" smtClean="0"/>
          </a:p>
          <a:p>
            <a:r>
              <a:rPr kumimoji="1" lang="ja-JP" altLang="en-US" dirty="0" smtClean="0"/>
              <a:t>農林統計協会</a:t>
            </a:r>
            <a:r>
              <a:rPr kumimoji="1" lang="en-US" altLang="ja-JP" dirty="0" smtClean="0"/>
              <a:t>『IT</a:t>
            </a:r>
            <a:r>
              <a:rPr kumimoji="1" lang="ja-JP" altLang="en-US" dirty="0" smtClean="0"/>
              <a:t>化の現状と食料</a:t>
            </a:r>
            <a:r>
              <a:rPr kumimoji="1" lang="en-US" altLang="ja-JP" dirty="0" smtClean="0"/>
              <a:t>•</a:t>
            </a:r>
            <a:r>
              <a:rPr kumimoji="1" lang="ja-JP" altLang="en-US" dirty="0" smtClean="0"/>
              <a:t>農業</a:t>
            </a:r>
            <a:r>
              <a:rPr kumimoji="1" lang="en-US" altLang="ja-JP" dirty="0" smtClean="0"/>
              <a:t>•</a:t>
            </a:r>
            <a:r>
              <a:rPr kumimoji="1" lang="ja-JP" altLang="en-US" dirty="0" smtClean="0"/>
              <a:t>農村</a:t>
            </a:r>
            <a:r>
              <a:rPr kumimoji="1" lang="en-US" altLang="ja-JP" dirty="0" smtClean="0"/>
              <a:t>』2003.</a:t>
            </a:r>
          </a:p>
          <a:p>
            <a:r>
              <a:rPr lang="ja-JP" altLang="en-US" dirty="0" smtClean="0"/>
              <a:t>服部信司</a:t>
            </a:r>
            <a:r>
              <a:rPr lang="en-US" altLang="ja-JP" dirty="0" smtClean="0"/>
              <a:t>『TPP</a:t>
            </a:r>
            <a:r>
              <a:rPr lang="ja-JP" altLang="en-US" dirty="0" smtClean="0"/>
              <a:t>問題と日本農業</a:t>
            </a:r>
            <a:r>
              <a:rPr lang="en-US" altLang="ja-JP" dirty="0" smtClean="0"/>
              <a:t>』2011.</a:t>
            </a:r>
            <a:r>
              <a:rPr lang="ja-JP" altLang="en-US" dirty="0" smtClean="0"/>
              <a:t>農林統計協会</a:t>
            </a:r>
            <a:endParaRPr lang="en-US" altLang="ja-JP" dirty="0" smtClean="0"/>
          </a:p>
          <a:p>
            <a:r>
              <a:rPr kumimoji="1" lang="ja-JP" altLang="en-US" dirty="0" smtClean="0"/>
              <a:t>福田浩一</a:t>
            </a:r>
            <a:r>
              <a:rPr kumimoji="1" lang="en-US" altLang="ja-JP" dirty="0" smtClean="0"/>
              <a:t>『IT</a:t>
            </a:r>
            <a:r>
              <a:rPr kumimoji="1" lang="ja-JP" altLang="en-US" dirty="0" smtClean="0"/>
              <a:t>活用で変わる農業普及</a:t>
            </a:r>
            <a:r>
              <a:rPr kumimoji="1" lang="en-US" altLang="ja-JP" dirty="0" smtClean="0"/>
              <a:t>』2010.</a:t>
            </a:r>
            <a:r>
              <a:rPr kumimoji="1" lang="ja-JP" altLang="en-US" dirty="0" smtClean="0"/>
              <a:t>東京農大出版会</a:t>
            </a:r>
            <a:endParaRPr kumimoji="1" lang="en-US" altLang="ja-JP" dirty="0" smtClean="0"/>
          </a:p>
          <a:p>
            <a:r>
              <a:rPr lang="ja-JP" altLang="en-US" dirty="0" smtClean="0"/>
              <a:t>宮武恭一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大規模稲作経営の経営革新と地域農業</a:t>
            </a:r>
            <a:r>
              <a:rPr lang="en-US" altLang="ja-JP" dirty="0" smtClean="0"/>
              <a:t>』2007.</a:t>
            </a:r>
            <a:r>
              <a:rPr lang="ja-JP" altLang="en-US" dirty="0" smtClean="0"/>
              <a:t>農林統計協会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611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現状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人口：</a:t>
            </a:r>
            <a:r>
              <a:rPr lang="en-US" altLang="ja-JP" dirty="0" smtClean="0"/>
              <a:t>414</a:t>
            </a:r>
            <a:r>
              <a:rPr lang="ja-JP" altLang="en-US" dirty="0" smtClean="0"/>
              <a:t>万人</a:t>
            </a:r>
            <a:r>
              <a:rPr lang="en-US" altLang="ja-JP" dirty="0" smtClean="0"/>
              <a:t>(H17)〜261</a:t>
            </a:r>
            <a:r>
              <a:rPr lang="ja-JP" altLang="en-US" dirty="0" smtClean="0"/>
              <a:t>万人</a:t>
            </a:r>
            <a:r>
              <a:rPr lang="en-US" altLang="ja-JP" dirty="0" smtClean="0"/>
              <a:t>(H22)</a:t>
            </a:r>
          </a:p>
          <a:p>
            <a:r>
              <a:rPr kumimoji="1" lang="ja-JP" altLang="en-US" dirty="0" smtClean="0"/>
              <a:t>平均年齢</a:t>
            </a:r>
            <a:r>
              <a:rPr lang="ja-JP" altLang="en-US" dirty="0" smtClean="0"/>
              <a:t>：</a:t>
            </a:r>
            <a:r>
              <a:rPr lang="en-US" altLang="ja-JP" dirty="0" smtClean="0"/>
              <a:t>59.1</a:t>
            </a:r>
            <a:r>
              <a:rPr lang="ja-JP" altLang="en-US" dirty="0" smtClean="0"/>
              <a:t>歳</a:t>
            </a:r>
            <a:r>
              <a:rPr lang="en-US" altLang="ja-JP" dirty="0" smtClean="0"/>
              <a:t>〜65.8</a:t>
            </a:r>
            <a:r>
              <a:rPr lang="ja-JP" altLang="en-US" dirty="0" smtClean="0"/>
              <a:t>歳</a:t>
            </a:r>
            <a:endParaRPr kumimoji="1" lang="en-US" altLang="ja-JP" dirty="0" smtClean="0"/>
          </a:p>
          <a:p>
            <a:r>
              <a:rPr lang="ja-JP" altLang="en-US" dirty="0" smtClean="0"/>
              <a:t>面積：</a:t>
            </a:r>
            <a:r>
              <a:rPr lang="en-US" altLang="ja-JP" dirty="0" smtClean="0"/>
              <a:t>607</a:t>
            </a:r>
            <a:r>
              <a:rPr lang="ja-JP" altLang="en-US" dirty="0" smtClean="0"/>
              <a:t>万</a:t>
            </a:r>
            <a:r>
              <a:rPr lang="en-US" altLang="ja-JP" dirty="0" smtClean="0"/>
              <a:t>ha(S35)〜459</a:t>
            </a:r>
            <a:r>
              <a:rPr lang="ja-JP" altLang="en-US" dirty="0" smtClean="0"/>
              <a:t>万</a:t>
            </a:r>
            <a:r>
              <a:rPr lang="en-US" altLang="ja-JP" dirty="0" smtClean="0"/>
              <a:t>ha(H22)</a:t>
            </a:r>
          </a:p>
          <a:p>
            <a:pPr lvl="1"/>
            <a:r>
              <a:rPr lang="ja-JP" altLang="en-US" dirty="0" smtClean="0"/>
              <a:t>１戸当たりの農地面積：オーストラリア</a:t>
            </a:r>
            <a:r>
              <a:rPr lang="en-US" altLang="ja-JP" dirty="0" smtClean="0"/>
              <a:t>1500</a:t>
            </a:r>
            <a:r>
              <a:rPr lang="ja-JP" altLang="en-US" dirty="0" smtClean="0"/>
              <a:t>倍、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アメリカ</a:t>
            </a:r>
            <a:r>
              <a:rPr lang="en-US" altLang="ja-JP" dirty="0" smtClean="0"/>
              <a:t>90</a:t>
            </a:r>
            <a:r>
              <a:rPr lang="ja-JP" altLang="en-US" dirty="0" smtClean="0"/>
              <a:t>倍、</a:t>
            </a:r>
            <a:r>
              <a:rPr lang="en-US" altLang="ja-JP" dirty="0" smtClean="0"/>
              <a:t>EU7</a:t>
            </a:r>
            <a:r>
              <a:rPr lang="ja-JP" altLang="en-US" dirty="0" smtClean="0"/>
              <a:t>倍</a:t>
            </a:r>
            <a:endParaRPr lang="en-US" altLang="ja-JP" dirty="0" smtClean="0"/>
          </a:p>
          <a:p>
            <a:r>
              <a:rPr lang="ja-JP" altLang="en-US" dirty="0" smtClean="0"/>
              <a:t>農業生</a:t>
            </a:r>
            <a:r>
              <a:rPr lang="ja-JP" altLang="en-US" dirty="0" smtClean="0"/>
              <a:t>産額は</a:t>
            </a:r>
            <a:r>
              <a:rPr lang="en-US" altLang="ja-JP" dirty="0" smtClean="0"/>
              <a:t>4</a:t>
            </a:r>
            <a:r>
              <a:rPr lang="ja-JP" altLang="en-US" dirty="0" smtClean="0"/>
              <a:t>分の</a:t>
            </a:r>
            <a:r>
              <a:rPr lang="en-US" altLang="ja-JP" dirty="0" smtClean="0"/>
              <a:t>3</a:t>
            </a:r>
            <a:r>
              <a:rPr lang="ja-JP" altLang="en-US" dirty="0" smtClean="0"/>
              <a:t>所得は半分に</a:t>
            </a:r>
            <a:endParaRPr lang="en-US" altLang="ja-JP" dirty="0" smtClean="0"/>
          </a:p>
          <a:p>
            <a:r>
              <a:rPr lang="ja-JP" altLang="en-US" dirty="0" smtClean="0"/>
              <a:t>欧米スタイルの食の広がりで</a:t>
            </a:r>
            <a:r>
              <a:rPr lang="ja-JP" altLang="en-US" dirty="0" smtClean="0"/>
              <a:t>需要減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37508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補償制度の現状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戸別所得補償制度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交付金＝</a:t>
            </a:r>
            <a:r>
              <a:rPr lang="ja-JP" altLang="en-US" u="sng" dirty="0" smtClean="0"/>
              <a:t>標準的な生産費</a:t>
            </a:r>
            <a:r>
              <a:rPr lang="en-US" altLang="ja-JP" dirty="0" smtClean="0"/>
              <a:t>−</a:t>
            </a:r>
            <a:r>
              <a:rPr lang="ja-JP" altLang="en-US" dirty="0" smtClean="0"/>
              <a:t>標準的な販売価格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対象：すべての販売農家</a:t>
            </a:r>
            <a:r>
              <a:rPr lang="en-US" altLang="ja-JP" dirty="0" smtClean="0"/>
              <a:t>→</a:t>
            </a:r>
            <a:r>
              <a:rPr lang="ja-JP" altLang="en-US" dirty="0" smtClean="0"/>
              <a:t>土地借りやすく</a:t>
            </a:r>
            <a:endParaRPr kumimoji="1" lang="en-US" altLang="ja-JP" dirty="0" smtClean="0"/>
          </a:p>
          <a:p>
            <a:r>
              <a:rPr kumimoji="1" lang="ja-JP" altLang="en-US" dirty="0" smtClean="0"/>
              <a:t>参加率　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農家数</a:t>
            </a:r>
            <a:r>
              <a:rPr lang="en-US" altLang="ja-JP" dirty="0" smtClean="0"/>
              <a:t>88% </a:t>
            </a:r>
            <a:r>
              <a:rPr lang="ja-JP" altLang="en-US" dirty="0" smtClean="0"/>
              <a:t>面積</a:t>
            </a:r>
            <a:r>
              <a:rPr lang="en-US" altLang="ja-JP" dirty="0" smtClean="0"/>
              <a:t>76%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2930091" y="2751555"/>
            <a:ext cx="401077" cy="61269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38001" y="3364249"/>
            <a:ext cx="3626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経営費</a:t>
            </a:r>
            <a:r>
              <a:rPr lang="en-US" altLang="ja-JP" sz="2400" dirty="0" smtClean="0"/>
              <a:t>+</a:t>
            </a:r>
            <a:r>
              <a:rPr lang="ja-JP" altLang="en-US" sz="2400" dirty="0" smtClean="0"/>
              <a:t>家族労働費の８割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31467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大規模化</a:t>
            </a:r>
            <a:endParaRPr kumimoji="1" lang="ja-JP" altLang="en-US" dirty="0"/>
          </a:p>
        </p:txBody>
      </p:sp>
      <p:pic>
        <p:nvPicPr>
          <p:cNvPr id="6" name="コンテンツ プレースホルダー 5" descr="名称未設定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" b="37"/>
          <a:stretch>
            <a:fillRect/>
          </a:stretch>
        </p:blipFill>
        <p:spPr>
          <a:xfrm>
            <a:off x="3846286" y="2645936"/>
            <a:ext cx="5386893" cy="4212064"/>
          </a:xfrm>
        </p:spPr>
      </p:pic>
      <p:sp>
        <p:nvSpPr>
          <p:cNvPr id="7" name="テキスト ボックス 6"/>
          <p:cNvSpPr txBox="1"/>
          <p:nvPr/>
        </p:nvSpPr>
        <p:spPr>
          <a:xfrm>
            <a:off x="152025" y="1276329"/>
            <a:ext cx="3031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規模拡大でコスト軽減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2210" y="1845716"/>
            <a:ext cx="8312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標準的な生産費は全国平均</a:t>
            </a:r>
            <a:r>
              <a:rPr kumimoji="1" lang="en-US" altLang="ja-JP" sz="2000" dirty="0" smtClean="0"/>
              <a:t>→</a:t>
            </a:r>
            <a:r>
              <a:rPr kumimoji="1" lang="ja-JP" altLang="en-US" sz="2000" dirty="0" smtClean="0"/>
              <a:t>コストを削減すれば給付金を有効活用出来る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8319" y="2245826"/>
            <a:ext cx="6689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中小規模農家は逆に不利に</a:t>
            </a:r>
            <a:r>
              <a:rPr kumimoji="1" lang="en-US" altLang="ja-JP" sz="2000" dirty="0" smtClean="0"/>
              <a:t>→</a:t>
            </a:r>
            <a:r>
              <a:rPr kumimoji="1" lang="ja-JP" altLang="en-US" sz="2000" dirty="0" smtClean="0"/>
              <a:t>規模拡大へのインセンティブに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836" y="3102001"/>
            <a:ext cx="3699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これからリタイヤしていく人と</a:t>
            </a:r>
            <a:endParaRPr kumimoji="1" lang="en-US" altLang="ja-JP" dirty="0" smtClean="0"/>
          </a:p>
          <a:p>
            <a:r>
              <a:rPr lang="ja-JP" altLang="en-US" dirty="0" smtClean="0"/>
              <a:t>新たな担い手の数との不釣り合いが</a:t>
            </a:r>
            <a:endParaRPr lang="en-US" altLang="ja-JP" dirty="0" smtClean="0"/>
          </a:p>
          <a:p>
            <a:r>
              <a:rPr kumimoji="1"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836" y="4587332"/>
            <a:ext cx="2608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•</a:t>
            </a:r>
            <a:r>
              <a:rPr lang="ja-JP" altLang="en-US" dirty="0" smtClean="0"/>
              <a:t>民間企業の農業参入数</a:t>
            </a:r>
            <a:endParaRPr lang="en-US" altLang="ja-JP" dirty="0" smtClean="0"/>
          </a:p>
          <a:p>
            <a:r>
              <a:rPr kumimoji="1" lang="ja-JP" altLang="en-US" dirty="0" smtClean="0"/>
              <a:t>６１社</a:t>
            </a:r>
            <a:r>
              <a:rPr kumimoji="1" lang="en-US" altLang="ja-JP" dirty="0" smtClean="0"/>
              <a:t>〜</a:t>
            </a:r>
            <a:r>
              <a:rPr kumimoji="1" lang="ja-JP" altLang="en-US" dirty="0" smtClean="0"/>
              <a:t>８３８社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2025" y="4193810"/>
            <a:ext cx="214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•</a:t>
            </a:r>
            <a:r>
              <a:rPr kumimoji="1" lang="ja-JP" altLang="en-US" dirty="0" smtClean="0"/>
              <a:t>法人経営数の増加</a:t>
            </a:r>
            <a:endParaRPr kumimoji="1" lang="ja-JP" altLang="en-US" dirty="0"/>
          </a:p>
        </p:txBody>
      </p:sp>
      <p:sp>
        <p:nvSpPr>
          <p:cNvPr id="14" name="上矢印 13"/>
          <p:cNvSpPr/>
          <p:nvPr/>
        </p:nvSpPr>
        <p:spPr>
          <a:xfrm>
            <a:off x="382210" y="5233663"/>
            <a:ext cx="425752" cy="53219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83095" y="5786807"/>
            <a:ext cx="392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これらの現象を支援していくことが大切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413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爆発 1 11"/>
          <p:cNvSpPr/>
          <p:nvPr/>
        </p:nvSpPr>
        <p:spPr>
          <a:xfrm>
            <a:off x="616856" y="4670807"/>
            <a:ext cx="5346095" cy="1245808"/>
          </a:xfrm>
          <a:prstGeom prst="irregularSeal1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ICT</a:t>
            </a:r>
            <a:r>
              <a:rPr kumimoji="1" lang="ja-JP" altLang="en-US" dirty="0" smtClean="0"/>
              <a:t>技術の導入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ICT</a:t>
            </a:r>
            <a:r>
              <a:rPr lang="ja-JP" altLang="en-US" dirty="0" smtClean="0"/>
              <a:t>サービス</a:t>
            </a:r>
            <a:r>
              <a:rPr lang="ja-JP" altLang="en-US" dirty="0" smtClean="0"/>
              <a:t>の利用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sz="2800" dirty="0" smtClean="0"/>
              <a:t>経営</a:t>
            </a:r>
            <a:r>
              <a:rPr lang="en-US" altLang="ja-JP" sz="2800" dirty="0" smtClean="0"/>
              <a:t>•</a:t>
            </a:r>
            <a:r>
              <a:rPr lang="ja-JP" altLang="en-US" sz="2800" dirty="0" smtClean="0"/>
              <a:t>生産</a:t>
            </a:r>
            <a:r>
              <a:rPr lang="en-US" altLang="ja-JP" sz="2800" dirty="0" smtClean="0"/>
              <a:t>•</a:t>
            </a:r>
            <a:r>
              <a:rPr lang="ja-JP" altLang="en-US" sz="2800" dirty="0" smtClean="0"/>
              <a:t>品質の見える化を</a:t>
            </a:r>
            <a:r>
              <a:rPr lang="ja-JP" altLang="en-US" sz="2800" dirty="0" smtClean="0"/>
              <a:t>図</a:t>
            </a:r>
            <a:r>
              <a:rPr lang="ja-JP" altLang="en-US" sz="2800" dirty="0" smtClean="0"/>
              <a:t>ることで数字に基づ　　いた経営判断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ja-JP" altLang="en-US" sz="2800" dirty="0" smtClean="0"/>
              <a:t>データの収集</a:t>
            </a:r>
            <a:r>
              <a:rPr lang="ja-JP" altLang="en-US" sz="2800" dirty="0" smtClean="0"/>
              <a:t>分析</a:t>
            </a:r>
            <a:r>
              <a:rPr lang="ja-JP" altLang="en-US" sz="2800" dirty="0" smtClean="0"/>
              <a:t>が可能に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→</a:t>
            </a:r>
            <a:r>
              <a:rPr lang="ja-JP" altLang="en-US" sz="2800" dirty="0" smtClean="0"/>
              <a:t>現場での作業者がその日に何をすればよいのか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ja-JP" sz="2800" dirty="0"/>
              <a:t>　</a:t>
            </a:r>
            <a:r>
              <a:rPr kumimoji="1" lang="ja-JP" altLang="en-US" sz="2800" dirty="0" smtClean="0"/>
              <a:t>　　を適切に指示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	</a:t>
            </a:r>
            <a:endParaRPr kumimoji="1" lang="en-US" altLang="ja-JP" sz="2800" dirty="0" smtClean="0"/>
          </a:p>
        </p:txBody>
      </p:sp>
      <p:sp>
        <p:nvSpPr>
          <p:cNvPr id="4" name="円/楕円 3"/>
          <p:cNvSpPr/>
          <p:nvPr/>
        </p:nvSpPr>
        <p:spPr>
          <a:xfrm>
            <a:off x="229808" y="6095925"/>
            <a:ext cx="1753810" cy="6894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センサー</a:t>
            </a:r>
            <a:endParaRPr lang="en-US" altLang="ja-JP" dirty="0"/>
          </a:p>
          <a:p>
            <a:pPr algn="ctr"/>
            <a:r>
              <a:rPr kumimoji="1" lang="ja-JP" altLang="en-US" dirty="0" smtClean="0"/>
              <a:t>カメラ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3289904" y="6095924"/>
            <a:ext cx="2140858" cy="6894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クラウド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7124095" y="6089527"/>
            <a:ext cx="1562705" cy="6168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モバイル端末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2116667" y="6458859"/>
            <a:ext cx="1028095" cy="12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5563809" y="6470954"/>
            <a:ext cx="1439333" cy="12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213429" y="6089527"/>
            <a:ext cx="827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データ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73059" y="608952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アドバイス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13546" y="497523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企業的農業経営の実現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1439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00259"/>
            <a:ext cx="8229600" cy="80207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流れ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308886" y="1013361"/>
            <a:ext cx="2272770" cy="11362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企業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581656" y="3425182"/>
            <a:ext cx="1559744" cy="11474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事務所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21232" y="3397669"/>
            <a:ext cx="1515180" cy="11362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現場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上下矢印 7"/>
          <p:cNvSpPr/>
          <p:nvPr/>
        </p:nvSpPr>
        <p:spPr>
          <a:xfrm rot="1974196">
            <a:off x="2856601" y="2192016"/>
            <a:ext cx="306962" cy="1220141"/>
          </a:xfrm>
          <a:prstGeom prst="up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上下矢印 8"/>
          <p:cNvSpPr/>
          <p:nvPr/>
        </p:nvSpPr>
        <p:spPr>
          <a:xfrm rot="19659296">
            <a:off x="5573701" y="2207537"/>
            <a:ext cx="304734" cy="1192313"/>
          </a:xfrm>
          <a:prstGeom prst="up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3536308"/>
            <a:ext cx="1821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モバイル端末</a:t>
            </a:r>
            <a:endParaRPr kumimoji="1" lang="en-US" altLang="ja-JP" dirty="0" smtClean="0"/>
          </a:p>
          <a:p>
            <a:r>
              <a:rPr lang="ja-JP" altLang="en-US" dirty="0" smtClean="0"/>
              <a:t>カメラやセンサー</a:t>
            </a:r>
            <a:endParaRPr lang="en-US" altLang="ja-JP" dirty="0" smtClean="0"/>
          </a:p>
          <a:p>
            <a:r>
              <a:rPr kumimoji="1" lang="ja-JP" altLang="en-US" dirty="0" smtClean="0"/>
              <a:t>などの機材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37631" y="1461042"/>
            <a:ext cx="2971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データ収集</a:t>
            </a:r>
            <a:r>
              <a:rPr kumimoji="1" lang="en-US" altLang="ja-JP" dirty="0" smtClean="0"/>
              <a:t>•</a:t>
            </a:r>
            <a:r>
              <a:rPr kumimoji="1" lang="ja-JP" altLang="en-US" dirty="0" smtClean="0"/>
              <a:t>分析</a:t>
            </a:r>
            <a:endParaRPr kumimoji="1" lang="en-US" altLang="ja-JP" dirty="0" smtClean="0"/>
          </a:p>
          <a:p>
            <a:r>
              <a:rPr lang="en-US" altLang="ja-JP" dirty="0" smtClean="0"/>
              <a:t>e-</a:t>
            </a:r>
            <a:r>
              <a:rPr lang="ja-JP" altLang="en-US" dirty="0" smtClean="0"/>
              <a:t>ラーニングなどの教材提供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219387" y="349670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生産管理</a:t>
            </a:r>
            <a:endParaRPr lang="en-US" altLang="ja-JP" dirty="0" smtClean="0"/>
          </a:p>
          <a:p>
            <a:r>
              <a:rPr kumimoji="1" lang="ja-JP" altLang="en-US" dirty="0" smtClean="0"/>
              <a:t>人材育成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7631" y="109171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機材の提供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3692" y="4723316"/>
            <a:ext cx="10054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利点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8794" y="5246536"/>
            <a:ext cx="70609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詳細なデータと</a:t>
            </a:r>
            <a:r>
              <a:rPr lang="ja-JP" altLang="en-US" dirty="0" smtClean="0"/>
              <a:t>指示</a:t>
            </a:r>
            <a:r>
              <a:rPr kumimoji="1" lang="ja-JP" altLang="en-US" dirty="0" smtClean="0"/>
              <a:t>によって用意に効率的に生産可能になる</a:t>
            </a:r>
            <a:endParaRPr kumimoji="1" lang="en-US" altLang="ja-JP" dirty="0" smtClean="0"/>
          </a:p>
          <a:p>
            <a:r>
              <a:rPr lang="ja-JP" altLang="en-US" dirty="0" smtClean="0"/>
              <a:t>何がよく売れているかリアルタイムでわかるため経営戦略がスムーズに</a:t>
            </a:r>
            <a:endParaRPr lang="en-US" altLang="ja-JP" dirty="0" smtClean="0"/>
          </a:p>
          <a:p>
            <a:r>
              <a:rPr lang="ja-JP" altLang="en-US" dirty="0" smtClean="0"/>
              <a:t>経験が少なくともベテラン並みの実績が可能、人材の育成にも貢献</a:t>
            </a:r>
            <a:endParaRPr kumimoji="1" lang="ja-JP" altLang="en-US" dirty="0"/>
          </a:p>
        </p:txBody>
      </p:sp>
      <p:sp>
        <p:nvSpPr>
          <p:cNvPr id="18" name="屈折矢印 17"/>
          <p:cNvSpPr/>
          <p:nvPr/>
        </p:nvSpPr>
        <p:spPr>
          <a:xfrm rot="5400000">
            <a:off x="785035" y="6237526"/>
            <a:ext cx="502934" cy="367617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39203" y="6325900"/>
            <a:ext cx="5865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大規模化や民間企業の参入に貢献出来る</a:t>
            </a:r>
            <a:r>
              <a:rPr kumimoji="1" lang="en-US" altLang="ja-JP" sz="2400" dirty="0" smtClean="0"/>
              <a:t>!!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108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消費者との繋がり方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消費者の信頼をどう勝ち取る</a:t>
            </a:r>
            <a:r>
              <a:rPr kumimoji="1" lang="ja-JP" altLang="en-US" dirty="0" smtClean="0"/>
              <a:t>か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pPr lvl="1"/>
            <a:r>
              <a:rPr lang="ja-JP" altLang="en-US" dirty="0" smtClean="0"/>
              <a:t>カーボンフットプリント：</a:t>
            </a:r>
            <a:r>
              <a:rPr lang="en-US" altLang="ja-JP" dirty="0" smtClean="0"/>
              <a:t>CO2</a:t>
            </a:r>
            <a:r>
              <a:rPr lang="ja-JP" altLang="en-US" dirty="0" smtClean="0"/>
              <a:t>排出量を記載</a:t>
            </a:r>
            <a:endParaRPr lang="en-US" altLang="ja-JP" dirty="0" smtClean="0"/>
          </a:p>
          <a:p>
            <a:pPr lvl="1"/>
            <a:r>
              <a:rPr lang="en-US" altLang="ja-JP" dirty="0"/>
              <a:t>6</a:t>
            </a:r>
            <a:r>
              <a:rPr lang="ja-JP" altLang="en-US" dirty="0"/>
              <a:t>次産業化：地域資源を活用し生産、加工、販売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ja-JP" dirty="0"/>
              <a:t>　</a:t>
            </a:r>
            <a:r>
              <a:rPr lang="ja-JP" altLang="en-US" dirty="0"/>
              <a:t>　　　　　　　　を一体化</a:t>
            </a:r>
            <a:r>
              <a:rPr lang="en-US" altLang="ja-JP" dirty="0"/>
              <a:t>→</a:t>
            </a:r>
            <a:r>
              <a:rPr lang="ja-JP" altLang="en-US" dirty="0"/>
              <a:t>事業創出、地域活性</a:t>
            </a:r>
            <a:r>
              <a:rPr lang="en-US" altLang="ja-JP" dirty="0"/>
              <a:t>	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ブランド化</a:t>
            </a:r>
            <a:r>
              <a:rPr lang="ja-JP" altLang="en-US" dirty="0" smtClean="0"/>
              <a:t>：安全性、高品質をアピール</a:t>
            </a:r>
            <a:r>
              <a:rPr lang="en-US" altLang="ja-JP" dirty="0" smtClean="0"/>
              <a:t>	</a:t>
            </a:r>
          </a:p>
          <a:p>
            <a:pPr marL="457200" lvl="1" indent="0">
              <a:buNone/>
            </a:pPr>
            <a:r>
              <a:rPr lang="ja-JP" altLang="en-US" dirty="0" smtClean="0"/>
              <a:t>　　　　　　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0190" y="2447724"/>
            <a:ext cx="5819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「少々高くても国産品を買いたい」</a:t>
            </a:r>
            <a:r>
              <a:rPr kumimoji="1" lang="en-US" altLang="ja-JP" sz="2800" dirty="0" smtClean="0"/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308302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現在の補償制度が大規模農家にとって有利なものである</a:t>
            </a:r>
            <a:endParaRPr kumimoji="1" lang="en-US" altLang="ja-JP" dirty="0" smtClean="0"/>
          </a:p>
          <a:p>
            <a:r>
              <a:rPr lang="ja-JP" altLang="en-US" dirty="0" smtClean="0"/>
              <a:t>規模拡大は食料自給率の向上と国際競争力を高める上でも大事</a:t>
            </a:r>
            <a:endParaRPr lang="en-US" altLang="ja-JP" dirty="0" smtClean="0"/>
          </a:p>
          <a:p>
            <a:r>
              <a:rPr kumimoji="1" lang="ja-JP" altLang="en-US" dirty="0" smtClean="0"/>
              <a:t>農家や企業による拡大を手助けするものとしての</a:t>
            </a:r>
            <a:r>
              <a:rPr kumimoji="1" lang="en-US" altLang="ja-JP" dirty="0" smtClean="0"/>
              <a:t>ICT</a:t>
            </a:r>
            <a:r>
              <a:rPr kumimoji="1" lang="ja-JP" altLang="en-US" dirty="0" smtClean="0"/>
              <a:t>技術の導入</a:t>
            </a:r>
            <a:endParaRPr kumimoji="1" lang="en-US" altLang="ja-JP" dirty="0" smtClean="0"/>
          </a:p>
          <a:p>
            <a:r>
              <a:rPr lang="ja-JP" altLang="en-US" dirty="0" smtClean="0"/>
              <a:t>その後の販路をどのように確保するか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81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どうすれば日本の農業は発展させていくことができるか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どうやって担い手人口を増やすか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IT</a:t>
            </a:r>
            <a:r>
              <a:rPr lang="ja-JP" altLang="en-US" dirty="0" smtClean="0"/>
              <a:t>技術の導入は成功するか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どうすれば安い輸入品に負けずに需要拡大をはかれるか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006708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499</Words>
  <Application>Microsoft Macintosh PowerPoint</Application>
  <PresentationFormat>画面に合わせる (4:3)</PresentationFormat>
  <Paragraphs>90</Paragraphs>
  <Slides>10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ホワイト</vt:lpstr>
      <vt:lpstr>日本の農業のこれからについて</vt:lpstr>
      <vt:lpstr>現状</vt:lpstr>
      <vt:lpstr>補償制度の現状</vt:lpstr>
      <vt:lpstr>大規模化</vt:lpstr>
      <vt:lpstr>ICT技術の導入</vt:lpstr>
      <vt:lpstr>流れ</vt:lpstr>
      <vt:lpstr>消費者との繋がり方</vt:lpstr>
      <vt:lpstr>まとめ</vt:lpstr>
      <vt:lpstr>論点</vt:lpstr>
      <vt:lpstr>参考資料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神戸大学</dc:creator>
  <cp:lastModifiedBy>神戸大学</cp:lastModifiedBy>
  <cp:revision>50</cp:revision>
  <dcterms:created xsi:type="dcterms:W3CDTF">2012-10-30T01:37:23Z</dcterms:created>
  <dcterms:modified xsi:type="dcterms:W3CDTF">2012-11-05T05:40:20Z</dcterms:modified>
</cp:coreProperties>
</file>