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sldIdLst>
    <p:sldId id="265" r:id="rId2"/>
    <p:sldId id="266" r:id="rId3"/>
    <p:sldId id="267" r:id="rId4"/>
    <p:sldId id="268" r:id="rId5"/>
    <p:sldId id="271" r:id="rId6"/>
    <p:sldId id="270" r:id="rId7"/>
    <p:sldId id="274" r:id="rId8"/>
    <p:sldId id="258" r:id="rId9"/>
    <p:sldId id="257" r:id="rId10"/>
    <p:sldId id="263" r:id="rId11"/>
    <p:sldId id="261" r:id="rId12"/>
    <p:sldId id="260" r:id="rId13"/>
    <p:sldId id="264" r:id="rId14"/>
    <p:sldId id="272" r:id="rId15"/>
    <p:sldId id="273" r:id="rId16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81" autoAdjust="0"/>
  </p:normalViewPr>
  <p:slideViewPr>
    <p:cSldViewPr snapToGrid="0" snapToObjects="1">
      <p:cViewPr>
        <p:scale>
          <a:sx n="77" d="100"/>
          <a:sy n="77" d="100"/>
        </p:scale>
        <p:origin x="-72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F7662-3332-450B-B3DF-3528BAB5D4A1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62DC5-5403-4F50-91AF-EC2AEFB55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216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62DC5-5403-4F50-91AF-EC2AEFB557D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269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62DC5-5403-4F50-91AF-EC2AEFB557D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880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9501-1C8E-FD40-9D6C-3D6D1A3AACE1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573D51-8164-E84F-9974-A7C2357713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9501-1C8E-FD40-9D6C-3D6D1A3AACE1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3D51-8164-E84F-9974-A7C2357713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9501-1C8E-FD40-9D6C-3D6D1A3AACE1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3D51-8164-E84F-9974-A7C2357713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9501-1C8E-FD40-9D6C-3D6D1A3AACE1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3D51-8164-E84F-9974-A7C2357713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9501-1C8E-FD40-9D6C-3D6D1A3AACE1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573D51-8164-E84F-9974-A7C2357713D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9501-1C8E-FD40-9D6C-3D6D1A3AACE1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3D51-8164-E84F-9974-A7C2357713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9501-1C8E-FD40-9D6C-3D6D1A3AACE1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3D51-8164-E84F-9974-A7C2357713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9501-1C8E-FD40-9D6C-3D6D1A3AACE1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3D51-8164-E84F-9974-A7C2357713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9501-1C8E-FD40-9D6C-3D6D1A3AACE1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3D51-8164-E84F-9974-A7C2357713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9501-1C8E-FD40-9D6C-3D6D1A3AACE1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3D51-8164-E84F-9974-A7C2357713D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9501-1C8E-FD40-9D6C-3D6D1A3AACE1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573D51-8164-E84F-9974-A7C2357713D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2399501-1C8E-FD40-9D6C-3D6D1A3AACE1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1B573D51-8164-E84F-9974-A7C2357713D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58347" y="333633"/>
            <a:ext cx="8068962" cy="4571999"/>
          </a:xfrm>
        </p:spPr>
        <p:txBody>
          <a:bodyPr/>
          <a:lstStyle/>
          <a:p>
            <a:r>
              <a:rPr lang="ja-JP" altLang="en-US" sz="6000" b="1" dirty="0" smtClean="0"/>
              <a:t>歴史教科書</a:t>
            </a:r>
            <a:r>
              <a:rPr lang="ja-JP" altLang="en-US" sz="4000" dirty="0" smtClean="0"/>
              <a:t>による</a:t>
            </a:r>
            <a:r>
              <a:rPr lang="en-US" altLang="ja-JP" sz="6000" dirty="0" smtClean="0"/>
              <a:t/>
            </a:r>
            <a:br>
              <a:rPr lang="en-US" altLang="ja-JP" sz="6000" dirty="0" smtClean="0"/>
            </a:br>
            <a:r>
              <a:rPr lang="ja-JP" altLang="en-US" sz="4000" dirty="0" smtClean="0"/>
              <a:t>東アジア</a:t>
            </a:r>
            <a:r>
              <a:rPr lang="ja-JP" altLang="en-US" sz="6000" b="1" dirty="0" smtClean="0"/>
              <a:t>共通歴史認識</a:t>
            </a:r>
            <a:r>
              <a:rPr lang="ja-JP" altLang="en-US" sz="4000" dirty="0" smtClean="0"/>
              <a:t>の醸成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69309" y="4775887"/>
            <a:ext cx="6858000" cy="914400"/>
          </a:xfrm>
        </p:spPr>
        <p:txBody>
          <a:bodyPr/>
          <a:lstStyle/>
          <a:p>
            <a:pPr algn="r"/>
            <a:r>
              <a:rPr kumimoji="1" lang="en-US" altLang="ja-JP" dirty="0" smtClean="0"/>
              <a:t>2013.</a:t>
            </a:r>
            <a:r>
              <a:rPr lang="en-US" altLang="ja-JP" dirty="0" smtClean="0"/>
              <a:t>5.20</a:t>
            </a:r>
            <a:endParaRPr lang="en-US" altLang="ja-JP" dirty="0"/>
          </a:p>
          <a:p>
            <a:pPr algn="r"/>
            <a:r>
              <a:rPr lang="ja-JP" altLang="en-US" b="1" dirty="0" smtClean="0"/>
              <a:t>岡尾、松本</a:t>
            </a:r>
            <a:endParaRPr lang="en-US" altLang="ja-JP" b="1" dirty="0" smtClean="0"/>
          </a:p>
        </p:txBody>
      </p:sp>
    </p:spTree>
    <p:extLst>
      <p:ext uri="{BB962C8B-B14F-4D97-AF65-F5344CB8AC3E}">
        <p14:creationId xmlns:p14="http://schemas.microsoft.com/office/powerpoint/2010/main" val="412616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仏独の共通歴史教科書ができるまで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25112"/>
            <a:ext cx="8229600" cy="4708525"/>
          </a:xfrm>
        </p:spPr>
        <p:txBody>
          <a:bodyPr>
            <a:normAutofit/>
          </a:bodyPr>
          <a:lstStyle/>
          <a:p>
            <a:r>
              <a:rPr lang="ja-JP" altLang="ja-JP" dirty="0" smtClean="0"/>
              <a:t>研究者</a:t>
            </a:r>
            <a:r>
              <a:rPr lang="ja-JP" altLang="ja-JP" dirty="0"/>
              <a:t>や市民のレベルから</a:t>
            </a:r>
            <a:r>
              <a:rPr lang="en-US" altLang="ja-JP" dirty="0"/>
              <a:t>1950</a:t>
            </a:r>
            <a:r>
              <a:rPr lang="ja-JP" altLang="ja-JP" dirty="0"/>
              <a:t>年代</a:t>
            </a:r>
            <a:r>
              <a:rPr lang="ja-JP" altLang="ja-JP" dirty="0" smtClean="0"/>
              <a:t>に</a:t>
            </a:r>
            <a:r>
              <a:rPr lang="ja-JP" altLang="en-US" dirty="0" smtClean="0"/>
              <a:t>運動が</a:t>
            </a:r>
            <a:r>
              <a:rPr lang="ja-JP" altLang="ja-JP" dirty="0" smtClean="0"/>
              <a:t>スタート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ja-JP" altLang="ja-JP" dirty="0" smtClean="0"/>
              <a:t>シュレーダー</a:t>
            </a:r>
            <a:r>
              <a:rPr lang="ja-JP" altLang="en-US" dirty="0" smtClean="0"/>
              <a:t>独首相と</a:t>
            </a:r>
            <a:r>
              <a:rPr lang="ja-JP" altLang="ja-JP" dirty="0" smtClean="0"/>
              <a:t>シラク</a:t>
            </a:r>
            <a:r>
              <a:rPr lang="ja-JP" altLang="en-US" dirty="0" smtClean="0"/>
              <a:t>仏大統領</a:t>
            </a:r>
            <a:r>
              <a:rPr lang="ja-JP" altLang="ja-JP" dirty="0" smtClean="0"/>
              <a:t>のリーダーシップ</a:t>
            </a:r>
            <a:r>
              <a:rPr lang="ja-JP" altLang="en-US" dirty="0" smtClean="0"/>
              <a:t>のもと共通教科書の</a:t>
            </a:r>
            <a:r>
              <a:rPr lang="ja-JP" altLang="ja-JP" dirty="0" smtClean="0"/>
              <a:t>編纂作業</a:t>
            </a:r>
            <a:r>
              <a:rPr lang="ja-JP" altLang="en-US" dirty="0" smtClean="0"/>
              <a:t>が本格化</a:t>
            </a:r>
            <a:endParaRPr lang="ja-JP" altLang="ja-JP" dirty="0"/>
          </a:p>
          <a:p>
            <a:pPr marL="0" indent="0">
              <a:buNone/>
            </a:pPr>
            <a:endParaRPr lang="ja-JP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163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過去の捉え方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ドイツ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ja-JP" altLang="ja-JP" dirty="0"/>
              <a:t>国民全体が追う集団</a:t>
            </a:r>
            <a:r>
              <a:rPr lang="ja-JP" altLang="ja-JP" dirty="0" smtClean="0"/>
              <a:t>責任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ja-JP" dirty="0" smtClean="0"/>
              <a:t>近隣諸国との外交関係修復</a:t>
            </a:r>
            <a:r>
              <a:rPr lang="ja-JP" altLang="en-US" dirty="0" smtClean="0"/>
              <a:t>が欠かせないという歴史的経験</a:t>
            </a:r>
            <a:endParaRPr lang="en-US" altLang="ja-JP" dirty="0"/>
          </a:p>
          <a:p>
            <a:pPr marL="0" indent="0">
              <a:buNone/>
            </a:pPr>
            <a:r>
              <a:rPr lang="ja-JP" altLang="ja-JP" dirty="0"/>
              <a:t>　</a:t>
            </a:r>
            <a:r>
              <a:rPr lang="ja-JP" altLang="ja-JP" dirty="0" smtClean="0">
                <a:effectLst/>
              </a:rPr>
              <a:t> 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kumimoji="1" lang="ja-JP" altLang="en-US" dirty="0" smtClean="0"/>
              <a:t>日本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ja-JP" altLang="ja-JP" dirty="0"/>
              <a:t>侵略は一部のエリートによるもの</a:t>
            </a:r>
            <a:r>
              <a:rPr lang="ja-JP" altLang="ja-JP" dirty="0" smtClean="0">
                <a:effectLst/>
              </a:rPr>
              <a:t> </a:t>
            </a:r>
            <a:endParaRPr lang="en-US" altLang="ja-JP" dirty="0" smtClean="0">
              <a:effectLst/>
            </a:endParaRPr>
          </a:p>
          <a:p>
            <a:endParaRPr kumimoji="1" lang="en-US" altLang="ja-JP" dirty="0"/>
          </a:p>
          <a:p>
            <a:r>
              <a:rPr lang="ja-JP" altLang="ja-JP" dirty="0"/>
              <a:t>太平洋戦争→日本とアメリカ</a:t>
            </a:r>
            <a:r>
              <a:rPr lang="ja-JP" altLang="ja-JP" dirty="0" smtClean="0"/>
              <a:t>。被害者</a:t>
            </a:r>
            <a:r>
              <a:rPr lang="ja-JP" altLang="ja-JP" dirty="0"/>
              <a:t>としての側面を戦争の記憶に</a:t>
            </a:r>
            <a:r>
              <a:rPr lang="ja-JP" altLang="ja-JP" dirty="0" smtClean="0"/>
              <a:t>とどめる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</a:t>
            </a:r>
            <a:r>
              <a:rPr lang="ja-JP" altLang="ja-JP" dirty="0" smtClean="0"/>
              <a:t>ヒロシマナガサキ　</a:t>
            </a: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370513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政治の姿勢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15232"/>
            <a:ext cx="4040188" cy="639762"/>
          </a:xfrm>
        </p:spPr>
        <p:txBody>
          <a:bodyPr/>
          <a:lstStyle/>
          <a:p>
            <a:r>
              <a:rPr kumimoji="1" lang="ja-JP" altLang="en-US" dirty="0" smtClean="0"/>
              <a:t>ドイツ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987717"/>
            <a:ext cx="4040188" cy="4148388"/>
          </a:xfrm>
        </p:spPr>
        <p:txBody>
          <a:bodyPr>
            <a:normAutofit fontScale="92500"/>
          </a:bodyPr>
          <a:lstStyle/>
          <a:p>
            <a:r>
              <a:rPr lang="ja-JP" altLang="ja-JP" dirty="0" smtClean="0"/>
              <a:t>自らの過去と真剣に取り組むこと</a:t>
            </a:r>
            <a:r>
              <a:rPr lang="ja-JP" altLang="en-US" dirty="0" smtClean="0"/>
              <a:t>　（</a:t>
            </a:r>
            <a:r>
              <a:rPr lang="ja-JP" altLang="ja-JP" dirty="0" smtClean="0"/>
              <a:t>近隣諸国との外交関係修復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endParaRPr lang="ja-JP" altLang="ja-JP" dirty="0" smtClean="0"/>
          </a:p>
          <a:p>
            <a:r>
              <a:rPr lang="ja-JP" altLang="ja-JP" dirty="0" smtClean="0"/>
              <a:t>ヨーロッパ</a:t>
            </a:r>
            <a:r>
              <a:rPr lang="ja-JP" altLang="ja-JP" dirty="0"/>
              <a:t>統合のプロセスにとけ込む</a:t>
            </a:r>
            <a:r>
              <a:rPr lang="ja-JP" altLang="ja-JP" dirty="0" smtClean="0"/>
              <a:t>ため</a:t>
            </a:r>
            <a:r>
              <a:rPr lang="ja-JP" altLang="en-US" dirty="0" smtClean="0"/>
              <a:t>の</a:t>
            </a:r>
            <a:r>
              <a:rPr lang="ja-JP" altLang="ja-JP" dirty="0" smtClean="0"/>
              <a:t>努力</a:t>
            </a:r>
            <a:r>
              <a:rPr lang="ja-JP" altLang="en-US" dirty="0" smtClean="0"/>
              <a:t>すること　（</a:t>
            </a:r>
            <a:r>
              <a:rPr lang="ja-JP" altLang="ja-JP" dirty="0" smtClean="0"/>
              <a:t>国際社会復帰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lang="ja-JP" altLang="en-US" dirty="0" smtClean="0"/>
              <a:t>以上</a:t>
            </a:r>
            <a:r>
              <a:rPr lang="en-US" altLang="ja-JP" dirty="0" smtClean="0"/>
              <a:t>2</a:t>
            </a:r>
            <a:r>
              <a:rPr lang="ja-JP" altLang="en-US" dirty="0" smtClean="0"/>
              <a:t>点の</a:t>
            </a:r>
            <a:r>
              <a:rPr lang="ja-JP" altLang="ja-JP" dirty="0" smtClean="0"/>
              <a:t>重要性を認識し、政策の主題に据えるべきとの姿勢</a:t>
            </a:r>
          </a:p>
          <a:p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226345"/>
            <a:ext cx="4041775" cy="639762"/>
          </a:xfrm>
        </p:spPr>
        <p:txBody>
          <a:bodyPr/>
          <a:lstStyle/>
          <a:p>
            <a:r>
              <a:rPr kumimoji="1" lang="ja-JP" altLang="en-US" dirty="0" smtClean="0"/>
              <a:t>日本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1956803"/>
            <a:ext cx="4041775" cy="3951288"/>
          </a:xfrm>
        </p:spPr>
        <p:txBody>
          <a:bodyPr/>
          <a:lstStyle/>
          <a:p>
            <a:r>
              <a:rPr lang="ja-JP" altLang="en-US" dirty="0" smtClean="0"/>
              <a:t>アメリカとの関係重視</a:t>
            </a:r>
            <a:endParaRPr lang="en-US" altLang="ja-JP" dirty="0" smtClean="0"/>
          </a:p>
          <a:p>
            <a:endParaRPr lang="ja-JP" altLang="en-US" dirty="0"/>
          </a:p>
          <a:p>
            <a:r>
              <a:rPr lang="ja-JP" altLang="ja-JP" dirty="0" smtClean="0"/>
              <a:t>戦後</a:t>
            </a:r>
            <a:r>
              <a:rPr lang="ja-JP" altLang="ja-JP" dirty="0"/>
              <a:t>数十年間</a:t>
            </a:r>
            <a:r>
              <a:rPr lang="ja-JP" altLang="ja-JP" dirty="0" smtClean="0"/>
              <a:t>、植民地</a:t>
            </a:r>
            <a:r>
              <a:rPr lang="ja-JP" altLang="ja-JP" dirty="0"/>
              <a:t>や戦争の歴史について</a:t>
            </a:r>
            <a:r>
              <a:rPr lang="ja-JP" altLang="ja-JP" dirty="0" smtClean="0"/>
              <a:t>、アジアの国々と向き合い相互</a:t>
            </a:r>
            <a:r>
              <a:rPr lang="ja-JP" altLang="ja-JP" dirty="0"/>
              <a:t>理解を築こうとする姿勢</a:t>
            </a:r>
            <a:r>
              <a:rPr lang="ja-JP" altLang="ja-JP" dirty="0" smtClean="0"/>
              <a:t>を</a:t>
            </a:r>
            <a:r>
              <a:rPr lang="ja-JP" altLang="en-US" dirty="0" smtClean="0"/>
              <a:t>欠いてきた</a:t>
            </a:r>
            <a:endParaRPr lang="en-US" altLang="ja-JP" dirty="0" smtClean="0"/>
          </a:p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70716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ドイツの事例から参考にできること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ja-JP" dirty="0" smtClean="0"/>
              <a:t>政府や政治家の歴史政策・歴史観</a:t>
            </a:r>
            <a:r>
              <a:rPr lang="ja-JP" altLang="en-US" dirty="0" smtClean="0"/>
              <a:t>が</a:t>
            </a:r>
            <a:r>
              <a:rPr lang="ja-JP" altLang="ja-JP" dirty="0" smtClean="0"/>
              <a:t>牽引力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→</a:t>
            </a:r>
            <a:r>
              <a:rPr lang="ja-JP" altLang="en-US" dirty="0" smtClean="0"/>
              <a:t>歴史政策の重要性</a:t>
            </a:r>
            <a:endParaRPr lang="en-US" altLang="ja-JP" dirty="0" smtClean="0"/>
          </a:p>
          <a:p>
            <a:endParaRPr lang="ja-JP" altLang="ja-JP" dirty="0"/>
          </a:p>
          <a:p>
            <a:r>
              <a:rPr lang="ja-JP" altLang="ja-JP" dirty="0" smtClean="0"/>
              <a:t>国民同士の和解に向けて各国の研究者が交流と対話を行うために</a:t>
            </a:r>
            <a:r>
              <a:rPr lang="ja-JP" altLang="en-US" dirty="0" smtClean="0"/>
              <a:t>、</a:t>
            </a:r>
            <a:r>
              <a:rPr lang="ja-JP" altLang="ja-JP" dirty="0" smtClean="0"/>
              <a:t>政治家が</a:t>
            </a:r>
            <a:r>
              <a:rPr lang="ja-JP" altLang="en-US" dirty="0" smtClean="0"/>
              <a:t>良好</a:t>
            </a:r>
            <a:r>
              <a:rPr lang="ja-JP" altLang="ja-JP" dirty="0" smtClean="0"/>
              <a:t>な</a:t>
            </a:r>
            <a:r>
              <a:rPr lang="ja-JP" altLang="ja-JP" dirty="0"/>
              <a:t>環境を創出すること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469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政策提言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7199" y="1779373"/>
            <a:ext cx="778475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・</a:t>
            </a:r>
            <a:r>
              <a:rPr kumimoji="1" lang="ja-JP" altLang="en-US" sz="2800" u="sng" dirty="0" smtClean="0"/>
              <a:t>政府がイニシアティブをとって</a:t>
            </a:r>
            <a:r>
              <a:rPr kumimoji="1" lang="ja-JP" altLang="en-US" sz="2800" dirty="0" smtClean="0"/>
              <a:t>、共同研究の機会を増やし、日中韓共通の教科書を製作する</a:t>
            </a:r>
            <a:endParaRPr kumimoji="1" lang="en-US" altLang="ja-JP" sz="2800" dirty="0" smtClean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・学生同士の国際文化交流の機会を増やす、あるいはアジア向け留学生に対しての奨学金を拡充する</a:t>
            </a:r>
            <a:endParaRPr lang="en-US" altLang="ja-JP" sz="2800" dirty="0" smtClean="0"/>
          </a:p>
          <a:p>
            <a:endParaRPr kumimoji="1" lang="en-US" altLang="ja-JP" sz="2800" dirty="0"/>
          </a:p>
          <a:p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9579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5923" y="1655806"/>
            <a:ext cx="83655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・三谷博</a:t>
            </a:r>
            <a:r>
              <a:rPr lang="en-US" altLang="ja-JP" sz="2800" dirty="0" smtClean="0"/>
              <a:t>『</a:t>
            </a:r>
            <a:r>
              <a:rPr lang="ja-JP" altLang="en-US" sz="2800" dirty="0" smtClean="0"/>
              <a:t>歴史教科書問題</a:t>
            </a:r>
            <a:r>
              <a:rPr lang="en-US" altLang="ja-JP" sz="2800" dirty="0" smtClean="0"/>
              <a:t>』</a:t>
            </a:r>
            <a:r>
              <a:rPr lang="ja-JP" altLang="en-US" sz="2800" dirty="0" smtClean="0"/>
              <a:t>日本図書センター、</a:t>
            </a:r>
            <a:r>
              <a:rPr lang="en-US" altLang="ja-JP" sz="2800" dirty="0" smtClean="0"/>
              <a:t>2007</a:t>
            </a:r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・谷川彰英</a:t>
            </a:r>
            <a:r>
              <a:rPr lang="en-US" altLang="ja-JP" sz="2800" dirty="0" smtClean="0"/>
              <a:t>『</a:t>
            </a:r>
            <a:r>
              <a:rPr lang="ja-JP" altLang="en-US" sz="2800" dirty="0" smtClean="0"/>
              <a:t>日韓交流授業と社会科教育</a:t>
            </a:r>
            <a:r>
              <a:rPr lang="en-US" altLang="ja-JP" sz="2800" dirty="0" smtClean="0"/>
              <a:t>』</a:t>
            </a:r>
            <a:r>
              <a:rPr lang="ja-JP" altLang="en-US" sz="2800" dirty="0" smtClean="0"/>
              <a:t>明石書店、</a:t>
            </a:r>
            <a:r>
              <a:rPr lang="en-US" altLang="ja-JP" sz="2800" dirty="0" smtClean="0"/>
              <a:t>2005</a:t>
            </a:r>
            <a:endParaRPr lang="en-US" altLang="ja-JP" sz="2800" dirty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・近藤</a:t>
            </a:r>
            <a:r>
              <a:rPr lang="ja-JP" altLang="en-US" sz="2800" dirty="0"/>
              <a:t>孝弘</a:t>
            </a:r>
            <a:r>
              <a:rPr lang="en-US" altLang="ja-JP" sz="2800" dirty="0"/>
              <a:t>『</a:t>
            </a:r>
            <a:r>
              <a:rPr lang="ja-JP" altLang="en-US" sz="2800" dirty="0"/>
              <a:t>東アジアの歴史政策</a:t>
            </a:r>
            <a:r>
              <a:rPr lang="en-US" altLang="ja-JP" sz="2800" dirty="0"/>
              <a:t>―</a:t>
            </a:r>
            <a:r>
              <a:rPr lang="ja-JP" altLang="en-US" sz="2800" dirty="0"/>
              <a:t>日中韓　対話と歴史認識</a:t>
            </a:r>
            <a:r>
              <a:rPr lang="en-US" altLang="ja-JP" sz="2800" dirty="0"/>
              <a:t>』</a:t>
            </a:r>
            <a:r>
              <a:rPr lang="ja-JP" altLang="en-US" sz="2800" dirty="0"/>
              <a:t>明石書店、</a:t>
            </a:r>
            <a:r>
              <a:rPr lang="en-US" altLang="ja-JP" sz="2800" dirty="0" smtClean="0"/>
              <a:t>2008</a:t>
            </a:r>
            <a:endParaRPr lang="ja-JP" altLang="en-US" sz="2800" dirty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・川</a:t>
            </a:r>
            <a:r>
              <a:rPr lang="ja-JP" altLang="en-US" sz="2800" dirty="0"/>
              <a:t>喜田敦子</a:t>
            </a:r>
            <a:r>
              <a:rPr lang="en-US" altLang="ja-JP" sz="2800" dirty="0"/>
              <a:t>『</a:t>
            </a:r>
            <a:r>
              <a:rPr lang="ja-JP" altLang="en-US" sz="2800" dirty="0"/>
              <a:t>ドイツの歴史教育</a:t>
            </a:r>
            <a:r>
              <a:rPr lang="en-US" altLang="ja-JP" sz="2800" dirty="0"/>
              <a:t>』</a:t>
            </a:r>
            <a:r>
              <a:rPr lang="ja-JP" altLang="en-US" sz="2800" dirty="0"/>
              <a:t>白水社、</a:t>
            </a:r>
            <a:r>
              <a:rPr lang="en-US" altLang="ja-JP" sz="2800" dirty="0" smtClean="0"/>
              <a:t>2005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0561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日韓・日中の諸問題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政治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領土問題（竹島、尖閣諸島）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靖国神社参拝問題</a:t>
            </a:r>
            <a:endParaRPr kumimoji="1" lang="en-US" altLang="ja-JP" dirty="0" smtClean="0"/>
          </a:p>
          <a:p>
            <a:r>
              <a:rPr kumimoji="1" lang="ja-JP" altLang="en-US" dirty="0" smtClean="0"/>
              <a:t>社会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従軍慰安婦問題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被爆者補償問題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在日、外国人動労者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一方、北朝鮮問題、経済連携、文化交流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68554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1754658" y="2189935"/>
            <a:ext cx="8229600" cy="1143000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/>
              <a:t>歴史認識</a:t>
            </a:r>
            <a:endParaRPr kumimoji="1" lang="ja-JP" altLang="en-US" sz="96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4294967295"/>
          </p:nvPr>
        </p:nvSpPr>
        <p:spPr>
          <a:xfrm>
            <a:off x="3039762" y="3332935"/>
            <a:ext cx="8229600" cy="4525963"/>
          </a:xfrm>
        </p:spPr>
        <p:txBody>
          <a:bodyPr/>
          <a:lstStyle/>
          <a:p>
            <a:r>
              <a:rPr lang="ja-JP" altLang="en-US" dirty="0"/>
              <a:t>自分たちの歴史認識</a:t>
            </a:r>
          </a:p>
          <a:p>
            <a:pPr marL="0" indent="0">
              <a:buNone/>
            </a:pPr>
            <a:r>
              <a:rPr kumimoji="1" lang="ja-JP" altLang="en-US" dirty="0" smtClean="0"/>
              <a:t>日本と韓国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65548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日韓歴史教科書問題の経緯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4294967295"/>
          </p:nvPr>
        </p:nvSpPr>
        <p:spPr>
          <a:xfrm>
            <a:off x="0" y="158115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>
                <a:solidFill>
                  <a:srgbClr val="FF0000"/>
                </a:solidFill>
              </a:rPr>
              <a:t>1982</a:t>
            </a:r>
            <a:r>
              <a:rPr kumimoji="1" lang="ja-JP" altLang="en-US" dirty="0" smtClean="0">
                <a:solidFill>
                  <a:srgbClr val="FF0000"/>
                </a:solidFill>
              </a:rPr>
              <a:t>　</a:t>
            </a:r>
            <a:r>
              <a:rPr kumimoji="1" lang="ja-JP" altLang="en-US" dirty="0" smtClean="0"/>
              <a:t>歴史教科書問題（「歪曲事件」）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文科省の検定：日本の「侵略」→「進出」</a:t>
            </a:r>
            <a:r>
              <a:rPr lang="ja-JP" altLang="en-US" dirty="0"/>
              <a:t>　</a:t>
            </a:r>
            <a:r>
              <a:rPr kumimoji="1" lang="ja-JP" altLang="en-US" dirty="0" smtClean="0"/>
              <a:t>アジア諸国からの批判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⇒官房長官談話「耳を傾ける」</a:t>
            </a:r>
            <a:r>
              <a:rPr lang="ja-JP" altLang="en-US" dirty="0"/>
              <a:t>、</a:t>
            </a:r>
            <a:r>
              <a:rPr kumimoji="1" lang="ja-JP" altLang="en-US" dirty="0" smtClean="0"/>
              <a:t>教科書検定基準に近隣諸国条項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1987</a:t>
            </a:r>
            <a:r>
              <a:rPr kumimoji="1" lang="ja-JP" altLang="en-US" dirty="0" smtClean="0"/>
              <a:t>　日韓の歴史叙述に関する基本的研究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1989</a:t>
            </a:r>
            <a:r>
              <a:rPr kumimoji="1" lang="ja-JP" altLang="en-US" dirty="0" smtClean="0"/>
              <a:t>　改訂・学習指導要領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1991</a:t>
            </a:r>
            <a:r>
              <a:rPr kumimoji="1" lang="ja-JP" altLang="en-US" dirty="0" smtClean="0"/>
              <a:t>　日韓合同歴史研究会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1995-2002</a:t>
            </a:r>
            <a:r>
              <a:rPr kumimoji="1" lang="ja-JP" altLang="en-US" dirty="0" smtClean="0"/>
              <a:t>　</a:t>
            </a:r>
            <a:r>
              <a:rPr kumimoji="1" lang="ja-JP" altLang="en-US" dirty="0" smtClean="0">
                <a:solidFill>
                  <a:srgbClr val="00B050"/>
                </a:solidFill>
              </a:rPr>
              <a:t>日韓交流授業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kumimoji="1" lang="en-US" altLang="ja-JP" dirty="0" smtClean="0">
                <a:solidFill>
                  <a:srgbClr val="FF0000"/>
                </a:solidFill>
              </a:rPr>
              <a:t>2002</a:t>
            </a:r>
            <a:r>
              <a:rPr kumimoji="1" lang="ja-JP" altLang="en-US" dirty="0" smtClean="0"/>
              <a:t>　「新しい歴史教科書をつくる会」の</a:t>
            </a:r>
            <a:r>
              <a:rPr kumimoji="1" lang="en-US" altLang="ja-JP" dirty="0" smtClean="0">
                <a:solidFill>
                  <a:srgbClr val="00B050"/>
                </a:solidFill>
              </a:rPr>
              <a:t>『</a:t>
            </a:r>
            <a:r>
              <a:rPr kumimoji="1" lang="ja-JP" altLang="en-US" dirty="0" smtClean="0">
                <a:solidFill>
                  <a:srgbClr val="00B050"/>
                </a:solidFill>
              </a:rPr>
              <a:t>新しい歴史教科書</a:t>
            </a:r>
            <a:r>
              <a:rPr kumimoji="1" lang="en-US" altLang="ja-JP" dirty="0" smtClean="0">
                <a:solidFill>
                  <a:srgbClr val="00B050"/>
                </a:solidFill>
              </a:rPr>
              <a:t>』</a:t>
            </a:r>
          </a:p>
          <a:p>
            <a:pPr marL="0" indent="0">
              <a:buNone/>
            </a:pPr>
            <a:r>
              <a:rPr kumimoji="1" lang="en-US" altLang="ja-JP" dirty="0" smtClean="0"/>
              <a:t>2002</a:t>
            </a:r>
            <a:r>
              <a:rPr kumimoji="1" lang="ja-JP" altLang="en-US" dirty="0" smtClean="0"/>
              <a:t>　日韓歴史共同研究委員会（政府公認・支援）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2005</a:t>
            </a:r>
            <a:r>
              <a:rPr kumimoji="1" lang="ja-JP" altLang="en-US" dirty="0" smtClean="0"/>
              <a:t>　歴史副教材</a:t>
            </a:r>
            <a:r>
              <a:rPr kumimoji="1" lang="en-US" altLang="ja-JP" dirty="0" smtClean="0">
                <a:solidFill>
                  <a:srgbClr val="00B050"/>
                </a:solidFill>
              </a:rPr>
              <a:t>『</a:t>
            </a:r>
            <a:r>
              <a:rPr kumimoji="1" lang="ja-JP" altLang="en-US" dirty="0" smtClean="0">
                <a:solidFill>
                  <a:srgbClr val="00B050"/>
                </a:solidFill>
              </a:rPr>
              <a:t>未来をひらく歴史</a:t>
            </a:r>
            <a:r>
              <a:rPr kumimoji="1" lang="en-US" altLang="ja-JP" dirty="0" smtClean="0">
                <a:solidFill>
                  <a:srgbClr val="00B050"/>
                </a:solidFill>
              </a:rPr>
              <a:t>』</a:t>
            </a:r>
            <a:r>
              <a:rPr kumimoji="1" lang="ja-JP" altLang="en-US" dirty="0" smtClean="0"/>
              <a:t>出版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267725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日韓交流授業の取り組み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7200" y="1853514"/>
            <a:ext cx="773533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・筑波大学大学院の生徒たちを連れて、韓国の高校生に対して授業</a:t>
            </a:r>
            <a:endParaRPr lang="en-US" altLang="ja-JP" sz="3200" dirty="0"/>
          </a:p>
          <a:p>
            <a:r>
              <a:rPr kumimoji="1" lang="ja-JP" altLang="en-US" sz="3200" dirty="0" smtClean="0"/>
              <a:t>・授業レベルで、歴史をどのようにとらえさせるかに重点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・サッカー、キムチ、映画</a:t>
            </a:r>
            <a:endParaRPr lang="en-US" altLang="ja-JP" sz="3200" dirty="0" smtClean="0"/>
          </a:p>
          <a:p>
            <a:r>
              <a:rPr lang="ja-JP" altLang="en-US" sz="3200" dirty="0" smtClean="0"/>
              <a:t>・歴史を「つくる」子供を育てる</a:t>
            </a:r>
            <a:endParaRPr lang="en-US" altLang="ja-JP" sz="32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331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376086" cy="1371600"/>
          </a:xfrm>
        </p:spPr>
        <p:txBody>
          <a:bodyPr/>
          <a:lstStyle/>
          <a:p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新しい歴史教科書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の問題点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2800" dirty="0" err="1" smtClean="0"/>
              <a:t>ー</a:t>
            </a:r>
            <a:r>
              <a:rPr kumimoji="1" lang="ja-JP" altLang="en-US" sz="2800" dirty="0" smtClean="0"/>
              <a:t>韓国の視点</a:t>
            </a:r>
            <a:endParaRPr kumimoji="1" lang="ja-JP" altLang="en-US" sz="28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899454"/>
          </a:xfrm>
        </p:spPr>
        <p:txBody>
          <a:bodyPr/>
          <a:lstStyle/>
          <a:p>
            <a:r>
              <a:rPr kumimoji="1" lang="ja-JP" altLang="en-US" dirty="0" smtClean="0"/>
              <a:t>・「歴史の歪曲」</a:t>
            </a:r>
            <a:r>
              <a:rPr lang="en-US" altLang="ja-JP" dirty="0" err="1"/>
              <a:t>―</a:t>
            </a:r>
            <a:r>
              <a:rPr kumimoji="1" lang="ja-JP" altLang="en-US" dirty="0" smtClean="0"/>
              <a:t>侵略・植民地支配の合理化</a:t>
            </a:r>
            <a:endParaRPr kumimoji="1" lang="en-US" altLang="ja-JP" dirty="0" smtClean="0"/>
          </a:p>
          <a:p>
            <a:r>
              <a:rPr lang="ja-JP" altLang="en-US" dirty="0" smtClean="0"/>
              <a:t>・韓日間での対立・摩擦は、韓国の責任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</a:t>
            </a:r>
            <a:r>
              <a:rPr kumimoji="1" lang="ja-JP" altLang="en-US" sz="4000" dirty="0" smtClean="0"/>
              <a:t>自由主義</a:t>
            </a:r>
            <a:r>
              <a:rPr lang="ja-JP" altLang="en-US" sz="4000" dirty="0"/>
              <a:t>歴史</a:t>
            </a:r>
            <a:r>
              <a:rPr kumimoji="1" lang="ja-JP" altLang="en-US" sz="4000" dirty="0" smtClean="0"/>
              <a:t>観の表れ　</a:t>
            </a:r>
            <a:r>
              <a:rPr kumimoji="1" lang="ja-JP" altLang="en-US" dirty="0" smtClean="0"/>
              <a:t>⇒自国中心主義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　　外国を意識せずに、自国民のために必要な歴史教育をするべきだ</a:t>
            </a:r>
            <a:endParaRPr kumimoji="1" lang="en-US" altLang="ja-JP" dirty="0" smtClean="0"/>
          </a:p>
          <a:p>
            <a:r>
              <a:rPr lang="ja-JP" altLang="en-US" dirty="0" smtClean="0"/>
              <a:t>　　　　韓国</a:t>
            </a:r>
            <a:r>
              <a:rPr lang="ja-JP" altLang="en-US" dirty="0"/>
              <a:t>へ</a:t>
            </a:r>
            <a:r>
              <a:rPr lang="ja-JP" altLang="en-US" dirty="0" smtClean="0"/>
              <a:t>の波及を恐れる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少数の学校で使用</a:t>
            </a:r>
            <a:endParaRPr kumimoji="1" lang="en-US" altLang="ja-JP" dirty="0" smtClean="0"/>
          </a:p>
          <a:p>
            <a:r>
              <a:rPr lang="ja-JP" altLang="en-US" dirty="0"/>
              <a:t>日本人</a:t>
            </a:r>
            <a:r>
              <a:rPr lang="ja-JP" altLang="en-US" dirty="0" smtClean="0"/>
              <a:t>の多くは支持していない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850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未来をひらく歴史</a:t>
            </a:r>
            <a:r>
              <a:rPr kumimoji="1" lang="en-US" altLang="ja-JP" dirty="0" smtClean="0"/>
              <a:t>』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7200" y="1828800"/>
            <a:ext cx="74387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・日中韓の市民・学者による共同研究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・日本の歴史教科書による「歪曲」への対応、自国中心的な記述からの脱却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・国家別の叙述ではなく、国家と民族を越えた「東アジア史」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・三国関係の未来を志向　共通の価値観「平和」</a:t>
            </a:r>
            <a:endParaRPr kumimoji="1" lang="en-US" altLang="ja-JP" sz="2400" dirty="0" smtClean="0"/>
          </a:p>
          <a:p>
            <a:endParaRPr lang="en-US" altLang="ja-JP" sz="2400" dirty="0"/>
          </a:p>
          <a:p>
            <a:endParaRPr kumimoji="1" lang="en-US" altLang="ja-JP" sz="2400" dirty="0" smtClean="0"/>
          </a:p>
          <a:p>
            <a:r>
              <a:rPr kumimoji="1" lang="ja-JP" altLang="en-US" sz="2400" dirty="0" smtClean="0"/>
              <a:t>・「日本は悪い国」正しい認識？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・共有できるのは、歴史的な事実だけ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・相手を批判するだけでなく、自分の内側にも目を向ける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2693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8346" y="1506620"/>
            <a:ext cx="8184075" cy="50171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4400" dirty="0" smtClean="0"/>
              <a:t>相互理解に向けた</a:t>
            </a:r>
            <a:endParaRPr kumimoji="1" lang="en-US" altLang="ja-JP" sz="4400" dirty="0" smtClean="0"/>
          </a:p>
          <a:p>
            <a:pPr marL="0" indent="0" algn="ctr">
              <a:buNone/>
            </a:pPr>
            <a:r>
              <a:rPr kumimoji="1" lang="ja-JP" altLang="en-US" sz="4400" dirty="0" smtClean="0"/>
              <a:t>歴史の共通認識を</a:t>
            </a:r>
            <a:endParaRPr kumimoji="1" lang="en-US" altLang="ja-JP" sz="4400" dirty="0" smtClean="0"/>
          </a:p>
          <a:p>
            <a:pPr marL="0" indent="0" algn="ctr">
              <a:buNone/>
            </a:pPr>
            <a:r>
              <a:rPr lang="ja-JP" altLang="ja-JP" sz="4400" dirty="0"/>
              <a:t>　</a:t>
            </a:r>
            <a:r>
              <a:rPr kumimoji="1" lang="ja-JP" altLang="en-US" sz="4400" dirty="0" smtClean="0"/>
              <a:t>教育によって構築できないか</a:t>
            </a:r>
            <a:r>
              <a:rPr lang="ja-JP" altLang="en-US" sz="4400" dirty="0" smtClean="0"/>
              <a:t>？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04230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ドイツの事例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自国の第二次世界大戦における行為を詳細に記述した歴史教科書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→</a:t>
            </a:r>
            <a:r>
              <a:rPr lang="ja-JP" altLang="ja-JP" dirty="0" smtClean="0"/>
              <a:t>現代史に</a:t>
            </a:r>
            <a:r>
              <a:rPr lang="en-US" altLang="ja-JP" dirty="0" smtClean="0"/>
              <a:t>1</a:t>
            </a:r>
            <a:r>
              <a:rPr lang="ja-JP" altLang="en-US" dirty="0" smtClean="0"/>
              <a:t>年の</a:t>
            </a:r>
            <a:r>
              <a:rPr lang="ja-JP" altLang="ja-JP" dirty="0" smtClean="0"/>
              <a:t>時間が割かれる　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ja-JP" altLang="ja-JP" dirty="0" smtClean="0"/>
              <a:t>戦争</a:t>
            </a:r>
            <a:r>
              <a:rPr lang="ja-JP" altLang="ja-JP" dirty="0"/>
              <a:t>を繰り返してきた仏独で共通の歴史</a:t>
            </a:r>
            <a:r>
              <a:rPr lang="ja-JP" altLang="ja-JP" dirty="0" smtClean="0"/>
              <a:t>教科書</a:t>
            </a:r>
            <a:r>
              <a:rPr lang="en-US" altLang="ja-JP" dirty="0" smtClean="0"/>
              <a:t>→2006</a:t>
            </a:r>
            <a:r>
              <a:rPr lang="ja-JP" altLang="ja-JP" dirty="0"/>
              <a:t>年</a:t>
            </a:r>
            <a:r>
              <a:rPr lang="ja-JP" altLang="ja-JP" dirty="0" smtClean="0"/>
              <a:t>から</a:t>
            </a:r>
            <a:r>
              <a:rPr lang="ja-JP" altLang="en-US" dirty="0" smtClean="0"/>
              <a:t>採用している</a:t>
            </a:r>
            <a:r>
              <a:rPr lang="ja-JP" altLang="ja-JP" dirty="0" smtClean="0"/>
              <a:t>高校</a:t>
            </a:r>
            <a:r>
              <a:rPr lang="ja-JP" altLang="en-US" dirty="0" smtClean="0"/>
              <a:t>も</a:t>
            </a:r>
            <a:endParaRPr lang="en-US" altLang="ja-JP" dirty="0" smtClean="0"/>
          </a:p>
          <a:p>
            <a:pPr marL="0" indent="0">
              <a:buNone/>
            </a:pP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94101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エッセンシャル">
    <a:dk1>
      <a:srgbClr val="000000"/>
    </a:dk1>
    <a:lt1>
      <a:srgbClr val="FFFFFF"/>
    </a:lt1>
    <a:dk2>
      <a:srgbClr val="D1282E"/>
    </a:dk2>
    <a:lt2>
      <a:srgbClr val="C8C8B1"/>
    </a:lt2>
    <a:accent1>
      <a:srgbClr val="7A7A7A"/>
    </a:accent1>
    <a:accent2>
      <a:srgbClr val="F5C201"/>
    </a:accent2>
    <a:accent3>
      <a:srgbClr val="526DB0"/>
    </a:accent3>
    <a:accent4>
      <a:srgbClr val="989AAC"/>
    </a:accent4>
    <a:accent5>
      <a:srgbClr val="DC5924"/>
    </a:accent5>
    <a:accent6>
      <a:srgbClr val="B4B392"/>
    </a:accent6>
    <a:hlink>
      <a:srgbClr val="CC9900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527</Words>
  <Application>Microsoft Office PowerPoint</Application>
  <PresentationFormat>画面に合わせる (4:3)</PresentationFormat>
  <Paragraphs>104</Paragraphs>
  <Slides>15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エッセンシャル</vt:lpstr>
      <vt:lpstr>歴史教科書による 東アジア共通歴史認識の醸成</vt:lpstr>
      <vt:lpstr>日韓・日中の諸問題</vt:lpstr>
      <vt:lpstr>歴史認識</vt:lpstr>
      <vt:lpstr>日韓歴史教科書問題の経緯</vt:lpstr>
      <vt:lpstr>日韓交流授業の取り組み</vt:lpstr>
      <vt:lpstr>『新しい歴史教科書』の問題点 ー韓国の視点</vt:lpstr>
      <vt:lpstr>『未来をひらく歴史』</vt:lpstr>
      <vt:lpstr>PowerPoint プレゼンテーション</vt:lpstr>
      <vt:lpstr>ドイツの事例</vt:lpstr>
      <vt:lpstr>仏独の共通歴史教科書ができるまで</vt:lpstr>
      <vt:lpstr>過去の捉え方</vt:lpstr>
      <vt:lpstr>政治の姿勢</vt:lpstr>
      <vt:lpstr>ドイツの事例から参考にできること</vt:lpstr>
      <vt:lpstr>政策提言</vt:lpstr>
      <vt:lpstr>参考文献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神戸大学</dc:creator>
  <cp:lastModifiedBy>安岡　正晴</cp:lastModifiedBy>
  <cp:revision>18</cp:revision>
  <dcterms:created xsi:type="dcterms:W3CDTF">2013-05-19T07:41:57Z</dcterms:created>
  <dcterms:modified xsi:type="dcterms:W3CDTF">2013-05-20T07:46:39Z</dcterms:modified>
</cp:coreProperties>
</file>