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7" r:id="rId4"/>
    <p:sldId id="268" r:id="rId5"/>
    <p:sldId id="258" r:id="rId6"/>
    <p:sldId id="259" r:id="rId7"/>
    <p:sldId id="257" r:id="rId8"/>
    <p:sldId id="262" r:id="rId9"/>
    <p:sldId id="260" r:id="rId10"/>
    <p:sldId id="269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98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5356-A274-4C27-A43F-BE6D0C33FDBA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4B1A-7B24-455A-9F94-DEAE8DC70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05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7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58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67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08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343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1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571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32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6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ja-JP" altLang="en-US" dirty="0" smtClean="0">
              <a:effectLst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D4B1A-7B24-455A-9F94-DEAE8DC704F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61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97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74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76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4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0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2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3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8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39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650D-4E10-42B2-8E9E-3E027AA7FA02}" type="datetimeFigureOut">
              <a:rPr kumimoji="1" lang="ja-JP" altLang="en-US" smtClean="0"/>
              <a:t>2013/1/7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2934F-479D-446C-972A-333FEB649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7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min.jp/" TargetMode="External"/><Relationship Id="rId2" Type="http://schemas.openxmlformats.org/officeDocument/2006/relationships/hyperlink" Target="http://kouiki-kansai.jp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道州制から考える国のかたち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540568" y="4039745"/>
            <a:ext cx="6400800" cy="1752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1146620</a:t>
            </a:r>
            <a:r>
              <a:rPr lang="en-US" altLang="ja-JP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c</a:t>
            </a:r>
            <a:endParaRPr kumimoji="1" lang="en-US" altLang="ja-JP" dirty="0" smtClean="0">
              <a:solidFill>
                <a:schemeClr val="tx1"/>
              </a:solidFill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三浦　留奈</a:t>
            </a:r>
            <a:endParaRPr kumimoji="1" lang="ja-JP" altLang="en-US" dirty="0">
              <a:solidFill>
                <a:schemeClr val="tx1"/>
              </a:solidFill>
              <a:latin typeface="HGS明朝B" pitchFamily="18" charset="-128"/>
              <a:ea typeface="HGS明朝B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556792"/>
            <a:ext cx="4950233" cy="511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道州制</a:t>
            </a:r>
            <a:r>
              <a:rPr kumimoji="1" lang="ja-JP" altLang="en-US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デメリット</a:t>
            </a:r>
            <a:endParaRPr kumimoji="1" lang="ja-JP" altLang="en-US" dirty="0">
              <a:solidFill>
                <a:srgbClr val="FF000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91680" y="1916832"/>
            <a:ext cx="565262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①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住民の声が届かなくなる</a:t>
            </a:r>
            <a:endParaRPr kumimoji="1"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②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府県文化の喪失</a:t>
            </a:r>
            <a:endParaRPr lang="en-US" altLang="ja-JP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③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道州内での格差</a:t>
            </a:r>
            <a:endParaRPr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1600" dirty="0" smtClean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5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政策提言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628800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□</a:t>
            </a:r>
            <a:r>
              <a:rPr kumimoji="1" lang="ja-JP" altLang="en-US" sz="3200" dirty="0" smtClean="0">
                <a:latin typeface="HGS明朝B" pitchFamily="18" charset="-128"/>
                <a:ea typeface="HGS明朝B" pitchFamily="18" charset="-128"/>
              </a:rPr>
              <a:t>府県域をこえた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S明朝B" pitchFamily="18" charset="-128"/>
                <a:ea typeface="HGS明朝B" pitchFamily="18" charset="-128"/>
              </a:rPr>
              <a:t>広域連合</a:t>
            </a:r>
            <a:r>
              <a:rPr kumimoji="1" lang="ja-JP" altLang="en-US" sz="3200" dirty="0" smtClean="0">
                <a:latin typeface="HGS明朝B" pitchFamily="18" charset="-128"/>
                <a:ea typeface="HGS明朝B" pitchFamily="18" charset="-128"/>
              </a:rPr>
              <a:t>の設置</a:t>
            </a:r>
            <a:endParaRPr kumimoji="1"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→国の権限移譲</a:t>
            </a:r>
            <a:endParaRPr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en-US" altLang="ja-JP" sz="3200" dirty="0" smtClean="0">
                <a:latin typeface="HGS明朝B" pitchFamily="18" charset="-128"/>
                <a:ea typeface="HGS明朝B" pitchFamily="18" charset="-128"/>
              </a:rPr>
              <a:t>   </a:t>
            </a:r>
          </a:p>
          <a:p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例</a:t>
            </a:r>
            <a:r>
              <a:rPr kumimoji="1" lang="en-US" altLang="ja-JP" sz="3200" dirty="0" smtClean="0">
                <a:latin typeface="HGS明朝B" pitchFamily="18" charset="-128"/>
                <a:ea typeface="HGS明朝B" pitchFamily="18" charset="-128"/>
              </a:rPr>
              <a:t>)</a:t>
            </a:r>
            <a:r>
              <a:rPr kumimoji="1" lang="ja-JP" altLang="en-US" sz="3200" dirty="0" smtClean="0">
                <a:latin typeface="HGS明朝B" pitchFamily="18" charset="-128"/>
                <a:ea typeface="HGS明朝B" pitchFamily="18" charset="-128"/>
              </a:rPr>
              <a:t>関西広域連合</a:t>
            </a:r>
            <a:endParaRPr kumimoji="1" lang="ja-JP" altLang="en-US" sz="3200" dirty="0">
              <a:latin typeface="HGS明朝B" pitchFamily="18" charset="-128"/>
              <a:ea typeface="HGS明朝B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29" y="3356992"/>
            <a:ext cx="4262433" cy="3218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90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展望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39552" y="1881147"/>
            <a:ext cx="4608512" cy="4117530"/>
            <a:chOff x="2123728" y="1988840"/>
            <a:chExt cx="4608512" cy="4117530"/>
          </a:xfrm>
        </p:grpSpPr>
        <p:sp>
          <p:nvSpPr>
            <p:cNvPr id="4" name="円/楕円 3"/>
            <p:cNvSpPr/>
            <p:nvPr/>
          </p:nvSpPr>
          <p:spPr>
            <a:xfrm>
              <a:off x="2123728" y="1988841"/>
              <a:ext cx="2677610" cy="2502437"/>
            </a:xfrm>
            <a:prstGeom prst="ellipse">
              <a:avLst/>
            </a:prstGeom>
            <a:solidFill>
              <a:srgbClr val="FFFF00">
                <a:alpha val="48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chemeClr val="tx1"/>
                  </a:solidFill>
                </a:rPr>
                <a:t>地方分権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4139952" y="1988840"/>
              <a:ext cx="2592288" cy="2514187"/>
            </a:xfrm>
            <a:prstGeom prst="ellipse">
              <a:avLst/>
            </a:prstGeom>
            <a:solidFill>
              <a:srgbClr val="00B0F0">
                <a:alpha val="37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広域化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275856" y="3514082"/>
              <a:ext cx="2628292" cy="2592288"/>
            </a:xfrm>
            <a:prstGeom prst="ellipse">
              <a:avLst/>
            </a:prstGeom>
            <a:solidFill>
              <a:srgbClr val="FF0000">
                <a:alpha val="63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行財政改革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右矢印 7"/>
          <p:cNvSpPr/>
          <p:nvPr/>
        </p:nvSpPr>
        <p:spPr>
          <a:xfrm>
            <a:off x="4213607" y="3203148"/>
            <a:ext cx="1510521" cy="1285278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3441227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  <a:latin typeface="HGS明朝B" pitchFamily="18" charset="-128"/>
                <a:ea typeface="HGS明朝B" pitchFamily="18" charset="-128"/>
              </a:rPr>
              <a:t>地域</a:t>
            </a:r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が力をもつ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pPr algn="ctr"/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国のかたち</a:t>
            </a:r>
            <a:endParaRPr kumimoji="1" lang="ja-JP" altLang="en-US" sz="2800" dirty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2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参考文献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767632"/>
            <a:ext cx="8676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・佐々木信夫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『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道州制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』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筑摩書房、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2010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年</a:t>
            </a:r>
            <a:endParaRPr kumimoji="1"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・加茂利男、岡田知弘、鶴田廣巳、角田英昭</a:t>
            </a:r>
            <a:endParaRPr kumimoji="1"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2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『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幻想の道州制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―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道州制は地方分権改革か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』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自治体研究所、</a:t>
            </a:r>
            <a:endParaRPr kumimoji="1"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200" dirty="0">
                <a:latin typeface="HGS明朝B" pitchFamily="18" charset="-128"/>
                <a:ea typeface="HGS明朝B" pitchFamily="18" charset="-128"/>
              </a:rPr>
              <a:t>　 </a:t>
            </a:r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 </a:t>
            </a:r>
            <a:r>
              <a:rPr kumimoji="1" lang="en-US" altLang="ja-JP" sz="2200" dirty="0" smtClean="0">
                <a:latin typeface="HGS明朝B" pitchFamily="18" charset="-128"/>
                <a:ea typeface="HGS明朝B" pitchFamily="18" charset="-128"/>
              </a:rPr>
              <a:t>2009</a:t>
            </a:r>
            <a:r>
              <a:rPr kumimoji="1" lang="ja-JP" altLang="en-US" sz="2200" dirty="0" smtClean="0">
                <a:latin typeface="HGS明朝B" pitchFamily="18" charset="-128"/>
                <a:ea typeface="HGS明朝B" pitchFamily="18" charset="-128"/>
              </a:rPr>
              <a:t>年</a:t>
            </a:r>
            <a:endParaRPr kumimoji="1"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・林宜嗣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</a:rPr>
              <a:t>『</a:t>
            </a:r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地域再生戦略と道州制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</a:rPr>
              <a:t>』</a:t>
            </a:r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日本評論社、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</a:rPr>
              <a:t>2009</a:t>
            </a:r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年</a:t>
            </a:r>
            <a:endParaRPr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・関西広域連合ホームページ　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  <a:hlinkClick r:id="rId2"/>
              </a:rPr>
              <a:t>http</a:t>
            </a:r>
            <a:r>
              <a:rPr lang="en-US" altLang="ja-JP" sz="2200" dirty="0">
                <a:latin typeface="HGS明朝B" pitchFamily="18" charset="-128"/>
                <a:ea typeface="HGS明朝B" pitchFamily="18" charset="-128"/>
                <a:hlinkClick r:id="rId2"/>
              </a:rPr>
              <a:t>://kouiki-kansai.jp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  <a:hlinkClick r:id="rId2"/>
              </a:rPr>
              <a:t>/</a:t>
            </a:r>
            <a:endParaRPr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200" dirty="0" smtClean="0">
                <a:latin typeface="HGS明朝B" pitchFamily="18" charset="-128"/>
                <a:ea typeface="HGS明朝B" pitchFamily="18" charset="-128"/>
              </a:rPr>
              <a:t>・自由民主党ホームページ　　</a:t>
            </a:r>
            <a:r>
              <a:rPr lang="en-US" altLang="ja-JP" sz="2200" dirty="0">
                <a:latin typeface="HGS明朝B" pitchFamily="18" charset="-128"/>
                <a:ea typeface="HGS明朝B" pitchFamily="18" charset="-128"/>
                <a:hlinkClick r:id="rId3"/>
              </a:rPr>
              <a:t>http://www.jimin.jp</a:t>
            </a:r>
            <a:r>
              <a:rPr lang="en-US" altLang="ja-JP" sz="2200" dirty="0" smtClean="0">
                <a:latin typeface="HGS明朝B" pitchFamily="18" charset="-128"/>
                <a:ea typeface="HGS明朝B" pitchFamily="18" charset="-128"/>
                <a:hlinkClick r:id="rId3"/>
              </a:rPr>
              <a:t>/</a:t>
            </a:r>
            <a:endParaRPr lang="en-US" altLang="ja-JP" sz="22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2200" dirty="0" smtClean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5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目次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1772816"/>
            <a:ext cx="576064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S明朝B" pitchFamily="18" charset="-128"/>
                <a:ea typeface="HGS明朝B" pitchFamily="18" charset="-128"/>
              </a:rPr>
              <a:t>1. </a:t>
            </a:r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問題提起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en-US" altLang="ja-JP" sz="2800" dirty="0" smtClean="0">
                <a:latin typeface="HGS明朝B" pitchFamily="18" charset="-128"/>
                <a:ea typeface="HGS明朝B" pitchFamily="18" charset="-128"/>
              </a:rPr>
              <a:t>2. </a:t>
            </a:r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道州制とは何か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en-US" altLang="ja-JP" sz="2800" dirty="0" smtClean="0">
                <a:latin typeface="HGS明朝B" pitchFamily="18" charset="-128"/>
                <a:ea typeface="HGS明朝B" pitchFamily="18" charset="-128"/>
              </a:rPr>
              <a:t>3. </a:t>
            </a:r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メリット／デメリット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en-US" altLang="ja-JP" sz="2800" dirty="0" smtClean="0">
                <a:latin typeface="HGS明朝B" pitchFamily="18" charset="-128"/>
                <a:ea typeface="HGS明朝B" pitchFamily="18" charset="-128"/>
              </a:rPr>
              <a:t>4.</a:t>
            </a:r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 地域主権をめぐる日本の現状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en-US" altLang="ja-JP" sz="2800" dirty="0" smtClean="0">
                <a:latin typeface="HGS明朝B" pitchFamily="18" charset="-128"/>
                <a:ea typeface="HGS明朝B" pitchFamily="18" charset="-128"/>
              </a:rPr>
              <a:t>5. </a:t>
            </a:r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政策提言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en-US" altLang="ja-JP" sz="2800" dirty="0" smtClean="0">
                <a:latin typeface="HGS明朝B" pitchFamily="18" charset="-128"/>
                <a:ea typeface="HGS明朝B" pitchFamily="18" charset="-128"/>
              </a:rPr>
              <a:t>6. </a:t>
            </a:r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展望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2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地方行政が</a:t>
            </a:r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抱える問題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1916832"/>
            <a:ext cx="5112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・多重行政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・東京一極集中⇔地方の疲弊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・生活圏、経済圏の広域化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2800" dirty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・財政危機</a:t>
            </a:r>
            <a:endParaRPr kumimoji="1" lang="ja-JP" altLang="en-US" sz="2800" dirty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8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123728" y="1988841"/>
            <a:ext cx="2677610" cy="2502437"/>
          </a:xfrm>
          <a:prstGeom prst="ellipse">
            <a:avLst/>
          </a:prstGeom>
          <a:solidFill>
            <a:srgbClr val="FFFF00">
              <a:alpha val="48000"/>
            </a:srgb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地方分権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139952" y="1988840"/>
            <a:ext cx="2592288" cy="2514187"/>
          </a:xfrm>
          <a:prstGeom prst="ellipse">
            <a:avLst/>
          </a:prstGeom>
          <a:solidFill>
            <a:srgbClr val="00B0F0">
              <a:alpha val="37000"/>
            </a:srgb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広域化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275856" y="3514082"/>
            <a:ext cx="2628292" cy="2592288"/>
          </a:xfrm>
          <a:prstGeom prst="ellipse">
            <a:avLst/>
          </a:prstGeom>
          <a:solidFill>
            <a:srgbClr val="FF0000">
              <a:alpha val="63000"/>
            </a:srgb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行財政改革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道州制の背景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7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696075"/>
            <a:ext cx="72947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「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道州制基本法</a:t>
            </a:r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」の早期成立を図り、</a:t>
            </a:r>
            <a:endParaRPr kumimoji="1" lang="en-US" altLang="ja-JP" sz="2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その制定後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5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年以内の道州制導入</a:t>
            </a:r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を目指します。</a:t>
            </a:r>
            <a:endParaRPr kumimoji="1" lang="en-US" altLang="ja-JP" sz="2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導入までの間、</a:t>
            </a:r>
            <a:endParaRPr kumimoji="1" lang="en-US" altLang="ja-JP" sz="2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kumimoji="1" lang="ja-JP" altLang="en-US" sz="2800" dirty="0" smtClean="0">
                <a:latin typeface="HGP明朝E" pitchFamily="18" charset="-128"/>
                <a:ea typeface="HGP明朝E" pitchFamily="18" charset="-128"/>
              </a:rPr>
              <a:t>国、都道府県、市町村の役割</a:t>
            </a:r>
            <a:r>
              <a:rPr lang="ja-JP" altLang="en-US" sz="2800" dirty="0" smtClean="0">
                <a:latin typeface="HGP明朝E" pitchFamily="18" charset="-128"/>
                <a:ea typeface="HGP明朝E" pitchFamily="18" charset="-128"/>
              </a:rPr>
              <a:t>分担を整理し、</a:t>
            </a:r>
            <a:endParaRPr lang="en-US" altLang="ja-JP" sz="2800" dirty="0" smtClean="0"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dirty="0" smtClean="0">
                <a:latin typeface="HGP明朝E" pitchFamily="18" charset="-128"/>
                <a:ea typeface="HGP明朝E" pitchFamily="18" charset="-128"/>
              </a:rPr>
              <a:t>住民に一番身近な</a:t>
            </a:r>
            <a:r>
              <a:rPr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基礎自治体</a:t>
            </a:r>
            <a:r>
              <a:rPr lang="en-US" altLang="ja-JP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市町村</a:t>
            </a:r>
            <a:r>
              <a:rPr lang="en-US" altLang="ja-JP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の</a:t>
            </a:r>
            <a:endParaRPr lang="en-US" altLang="ja-JP" sz="2800" dirty="0" smtClean="0">
              <a:solidFill>
                <a:srgbClr val="FF0000"/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機能強化</a:t>
            </a:r>
            <a:r>
              <a:rPr lang="ja-JP" altLang="en-US" sz="2800" dirty="0" smtClean="0">
                <a:latin typeface="HGP明朝E" pitchFamily="18" charset="-128"/>
                <a:ea typeface="HGP明朝E" pitchFamily="18" charset="-128"/>
              </a:rPr>
              <a:t>を図ります。</a:t>
            </a:r>
            <a:endParaRPr kumimoji="1" lang="ja-JP" altLang="en-US" sz="28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251520" y="401365"/>
            <a:ext cx="7438775" cy="3240360"/>
          </a:xfrm>
          <a:prstGeom prst="wedgeRoundRectCallout">
            <a:avLst>
              <a:gd name="adj1" fmla="val 37559"/>
              <a:gd name="adj2" fmla="val 7441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8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942" y="3373732"/>
            <a:ext cx="2802578" cy="356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51720" y="54868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>
                <a:latin typeface="HGP明朝E" pitchFamily="18" charset="-128"/>
                <a:ea typeface="HGP明朝E" pitchFamily="18" charset="-128"/>
              </a:rPr>
              <a:t>道州制議論の経緯</a:t>
            </a:r>
            <a:endParaRPr kumimoji="1" lang="ja-JP" altLang="en-US" sz="44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844824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1927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　「州庁設置案」　</a:t>
            </a:r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(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田中義一内閣</a:t>
            </a:r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)</a:t>
            </a:r>
          </a:p>
          <a:p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1945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　地方総監府設置</a:t>
            </a:r>
            <a:endParaRPr kumimoji="1"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2800" dirty="0" smtClean="0">
                <a:latin typeface="HGP明朝B" pitchFamily="18" charset="-128"/>
                <a:ea typeface="HGP明朝B" pitchFamily="18" charset="-128"/>
              </a:rPr>
              <a:t>1957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　第４次地方制度調査会答申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endParaRPr kumimoji="1"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2006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　第</a:t>
            </a:r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28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次地方制度調査答申</a:t>
            </a:r>
            <a:endParaRPr kumimoji="1"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　　　　道州制担当大臣 </a:t>
            </a:r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(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安倍晋三内閣</a:t>
            </a:r>
            <a:r>
              <a:rPr kumimoji="1" lang="en-US" altLang="ja-JP" sz="2800" dirty="0" smtClean="0">
                <a:latin typeface="HGP明朝B" pitchFamily="18" charset="-128"/>
                <a:ea typeface="HGP明朝B" pitchFamily="18" charset="-128"/>
              </a:rPr>
              <a:t>)</a:t>
            </a:r>
          </a:p>
          <a:p>
            <a:r>
              <a:rPr lang="en-US" altLang="ja-JP" sz="2800" dirty="0" smtClean="0">
                <a:latin typeface="HGP明朝B" pitchFamily="18" charset="-128"/>
                <a:ea typeface="HGP明朝B" pitchFamily="18" charset="-128"/>
              </a:rPr>
              <a:t>2007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　道州制ビジョン懇談会設置</a:t>
            </a:r>
            <a:r>
              <a:rPr kumimoji="1" lang="ja-JP" altLang="en-US" sz="2800" dirty="0" smtClean="0">
                <a:latin typeface="HGP明朝B" pitchFamily="18" charset="-128"/>
                <a:ea typeface="HGP明朝B" pitchFamily="18" charset="-128"/>
              </a:rPr>
              <a:t>　</a:t>
            </a:r>
            <a:endParaRPr kumimoji="1" lang="ja-JP" altLang="en-US" sz="28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5400000">
            <a:off x="1247220" y="321007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S明朝B" pitchFamily="18" charset="-128"/>
                <a:ea typeface="HGS明朝B" pitchFamily="18" charset="-128"/>
              </a:rPr>
              <a:t>…</a:t>
            </a:r>
            <a:endParaRPr kumimoji="1" lang="ja-JP" altLang="en-US" sz="2800" dirty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6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56630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道州制とはなにか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910043" y="1682800"/>
            <a:ext cx="2592288" cy="4564301"/>
            <a:chOff x="910043" y="1682800"/>
            <a:chExt cx="2592288" cy="4564301"/>
          </a:xfrm>
        </p:grpSpPr>
        <p:sp>
          <p:nvSpPr>
            <p:cNvPr id="18" name="右矢印 17"/>
            <p:cNvSpPr/>
            <p:nvPr/>
          </p:nvSpPr>
          <p:spPr>
            <a:xfrm rot="5400000">
              <a:off x="1381801" y="4220591"/>
              <a:ext cx="2351937" cy="425896"/>
            </a:xfrm>
            <a:prstGeom prst="rightArrow">
              <a:avLst>
                <a:gd name="adj1" fmla="val 50000"/>
                <a:gd name="adj2" fmla="val 53976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910043" y="1682800"/>
              <a:ext cx="2592288" cy="648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中央集権国家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右矢印 9"/>
            <p:cNvSpPr/>
            <p:nvPr/>
          </p:nvSpPr>
          <p:spPr>
            <a:xfrm rot="5400000">
              <a:off x="1588809" y="3412350"/>
              <a:ext cx="735460" cy="425896"/>
            </a:xfrm>
            <a:prstGeom prst="rightArrow">
              <a:avLst>
                <a:gd name="adj1" fmla="val 50000"/>
                <a:gd name="adj2" fmla="val 53976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1583964" y="2609034"/>
              <a:ext cx="1279984" cy="5198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国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566195" y="4213194"/>
              <a:ext cx="1279984" cy="5198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都道府県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566195" y="5727257"/>
              <a:ext cx="1279984" cy="5198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市町村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 rot="5400000">
              <a:off x="1588809" y="5028828"/>
              <a:ext cx="735460" cy="425896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953509" y="1682800"/>
            <a:ext cx="2232248" cy="4564301"/>
            <a:chOff x="5637647" y="1682800"/>
            <a:chExt cx="2232248" cy="4564301"/>
          </a:xfrm>
        </p:grpSpPr>
        <p:sp>
          <p:nvSpPr>
            <p:cNvPr id="29" name="右矢印 28"/>
            <p:cNvSpPr/>
            <p:nvPr/>
          </p:nvSpPr>
          <p:spPr>
            <a:xfrm rot="5400000">
              <a:off x="5891362" y="4205834"/>
              <a:ext cx="2288067" cy="425896"/>
            </a:xfrm>
            <a:prstGeom prst="rightArrow">
              <a:avLst>
                <a:gd name="adj1" fmla="val 50000"/>
                <a:gd name="adj2" fmla="val 53976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5637647" y="1682800"/>
              <a:ext cx="2232248" cy="648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tx1"/>
                  </a:solidFill>
                </a:rPr>
                <a:t>道州制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113779" y="2609034"/>
              <a:ext cx="1279984" cy="5198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国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128252" y="4174976"/>
              <a:ext cx="1279984" cy="5198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道州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034202" y="5727257"/>
              <a:ext cx="1468084" cy="5198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基礎自治体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右矢印 24"/>
            <p:cNvSpPr/>
            <p:nvPr/>
          </p:nvSpPr>
          <p:spPr>
            <a:xfrm rot="5400000">
              <a:off x="6114565" y="3412352"/>
              <a:ext cx="735460" cy="425896"/>
            </a:xfrm>
            <a:prstGeom prst="rightArrow">
              <a:avLst>
                <a:gd name="adj1" fmla="val 50000"/>
                <a:gd name="adj2" fmla="val 53976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右矢印 25"/>
            <p:cNvSpPr/>
            <p:nvPr/>
          </p:nvSpPr>
          <p:spPr>
            <a:xfrm rot="5400000">
              <a:off x="6111393" y="4982138"/>
              <a:ext cx="735460" cy="425896"/>
            </a:xfrm>
            <a:prstGeom prst="rightArrow">
              <a:avLst>
                <a:gd name="adj1" fmla="val 50000"/>
                <a:gd name="adj2" fmla="val 53976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260560" y="2424368"/>
            <a:ext cx="2851187" cy="739541"/>
            <a:chOff x="3260560" y="2424368"/>
            <a:chExt cx="2851187" cy="739541"/>
          </a:xfrm>
        </p:grpSpPr>
        <p:sp>
          <p:nvSpPr>
            <p:cNvPr id="22" name="右矢印 21"/>
            <p:cNvSpPr/>
            <p:nvPr/>
          </p:nvSpPr>
          <p:spPr>
            <a:xfrm>
              <a:off x="3260560" y="2797002"/>
              <a:ext cx="2830354" cy="366907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500299" y="2424368"/>
              <a:ext cx="2611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国家機能の集約・強化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3302477" y="5803725"/>
            <a:ext cx="2830354" cy="714094"/>
            <a:chOff x="3302477" y="5803725"/>
            <a:chExt cx="2830354" cy="714094"/>
          </a:xfrm>
        </p:grpSpPr>
        <p:sp>
          <p:nvSpPr>
            <p:cNvPr id="43" name="右矢印 42"/>
            <p:cNvSpPr/>
            <p:nvPr/>
          </p:nvSpPr>
          <p:spPr>
            <a:xfrm>
              <a:off x="3302477" y="5803725"/>
              <a:ext cx="2830354" cy="366907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500299" y="6148487"/>
              <a:ext cx="2611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rgbClr val="FF0000"/>
                  </a:solidFill>
                </a:rPr>
                <a:t>承継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3155820" y="3257570"/>
            <a:ext cx="2830354" cy="1992929"/>
            <a:chOff x="3260311" y="3274748"/>
            <a:chExt cx="2830354" cy="1992929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3260311" y="4559769"/>
              <a:ext cx="2830354" cy="707908"/>
              <a:chOff x="3260311" y="4559769"/>
              <a:chExt cx="2830354" cy="707908"/>
            </a:xfrm>
          </p:grpSpPr>
          <p:sp>
            <p:nvSpPr>
              <p:cNvPr id="42" name="右矢印 41"/>
              <p:cNvSpPr/>
              <p:nvPr/>
            </p:nvSpPr>
            <p:spPr>
              <a:xfrm>
                <a:off x="3260311" y="4559769"/>
                <a:ext cx="2830354" cy="366907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3436888" y="4898345"/>
                <a:ext cx="2611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solidFill>
                      <a:srgbClr val="FF0000"/>
                    </a:solidFill>
                  </a:rPr>
                  <a:t>承継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0" name="グループ化 49"/>
            <p:cNvGrpSpPr/>
            <p:nvPr/>
          </p:nvGrpSpPr>
          <p:grpSpPr>
            <a:xfrm>
              <a:off x="3260311" y="3274748"/>
              <a:ext cx="2693198" cy="1285021"/>
              <a:chOff x="3260311" y="3274748"/>
              <a:chExt cx="2693198" cy="1285021"/>
            </a:xfrm>
          </p:grpSpPr>
          <p:cxnSp>
            <p:nvCxnSpPr>
              <p:cNvPr id="33" name="直線矢印コネクタ 32"/>
              <p:cNvCxnSpPr/>
              <p:nvPr/>
            </p:nvCxnSpPr>
            <p:spPr>
              <a:xfrm flipV="1">
                <a:off x="3260311" y="3274748"/>
                <a:ext cx="2693198" cy="1285021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3436888" y="4160794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solidFill>
                      <a:srgbClr val="FF0000"/>
                    </a:solidFill>
                  </a:rPr>
                  <a:t>承継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9" name="グループ化 48"/>
          <p:cNvGrpSpPr/>
          <p:nvPr/>
        </p:nvGrpSpPr>
        <p:grpSpPr>
          <a:xfrm>
            <a:off x="3281394" y="3470916"/>
            <a:ext cx="2830354" cy="733270"/>
            <a:chOff x="3281394" y="3470916"/>
            <a:chExt cx="2830354" cy="733270"/>
          </a:xfrm>
        </p:grpSpPr>
        <p:sp>
          <p:nvSpPr>
            <p:cNvPr id="37" name="右矢印 36"/>
            <p:cNvSpPr/>
            <p:nvPr/>
          </p:nvSpPr>
          <p:spPr>
            <a:xfrm rot="842457">
              <a:off x="3281394" y="3837279"/>
              <a:ext cx="2830354" cy="366907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 rot="868589">
              <a:off x="3411929" y="3470916"/>
              <a:ext cx="26114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国家機能の一部移譲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0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明朝E" pitchFamily="18" charset="-128"/>
                <a:ea typeface="HGP明朝E" pitchFamily="18" charset="-128"/>
              </a:rPr>
              <a:t>具体例</a:t>
            </a:r>
            <a:endParaRPr kumimoji="1" lang="ja-JP" altLang="en-US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1944414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・道州制特区推進法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　</a:t>
            </a:r>
            <a:r>
              <a:rPr kumimoji="1" lang="en-US" altLang="ja-JP" sz="2800" dirty="0" smtClean="0">
                <a:latin typeface="HGS明朝B" pitchFamily="18" charset="-128"/>
                <a:ea typeface="HGS明朝B" pitchFamily="18" charset="-128"/>
              </a:rPr>
              <a:t>―</a:t>
            </a:r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北海道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・ディーゼル車排ガス規制</a:t>
            </a:r>
            <a:endParaRPr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kumimoji="1" lang="ja-JP" altLang="en-US" sz="28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kumimoji="1" lang="en-US" altLang="ja-JP" sz="2800" dirty="0" smtClean="0">
                <a:latin typeface="HGS明朝B" pitchFamily="18" charset="-128"/>
                <a:ea typeface="HGS明朝B" pitchFamily="18" charset="-128"/>
              </a:rPr>
              <a:t>―</a:t>
            </a:r>
            <a:r>
              <a:rPr kumimoji="1" lang="ja-JP" altLang="en-US" sz="2800" dirty="0" smtClean="0">
                <a:latin typeface="HGS明朝B" pitchFamily="18" charset="-128"/>
                <a:ea typeface="HGS明朝B" pitchFamily="18" charset="-128"/>
              </a:rPr>
              <a:t>東京都／神奈川県／埼玉県／千葉県</a:t>
            </a:r>
            <a:endParaRPr kumimoji="1" lang="ja-JP" altLang="en-US" sz="2800" dirty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7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HGP明朝E" pitchFamily="18" charset="-128"/>
                <a:ea typeface="HGP明朝E" pitchFamily="18" charset="-128"/>
              </a:rPr>
              <a:t>道州制</a:t>
            </a:r>
            <a:r>
              <a:rPr kumimoji="1" lang="ja-JP" altLang="en-US" dirty="0" smtClean="0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メリット</a:t>
            </a:r>
            <a:endParaRPr kumimoji="1" lang="ja-JP" altLang="en-US" dirty="0">
              <a:solidFill>
                <a:srgbClr val="FF000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91680" y="1772816"/>
            <a:ext cx="47525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①</a:t>
            </a:r>
            <a:r>
              <a:rPr kumimoji="1" lang="ja-JP" altLang="en-US" sz="3200" dirty="0" smtClean="0">
                <a:latin typeface="HGS明朝B" pitchFamily="18" charset="-128"/>
                <a:ea typeface="HGS明朝B" pitchFamily="18" charset="-128"/>
              </a:rPr>
              <a:t>行政の効率化・合理化</a:t>
            </a:r>
            <a:endParaRPr kumimoji="1"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→二重行政の解消</a:t>
            </a:r>
            <a:endParaRPr kumimoji="1" lang="en-US" altLang="ja-JP" sz="2800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sz="14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 smtClean="0">
                <a:latin typeface="HGS明朝B" pitchFamily="18" charset="-128"/>
                <a:ea typeface="HGS明朝B" pitchFamily="18" charset="-128"/>
              </a:rPr>
              <a:t>②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財政基盤の強化</a:t>
            </a:r>
            <a:endParaRPr lang="en-US" altLang="ja-JP" dirty="0" smtClean="0">
              <a:latin typeface="HGS明朝B" pitchFamily="18" charset="-128"/>
              <a:ea typeface="HGS明朝B" pitchFamily="18" charset="-128"/>
            </a:endParaRPr>
          </a:p>
          <a:p>
            <a:endParaRPr kumimoji="1" lang="en-US" altLang="ja-JP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2800" dirty="0">
                <a:latin typeface="HGS明朝B" pitchFamily="18" charset="-128"/>
                <a:ea typeface="HGS明朝B" pitchFamily="18" charset="-128"/>
              </a:rPr>
              <a:t>③</a:t>
            </a:r>
            <a:r>
              <a:rPr lang="ja-JP" altLang="en-US" sz="3200" dirty="0" smtClean="0">
                <a:latin typeface="HGS明朝B" pitchFamily="18" charset="-128"/>
                <a:ea typeface="HGS明朝B" pitchFamily="18" charset="-128"/>
              </a:rPr>
              <a:t>魅力ある広域圏の形成</a:t>
            </a:r>
            <a:endParaRPr lang="en-US" altLang="ja-JP" sz="3200" dirty="0" smtClean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1400" dirty="0" smtClean="0">
              <a:latin typeface="HGS明朝B" pitchFamily="18" charset="-128"/>
              <a:ea typeface="HGS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1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259</Words>
  <Application>Microsoft Office PowerPoint</Application>
  <PresentationFormat>画面に合わせる (4:3)</PresentationFormat>
  <Paragraphs>106</Paragraphs>
  <Slides>13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道州制から考える国のかたち</vt:lpstr>
      <vt:lpstr>目次</vt:lpstr>
      <vt:lpstr>地方行政が抱える問題</vt:lpstr>
      <vt:lpstr>道州制の背景</vt:lpstr>
      <vt:lpstr>PowerPoint プレゼンテーション</vt:lpstr>
      <vt:lpstr>PowerPoint プレゼンテーション</vt:lpstr>
      <vt:lpstr>道州制とはなにか</vt:lpstr>
      <vt:lpstr>具体例</vt:lpstr>
      <vt:lpstr>道州制メリット</vt:lpstr>
      <vt:lpstr>道州制デメリット</vt:lpstr>
      <vt:lpstr>政策提言</vt:lpstr>
      <vt:lpstr>展望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道州制</dc:title>
  <dc:creator>runa miura</dc:creator>
  <cp:lastModifiedBy> runa miura</cp:lastModifiedBy>
  <cp:revision>54</cp:revision>
  <dcterms:created xsi:type="dcterms:W3CDTF">2013-01-04T05:31:17Z</dcterms:created>
  <dcterms:modified xsi:type="dcterms:W3CDTF">2013-01-07T01:15:13Z</dcterms:modified>
</cp:coreProperties>
</file>