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56" r:id="rId2"/>
    <p:sldId id="257" r:id="rId3"/>
    <p:sldId id="280" r:id="rId4"/>
    <p:sldId id="261" r:id="rId5"/>
    <p:sldId id="262" r:id="rId6"/>
    <p:sldId id="263" r:id="rId7"/>
    <p:sldId id="275" r:id="rId8"/>
    <p:sldId id="273" r:id="rId9"/>
    <p:sldId id="277" r:id="rId10"/>
    <p:sldId id="278" r:id="rId11"/>
    <p:sldId id="270" r:id="rId12"/>
    <p:sldId id="276" r:id="rId13"/>
    <p:sldId id="271" r:id="rId14"/>
    <p:sldId id="272" r:id="rId15"/>
    <p:sldId id="274" r:id="rId16"/>
    <p:sldId id="279" r:id="rId17"/>
    <p:sldId id="281" r:id="rId18"/>
    <p:sldId id="267" r:id="rId19"/>
    <p:sldId id="268" r:id="rId20"/>
    <p:sldId id="266" r:id="rId21"/>
    <p:sldId id="269" r:id="rId22"/>
    <p:sldId id="260" r:id="rId23"/>
    <p:sldId id="282"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72" autoAdjust="0"/>
  </p:normalViewPr>
  <p:slideViewPr>
    <p:cSldViewPr>
      <p:cViewPr>
        <p:scale>
          <a:sx n="76" d="100"/>
          <a:sy n="76" d="100"/>
        </p:scale>
        <p:origin x="-7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997655-C1F6-4E80-92DF-7ECA77DB442E}" type="datetimeFigureOut">
              <a:rPr kumimoji="1" lang="ja-JP" altLang="en-US" smtClean="0"/>
              <a:t>2013/6/10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5E9F95-923B-4B0E-8D02-83DCCCD18E3E}" type="slidenum">
              <a:rPr kumimoji="1" lang="ja-JP" altLang="en-US" smtClean="0"/>
              <a:t>‹#›</a:t>
            </a:fld>
            <a:endParaRPr kumimoji="1" lang="ja-JP" altLang="en-US"/>
          </a:p>
        </p:txBody>
      </p:sp>
    </p:spTree>
    <p:extLst>
      <p:ext uri="{BB962C8B-B14F-4D97-AF65-F5344CB8AC3E}">
        <p14:creationId xmlns:p14="http://schemas.microsoft.com/office/powerpoint/2010/main" val="19209784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個別労働紛争解決制度」は、個々の労働者と事業主間での労働条件や職場環境などをめぐる紛争の未然防止や早期解決を促進するための制度で、幅広い分野の労働問題を対象とする「総合労働相談」、個別労働紛争の解決につき援助を求められた場合に行う都道府県労働局長による「助言・指導」、あっせんの申請を受けた場合に労働局長が紛争調整委員会に委任して行う「あっせん」の３つの方法があります。</a:t>
            </a:r>
            <a:r>
              <a:rPr lang="ja-JP" altLang="en-US" dirty="0" smtClean="0"/>
              <a:t>合意されたあっせん内容は、民法上の和解契約の効力をもつが、強制力はない。</a:t>
            </a:r>
            <a:endParaRPr kumimoji="1" lang="ja-JP" altLang="en-US" dirty="0"/>
          </a:p>
        </p:txBody>
      </p:sp>
      <p:sp>
        <p:nvSpPr>
          <p:cNvPr id="4" name="スライド番号プレースホルダー 3"/>
          <p:cNvSpPr>
            <a:spLocks noGrp="1"/>
          </p:cNvSpPr>
          <p:nvPr>
            <p:ph type="sldNum" sz="quarter" idx="10"/>
          </p:nvPr>
        </p:nvSpPr>
        <p:spPr/>
        <p:txBody>
          <a:bodyPr/>
          <a:lstStyle/>
          <a:p>
            <a:fld id="{AA5E9F95-923B-4B0E-8D02-83DCCCD18E3E}" type="slidenum">
              <a:rPr kumimoji="1" lang="ja-JP" altLang="en-US" smtClean="0"/>
              <a:t>4</a:t>
            </a:fld>
            <a:endParaRPr kumimoji="1" lang="ja-JP" altLang="en-US"/>
          </a:p>
        </p:txBody>
      </p:sp>
    </p:spTree>
    <p:extLst>
      <p:ext uri="{BB962C8B-B14F-4D97-AF65-F5344CB8AC3E}">
        <p14:creationId xmlns:p14="http://schemas.microsoft.com/office/powerpoint/2010/main" val="3467009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5E9F95-923B-4B0E-8D02-83DCCCD18E3E}" type="slidenum">
              <a:rPr kumimoji="1" lang="ja-JP" altLang="en-US" smtClean="0"/>
              <a:t>5</a:t>
            </a:fld>
            <a:endParaRPr kumimoji="1" lang="ja-JP" altLang="en-US"/>
          </a:p>
        </p:txBody>
      </p:sp>
    </p:spTree>
    <p:extLst>
      <p:ext uri="{BB962C8B-B14F-4D97-AF65-F5344CB8AC3E}">
        <p14:creationId xmlns:p14="http://schemas.microsoft.com/office/powerpoint/2010/main" val="230043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労働監督署は逮捕、立ち入り調査ができる</a:t>
            </a:r>
            <a:endParaRPr kumimoji="1" lang="ja-JP" altLang="en-US" dirty="0"/>
          </a:p>
        </p:txBody>
      </p:sp>
      <p:sp>
        <p:nvSpPr>
          <p:cNvPr id="4" name="スライド番号プレースホルダー 3"/>
          <p:cNvSpPr>
            <a:spLocks noGrp="1"/>
          </p:cNvSpPr>
          <p:nvPr>
            <p:ph type="sldNum" sz="quarter" idx="10"/>
          </p:nvPr>
        </p:nvSpPr>
        <p:spPr/>
        <p:txBody>
          <a:bodyPr/>
          <a:lstStyle/>
          <a:p>
            <a:fld id="{AA5E9F95-923B-4B0E-8D02-83DCCCD18E3E}" type="slidenum">
              <a:rPr kumimoji="1" lang="ja-JP" altLang="en-US" smtClean="0"/>
              <a:t>8</a:t>
            </a:fld>
            <a:endParaRPr kumimoji="1" lang="ja-JP" altLang="en-US"/>
          </a:p>
        </p:txBody>
      </p:sp>
    </p:spTree>
    <p:extLst>
      <p:ext uri="{BB962C8B-B14F-4D97-AF65-F5344CB8AC3E}">
        <p14:creationId xmlns:p14="http://schemas.microsoft.com/office/powerpoint/2010/main" val="600896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A5E9F95-923B-4B0E-8D02-83DCCCD18E3E}" type="slidenum">
              <a:rPr kumimoji="1" lang="ja-JP" altLang="en-US" smtClean="0"/>
              <a:t>14</a:t>
            </a:fld>
            <a:endParaRPr kumimoji="1" lang="ja-JP" altLang="en-US"/>
          </a:p>
        </p:txBody>
      </p:sp>
    </p:spTree>
    <p:extLst>
      <p:ext uri="{BB962C8B-B14F-4D97-AF65-F5344CB8AC3E}">
        <p14:creationId xmlns:p14="http://schemas.microsoft.com/office/powerpoint/2010/main" val="3909883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C</a:t>
            </a:r>
            <a:r>
              <a:rPr lang="ja-JP" altLang="en-US" dirty="0" smtClean="0"/>
              <a:t>「うちは残業代は払われないよ」</a:t>
            </a:r>
          </a:p>
          <a:p>
            <a:r>
              <a:rPr lang="ja-JP" altLang="en-US" dirty="0" smtClean="0"/>
              <a:t>実は</a:t>
            </a:r>
            <a:r>
              <a:rPr lang="en-US" altLang="ja-JP" dirty="0" smtClean="0"/>
              <a:t>C</a:t>
            </a:r>
            <a:r>
              <a:rPr lang="ja-JP" altLang="en-US" dirty="0" smtClean="0"/>
              <a:t>も明確な労働基準法違反とはいえない場合があります。</a:t>
            </a:r>
          </a:p>
          <a:p>
            <a:r>
              <a:rPr lang="ja-JP" altLang="en-US" dirty="0" smtClean="0"/>
              <a:t>たとえば、就業規則の賃金規定に営業手当などとの名目でいわゆる固定残業代として支払われていて、就業規則が有効に成立していた場合には残業時間に対応する範囲に関しては残業代を払わなくても良いことになります。</a:t>
            </a:r>
          </a:p>
          <a:p>
            <a:r>
              <a:rPr lang="ja-JP" altLang="en-US" dirty="0" smtClean="0"/>
              <a:t>これが残業代を払っているのか、残業がサービス残業として違法なのかについてはっきり判断するポイントとなります。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AA5E9F95-923B-4B0E-8D02-83DCCCD18E3E}" type="slidenum">
              <a:rPr kumimoji="1" lang="ja-JP" altLang="en-US" smtClean="0"/>
              <a:t>18</a:t>
            </a:fld>
            <a:endParaRPr kumimoji="1" lang="ja-JP" altLang="en-US"/>
          </a:p>
        </p:txBody>
      </p:sp>
    </p:spTree>
    <p:extLst>
      <p:ext uri="{BB962C8B-B14F-4D97-AF65-F5344CB8AC3E}">
        <p14:creationId xmlns:p14="http://schemas.microsoft.com/office/powerpoint/2010/main" val="3562792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effectLst/>
              </a:rPr>
              <a:t>「問題企業への就職あっせんの停止を検討」</a:t>
            </a:r>
            <a:endParaRPr kumimoji="1" lang="ja-JP" altLang="en-US" dirty="0"/>
          </a:p>
        </p:txBody>
      </p:sp>
      <p:sp>
        <p:nvSpPr>
          <p:cNvPr id="4" name="スライド番号プレースホルダー 3"/>
          <p:cNvSpPr>
            <a:spLocks noGrp="1"/>
          </p:cNvSpPr>
          <p:nvPr>
            <p:ph type="sldNum" sz="quarter" idx="10"/>
          </p:nvPr>
        </p:nvSpPr>
        <p:spPr/>
        <p:txBody>
          <a:bodyPr/>
          <a:lstStyle/>
          <a:p>
            <a:fld id="{AA5E9F95-923B-4B0E-8D02-83DCCCD18E3E}" type="slidenum">
              <a:rPr kumimoji="1" lang="ja-JP" altLang="en-US" smtClean="0"/>
              <a:t>19</a:t>
            </a:fld>
            <a:endParaRPr kumimoji="1" lang="ja-JP" altLang="en-US"/>
          </a:p>
        </p:txBody>
      </p:sp>
    </p:spTree>
    <p:extLst>
      <p:ext uri="{BB962C8B-B14F-4D97-AF65-F5344CB8AC3E}">
        <p14:creationId xmlns:p14="http://schemas.microsoft.com/office/powerpoint/2010/main" val="945100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「悪質な</a:t>
            </a:r>
            <a:r>
              <a:rPr lang="en-US" altLang="ja-JP" dirty="0" smtClean="0"/>
              <a:t>『</a:t>
            </a:r>
            <a:r>
              <a:rPr lang="ja-JP" altLang="en-US" dirty="0" smtClean="0"/>
              <a:t>ブラック企業</a:t>
            </a:r>
            <a:r>
              <a:rPr lang="en-US" altLang="ja-JP" dirty="0" smtClean="0"/>
              <a:t>』</a:t>
            </a:r>
            <a:r>
              <a:rPr lang="ja-JP" altLang="en-US" dirty="0" smtClean="0"/>
              <a:t>の会社名を公表することは、その企業を社会的な批判にさらし、改善を促すことができます。また学生などが就職するに際しての判断材料となり、有意義なことといえるでしょう」</a:t>
            </a:r>
            <a:br>
              <a:rPr lang="ja-JP" altLang="en-US" dirty="0" smtClean="0"/>
            </a:br>
            <a:r>
              <a:rPr lang="ja-JP" altLang="en-US" dirty="0" smtClean="0"/>
              <a:t/>
            </a:r>
            <a:br>
              <a:rPr lang="ja-JP" altLang="en-US" dirty="0" smtClean="0"/>
            </a:br>
            <a:r>
              <a:rPr lang="ja-JP" altLang="en-US" dirty="0" smtClean="0"/>
              <a:t>このように公表の意義を語る岩城弁護士によると、「これまでも、違法行為を行ったり、社会問題を引き起こした企業は、行政機関によってしばしばペナルティを科されたり、企業名を公表されている制度がある」という。</a:t>
            </a:r>
            <a:br>
              <a:rPr lang="ja-JP" altLang="en-US" dirty="0" smtClean="0"/>
            </a:br>
            <a:r>
              <a:rPr lang="ja-JP" altLang="en-US" dirty="0" smtClean="0"/>
              <a:t/>
            </a:r>
            <a:br>
              <a:rPr lang="ja-JP" altLang="en-US" dirty="0" smtClean="0"/>
            </a:br>
            <a:r>
              <a:rPr lang="ja-JP" altLang="en-US" dirty="0" smtClean="0"/>
              <a:t>「たとえば、建設現場などで重大な労働災害を発生させた企業は公表され、公共工事の指名競争入札に一定期間参加できなくなります。ほかにも、産地偽装を行った食品会社や耐震偽装を行った設計事務所なども公表され、行政処分などの制裁を受けることになります」</a:t>
            </a:r>
            <a:br>
              <a:rPr lang="ja-JP" altLang="en-US" dirty="0" smtClean="0"/>
            </a:br>
            <a:r>
              <a:rPr lang="ja-JP" altLang="en-US" dirty="0" smtClean="0"/>
              <a:t/>
            </a:r>
            <a:br>
              <a:rPr lang="ja-JP" altLang="en-US" dirty="0" smtClean="0"/>
            </a:br>
            <a:endParaRPr kumimoji="1" lang="ja-JP" altLang="en-US" dirty="0"/>
          </a:p>
        </p:txBody>
      </p:sp>
      <p:sp>
        <p:nvSpPr>
          <p:cNvPr id="4" name="スライド番号プレースホルダー 3"/>
          <p:cNvSpPr>
            <a:spLocks noGrp="1"/>
          </p:cNvSpPr>
          <p:nvPr>
            <p:ph type="sldNum" sz="quarter" idx="10"/>
          </p:nvPr>
        </p:nvSpPr>
        <p:spPr/>
        <p:txBody>
          <a:bodyPr/>
          <a:lstStyle/>
          <a:p>
            <a:fld id="{AA5E9F95-923B-4B0E-8D02-83DCCCD18E3E}" type="slidenum">
              <a:rPr kumimoji="1" lang="ja-JP" altLang="en-US" smtClean="0"/>
              <a:t>20</a:t>
            </a:fld>
            <a:endParaRPr kumimoji="1" lang="ja-JP" altLang="en-US"/>
          </a:p>
        </p:txBody>
      </p:sp>
    </p:spTree>
    <p:extLst>
      <p:ext uri="{BB962C8B-B14F-4D97-AF65-F5344CB8AC3E}">
        <p14:creationId xmlns:p14="http://schemas.microsoft.com/office/powerpoint/2010/main" val="315442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a:t>
            </a:r>
            <a:r>
              <a:rPr lang="en-US" altLang="ja-JP" dirty="0" smtClean="0"/>
              <a:t>1</a:t>
            </a:r>
            <a:r>
              <a:rPr lang="ja-JP" altLang="en-US" dirty="0" smtClean="0"/>
              <a:t>）違法な時間外労働や時間外手当の不払いについて、労基署から是正勧告を受けたこと（労基法違反）</a:t>
            </a:r>
            <a:br>
              <a:rPr lang="ja-JP" altLang="en-US" dirty="0" smtClean="0"/>
            </a:br>
            <a:r>
              <a:rPr lang="ja-JP" altLang="en-US" dirty="0" smtClean="0"/>
              <a:t/>
            </a:r>
            <a:br>
              <a:rPr lang="ja-JP" altLang="en-US" dirty="0" smtClean="0"/>
            </a:br>
            <a:r>
              <a:rPr lang="ja-JP" altLang="en-US" dirty="0" smtClean="0"/>
              <a:t>（</a:t>
            </a:r>
            <a:r>
              <a:rPr lang="en-US" altLang="ja-JP" dirty="0" smtClean="0"/>
              <a:t>2</a:t>
            </a:r>
            <a:r>
              <a:rPr lang="ja-JP" altLang="en-US" dirty="0" smtClean="0"/>
              <a:t>）労働者の死亡が長時間過重労働やパワハラなどによるものであったとして、労基署から労災と認定されたこと（過労死・過労自殺の労災認定）</a:t>
            </a:r>
            <a:br>
              <a:rPr lang="ja-JP" altLang="en-US" dirty="0" smtClean="0"/>
            </a:br>
            <a:r>
              <a:rPr lang="ja-JP" altLang="en-US" dirty="0" smtClean="0"/>
              <a:t/>
            </a:r>
            <a:br>
              <a:rPr lang="ja-JP" altLang="en-US" dirty="0" smtClean="0"/>
            </a:br>
            <a:r>
              <a:rPr lang="ja-JP" altLang="en-US" dirty="0" smtClean="0"/>
              <a:t>（</a:t>
            </a:r>
            <a:r>
              <a:rPr lang="en-US" altLang="ja-JP" dirty="0" smtClean="0"/>
              <a:t>3</a:t>
            </a:r>
            <a:r>
              <a:rPr lang="ja-JP" altLang="en-US" dirty="0" smtClean="0"/>
              <a:t>）上司等が違法なパワハラ・セクハラを行ったことについて、裁判で会社の責任が認められたこと（労働契約上の債務不履行責任、不法行為責任）</a:t>
            </a:r>
            <a:br>
              <a:rPr lang="ja-JP" altLang="en-US" dirty="0" smtClean="0"/>
            </a:br>
            <a:r>
              <a:rPr lang="ja-JP" altLang="en-US" dirty="0" smtClean="0"/>
              <a:t/>
            </a:r>
            <a:br>
              <a:rPr lang="ja-JP" altLang="en-US" dirty="0" smtClean="0"/>
            </a:br>
            <a:r>
              <a:rPr lang="ja-JP" altLang="en-US" dirty="0" smtClean="0"/>
              <a:t>（</a:t>
            </a:r>
            <a:r>
              <a:rPr lang="en-US" altLang="ja-JP" dirty="0" smtClean="0"/>
              <a:t>4</a:t>
            </a:r>
            <a:r>
              <a:rPr lang="ja-JP" altLang="en-US" dirty="0" smtClean="0"/>
              <a:t>）従業員に対して暴行、脅迫、傷害、逮捕監禁、強要、違法行為の教唆などを行ったことについて刑事事件として摘発されたこと（犯罪への関与）</a:t>
            </a:r>
            <a:br>
              <a:rPr lang="ja-JP" altLang="en-US" dirty="0" smtClean="0"/>
            </a:br>
            <a:r>
              <a:rPr lang="ja-JP" altLang="en-US" dirty="0" smtClean="0"/>
              <a:t/>
            </a:r>
            <a:br>
              <a:rPr lang="ja-JP" altLang="en-US" dirty="0" smtClean="0"/>
            </a:br>
            <a:endParaRPr kumimoji="1" lang="ja-JP" altLang="en-US" dirty="0"/>
          </a:p>
        </p:txBody>
      </p:sp>
      <p:sp>
        <p:nvSpPr>
          <p:cNvPr id="4" name="スライド番号プレースホルダー 3"/>
          <p:cNvSpPr>
            <a:spLocks noGrp="1"/>
          </p:cNvSpPr>
          <p:nvPr>
            <p:ph type="sldNum" sz="quarter" idx="10"/>
          </p:nvPr>
        </p:nvSpPr>
        <p:spPr/>
        <p:txBody>
          <a:bodyPr/>
          <a:lstStyle/>
          <a:p>
            <a:fld id="{AA5E9F95-923B-4B0E-8D02-83DCCCD18E3E}" type="slidenum">
              <a:rPr kumimoji="1" lang="ja-JP" altLang="en-US" smtClean="0"/>
              <a:t>21</a:t>
            </a:fld>
            <a:endParaRPr kumimoji="1" lang="ja-JP" altLang="en-US"/>
          </a:p>
        </p:txBody>
      </p:sp>
    </p:spTree>
    <p:extLst>
      <p:ext uri="{BB962C8B-B14F-4D97-AF65-F5344CB8AC3E}">
        <p14:creationId xmlns:p14="http://schemas.microsoft.com/office/powerpoint/2010/main" val="2687388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DE9D33C-B78D-4945-9E92-14CDE6D2A8F6}" type="slidenum">
              <a:rPr kumimoji="1" lang="ja-JP" altLang="en-US" smtClean="0"/>
              <a:t>‹#›</a:t>
            </a:fld>
            <a:endParaRPr kumimoji="1" lang="ja-JP" altLang="en-US"/>
          </a:p>
        </p:txBody>
      </p:sp>
      <p:sp>
        <p:nvSpPr>
          <p:cNvPr id="9" name="Content Placeholder 8"/>
          <p:cNvSpPr>
            <a:spLocks noGrp="1"/>
          </p:cNvSpPr>
          <p:nvPr>
            <p:ph sz="quarter" idx="13"/>
          </p:nvPr>
        </p:nvSpPr>
        <p:spPr>
          <a:xfrm>
            <a:off x="304800" y="381000"/>
            <a:ext cx="7772400" cy="494284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95BBA072-8144-47F6-9593-77BF5D6A9B3B}" type="datetimeFigureOut">
              <a:rPr kumimoji="1" lang="ja-JP" altLang="en-US" smtClean="0"/>
              <a:t>2013/6/10</a:t>
            </a:fld>
            <a:endParaRPr kumimoji="1" lang="ja-JP" altLang="en-US"/>
          </a:p>
        </p:txBody>
      </p:sp>
      <p:sp>
        <p:nvSpPr>
          <p:cNvPr id="9" name="Slide Number Placeholder 8"/>
          <p:cNvSpPr>
            <a:spLocks noGrp="1"/>
          </p:cNvSpPr>
          <p:nvPr>
            <p:ph type="sldNum" sz="quarter" idx="11"/>
          </p:nvPr>
        </p:nvSpPr>
        <p:spPr/>
        <p:txBody>
          <a:bodyPr/>
          <a:lstStyle/>
          <a:p>
            <a:fld id="{4DE9D33C-B78D-4945-9E92-14CDE6D2A8F6}" type="slidenum">
              <a:rPr kumimoji="1" lang="ja-JP" altLang="en-US" smtClean="0"/>
              <a:t>‹#›</a:t>
            </a:fld>
            <a:endParaRPr kumimoji="1" lang="ja-JP" altLang="en-US"/>
          </a:p>
        </p:txBody>
      </p:sp>
      <p:sp>
        <p:nvSpPr>
          <p:cNvPr id="10" name="Footer Placeholder 9"/>
          <p:cNvSpPr>
            <a:spLocks noGrp="1"/>
          </p:cNvSpPr>
          <p:nvPr>
            <p:ph type="ftr" sz="quarter" idx="12"/>
          </p:nvPr>
        </p:nvSpPr>
        <p:spPr/>
        <p:txBody>
          <a:body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DE9D33C-B78D-4945-9E92-14CDE6D2A8F6}" type="slidenum">
              <a:rPr kumimoji="1" lang="ja-JP" altLang="en-US" smtClean="0"/>
              <a:t>‹#›</a:t>
            </a:fld>
            <a:endParaRPr kumimoji="1" lang="ja-JP"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kumimoji="1" lang="ja-JP"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5BBA072-8144-47F6-9593-77BF5D6A9B3B}" type="datetimeFigureOut">
              <a:rPr kumimoji="1" lang="ja-JP" altLang="en-US" smtClean="0"/>
              <a:t>2013/6/10</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kumimoji="1"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kumimoji="1"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kumimoji="1"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kumimoji="1"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kumimoji="1"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kumimoji="1"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kumimoji="1"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kumimoji="1"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kumimoji="1"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412776"/>
            <a:ext cx="7543800" cy="2593975"/>
          </a:xfrm>
        </p:spPr>
        <p:txBody>
          <a:bodyPr/>
          <a:lstStyle/>
          <a:p>
            <a:r>
              <a:rPr kumimoji="1" lang="ja-JP" altLang="en-US" dirty="0" smtClean="0"/>
              <a:t>ブラック企業</a:t>
            </a:r>
            <a:endParaRPr kumimoji="1" lang="ja-JP" altLang="en-US" dirty="0"/>
          </a:p>
        </p:txBody>
      </p:sp>
      <p:sp>
        <p:nvSpPr>
          <p:cNvPr id="3" name="サブタイトル 2"/>
          <p:cNvSpPr>
            <a:spLocks noGrp="1"/>
          </p:cNvSpPr>
          <p:nvPr>
            <p:ph type="subTitle" idx="1"/>
          </p:nvPr>
        </p:nvSpPr>
        <p:spPr/>
        <p:txBody>
          <a:bodyPr/>
          <a:lstStyle/>
          <a:p>
            <a:pPr algn="r"/>
            <a:r>
              <a:rPr lang="ja-JP" altLang="en-US" dirty="0" smtClean="0"/>
              <a:t>明石、宮島、野喜</a:t>
            </a:r>
            <a:endParaRPr kumimoji="1" lang="ja-JP" altLang="en-US" dirty="0"/>
          </a:p>
        </p:txBody>
      </p:sp>
    </p:spTree>
    <p:extLst>
      <p:ext uri="{BB962C8B-B14F-4D97-AF65-F5344CB8AC3E}">
        <p14:creationId xmlns:p14="http://schemas.microsoft.com/office/powerpoint/2010/main" val="2714710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12" y="0"/>
            <a:ext cx="9296412" cy="67884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8096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a:xfrm>
            <a:off x="162639" y="1589828"/>
            <a:ext cx="8229600" cy="4525963"/>
          </a:xfrm>
        </p:spPr>
        <p:txBody>
          <a:bodyPr/>
          <a:lstStyle/>
          <a:p>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075" y="287091"/>
            <a:ext cx="8712968" cy="5999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1589389" y="3068960"/>
            <a:ext cx="1080120" cy="50574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2699792" y="5877272"/>
            <a:ext cx="547260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3954" y="6320030"/>
            <a:ext cx="9131026" cy="369332"/>
          </a:xfrm>
          <a:prstGeom prst="rect">
            <a:avLst/>
          </a:prstGeom>
          <a:noFill/>
        </p:spPr>
        <p:txBody>
          <a:bodyPr wrap="none" rtlCol="0">
            <a:spAutoFit/>
          </a:bodyPr>
          <a:lstStyle/>
          <a:p>
            <a:r>
              <a:rPr lang="ja-JP" altLang="en-US" dirty="0">
                <a:latin typeface="MS-PGothic"/>
              </a:rPr>
              <a:t>労働基準監督業務に</a:t>
            </a:r>
            <a:r>
              <a:rPr lang="ja-JP" altLang="en-US" dirty="0" smtClean="0">
                <a:latin typeface="MS-PGothic"/>
              </a:rPr>
              <a:t>ついて</a:t>
            </a:r>
            <a:r>
              <a:rPr lang="en-US" altLang="ja-JP" dirty="0" smtClean="0">
                <a:latin typeface="MS-PGothic"/>
              </a:rPr>
              <a:t>―</a:t>
            </a:r>
            <a:r>
              <a:rPr lang="ja-JP" altLang="en-US" dirty="0" smtClean="0">
                <a:latin typeface="MS-PGothic"/>
              </a:rPr>
              <a:t>厚生労働省</a:t>
            </a:r>
            <a:r>
              <a:rPr lang="en-US" altLang="ja-JP" dirty="0" smtClean="0"/>
              <a:t>http</a:t>
            </a:r>
            <a:r>
              <a:rPr lang="en-US" altLang="ja-JP" dirty="0"/>
              <a:t>://www.mhlw.go.jp/jigyo_shiwake/dl/15-2a.pdf</a:t>
            </a:r>
            <a:endParaRPr kumimoji="1" lang="ja-JP" altLang="en-US" dirty="0"/>
          </a:p>
        </p:txBody>
      </p:sp>
    </p:spTree>
    <p:extLst>
      <p:ext uri="{BB962C8B-B14F-4D97-AF65-F5344CB8AC3E}">
        <p14:creationId xmlns:p14="http://schemas.microsoft.com/office/powerpoint/2010/main" val="4088076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kumimoji="1" lang="en-US" altLang="ja-JP" dirty="0" smtClean="0"/>
          </a:p>
          <a:p>
            <a:endParaRPr kumimoji="1" lang="en-US" altLang="ja-JP" dirty="0" smtClean="0"/>
          </a:p>
          <a:p>
            <a:r>
              <a:rPr lang="ja-JP" altLang="en-US" dirty="0" smtClean="0"/>
              <a:t>平成２２年度の監督実施率は全事業所の内たったの</a:t>
            </a:r>
            <a:r>
              <a:rPr lang="en-US" altLang="ja-JP" dirty="0" smtClean="0">
                <a:solidFill>
                  <a:srgbClr val="FF0000"/>
                </a:solidFill>
              </a:rPr>
              <a:t>4.3</a:t>
            </a:r>
            <a:r>
              <a:rPr lang="ja-JP" altLang="en-US" b="1" dirty="0" smtClean="0">
                <a:solidFill>
                  <a:srgbClr val="FF0000"/>
                </a:solidFill>
              </a:rPr>
              <a:t>％</a:t>
            </a:r>
            <a:r>
              <a:rPr lang="ja-JP" altLang="en-US" dirty="0" smtClean="0"/>
              <a:t>で、全てを監督しまわるのに膨大な時間が必要になる。</a:t>
            </a:r>
            <a:endParaRPr kumimoji="1" lang="ja-JP" alt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456" y="1380270"/>
            <a:ext cx="7896225"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174080" y="3573016"/>
            <a:ext cx="8784976" cy="369332"/>
          </a:xfrm>
          <a:prstGeom prst="rect">
            <a:avLst/>
          </a:prstGeom>
          <a:noFill/>
        </p:spPr>
        <p:txBody>
          <a:bodyPr wrap="square" rtlCol="0">
            <a:spAutoFit/>
          </a:bodyPr>
          <a:lstStyle/>
          <a:p>
            <a:r>
              <a:rPr lang="en-US" altLang="ja-JP" dirty="0"/>
              <a:t>http://</a:t>
            </a:r>
            <a:r>
              <a:rPr lang="en-US" altLang="ja-JP" dirty="0" smtClean="0"/>
              <a:t>www.mhlw.go.jp/wp/hakusyo/kousei/11-2/kousei-data/siryou/sh11010401.html</a:t>
            </a:r>
            <a:endParaRPr kumimoji="1" lang="ja-JP" altLang="en-US" dirty="0"/>
          </a:p>
        </p:txBody>
      </p:sp>
    </p:spTree>
    <p:extLst>
      <p:ext uri="{BB962C8B-B14F-4D97-AF65-F5344CB8AC3E}">
        <p14:creationId xmlns:p14="http://schemas.microsoft.com/office/powerpoint/2010/main" val="678875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260648"/>
            <a:ext cx="8229600" cy="5865515"/>
          </a:xfrm>
        </p:spPr>
        <p:txBody>
          <a:bodyPr>
            <a:normAutofit/>
          </a:bodyPr>
          <a:lstStyle/>
          <a:p>
            <a:r>
              <a:rPr kumimoji="1" lang="ja-JP" altLang="en-US" dirty="0" smtClean="0"/>
              <a:t>労働基準監督官は全国で２９４１人（</a:t>
            </a:r>
            <a:r>
              <a:rPr kumimoji="1" lang="en-US" altLang="ja-JP" dirty="0" smtClean="0"/>
              <a:t>H</a:t>
            </a:r>
            <a:r>
              <a:rPr kumimoji="1" lang="ja-JP" altLang="en-US" dirty="0" smtClean="0"/>
              <a:t>２２年度）。</a:t>
            </a:r>
            <a:endParaRPr kumimoji="1" lang="en-US" altLang="ja-JP" dirty="0" smtClean="0"/>
          </a:p>
          <a:p>
            <a:endParaRPr kumimoji="1" lang="en-US" altLang="ja-JP" dirty="0" smtClean="0"/>
          </a:p>
          <a:p>
            <a:endParaRPr kumimoji="1" lang="en-US" altLang="ja-JP" dirty="0" smtClean="0"/>
          </a:p>
          <a:p>
            <a:r>
              <a:rPr lang="en-US" altLang="ja-JP" dirty="0" smtClean="0"/>
              <a:t>ILO</a:t>
            </a:r>
            <a:r>
              <a:rPr lang="ja-JP" altLang="en-US" dirty="0" smtClean="0"/>
              <a:t>の基準（雇用者１万人あたり１人）に対し、日本は</a:t>
            </a:r>
            <a:r>
              <a:rPr lang="en-US" altLang="ja-JP" dirty="0" smtClean="0"/>
              <a:t>0.53</a:t>
            </a:r>
            <a:r>
              <a:rPr lang="ja-JP" altLang="en-US" dirty="0" smtClean="0"/>
              <a:t>人と不足している。</a:t>
            </a:r>
            <a:endParaRPr lang="en-US" altLang="ja-JP" dirty="0" smtClean="0"/>
          </a:p>
          <a:p>
            <a:endParaRPr lang="en-US" altLang="ja-JP" dirty="0"/>
          </a:p>
          <a:p>
            <a:endParaRPr lang="en-US" altLang="ja-JP" dirty="0" smtClean="0"/>
          </a:p>
          <a:p>
            <a:r>
              <a:rPr lang="ja-JP" altLang="en-US" dirty="0" smtClean="0"/>
              <a:t>監督官１人あたりの監督署に対する年間の申出数は６３２件。</a:t>
            </a:r>
            <a:endParaRPr lang="en-US" altLang="ja-JP" dirty="0" smtClean="0"/>
          </a:p>
          <a:p>
            <a:pPr marL="114300" indent="0">
              <a:buNone/>
            </a:pPr>
            <a:endParaRPr lang="en-US" altLang="ja-JP" sz="2800" dirty="0" smtClean="0"/>
          </a:p>
          <a:p>
            <a:pPr marL="0" indent="0">
              <a:buNone/>
            </a:pPr>
            <a:r>
              <a:rPr lang="ja-JP" altLang="en-US" sz="2800" b="1" dirty="0" smtClean="0"/>
              <a:t>＜提言＞</a:t>
            </a:r>
            <a:endParaRPr lang="en-US" altLang="ja-JP" sz="2800" b="1" dirty="0"/>
          </a:p>
          <a:p>
            <a:pPr marL="0" indent="0">
              <a:buNone/>
            </a:pPr>
            <a:r>
              <a:rPr kumimoji="1" lang="ja-JP" altLang="en-US" sz="2800" b="1" dirty="0" smtClean="0"/>
              <a:t>⇒労働基準監督官の数を将来的に</a:t>
            </a:r>
            <a:r>
              <a:rPr kumimoji="1" lang="en-US" altLang="ja-JP" sz="2800" b="1" dirty="0" smtClean="0"/>
              <a:t>ILO</a:t>
            </a:r>
            <a:r>
              <a:rPr kumimoji="1" lang="ja-JP" altLang="en-US" sz="2800" b="1" dirty="0" smtClean="0"/>
              <a:t>の基準に近づける！</a:t>
            </a:r>
            <a:endParaRPr kumimoji="1" lang="en-US" altLang="ja-JP" sz="2800" b="1" dirty="0" smtClean="0"/>
          </a:p>
          <a:p>
            <a:endParaRPr kumimoji="1" lang="en-US" altLang="ja-JP" b="1" dirty="0" smtClean="0"/>
          </a:p>
          <a:p>
            <a:endParaRPr kumimoji="1" lang="ja-JP" altLang="en-US" dirty="0"/>
          </a:p>
        </p:txBody>
      </p:sp>
    </p:spTree>
    <p:extLst>
      <p:ext uri="{BB962C8B-B14F-4D97-AF65-F5344CB8AC3E}">
        <p14:creationId xmlns:p14="http://schemas.microsoft.com/office/powerpoint/2010/main" val="3170834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260648"/>
            <a:ext cx="8229600" cy="5793507"/>
          </a:xfrm>
        </p:spPr>
        <p:txBody>
          <a:bodyPr/>
          <a:lstStyle/>
          <a:p>
            <a:pPr marL="0" indent="0">
              <a:buNone/>
            </a:pPr>
            <a:r>
              <a:rPr kumimoji="1" lang="ja-JP" altLang="en-US" dirty="0" smtClean="0"/>
              <a:t>⇒では、どれくらいのコストがかかるか？</a:t>
            </a:r>
            <a:endParaRPr kumimoji="1" lang="en-US" altLang="ja-JP" dirty="0" smtClean="0"/>
          </a:p>
          <a:p>
            <a:pPr marL="0" indent="0">
              <a:buNone/>
            </a:pPr>
            <a:endParaRPr kumimoji="1" lang="en-US" altLang="ja-JP" dirty="0" smtClean="0"/>
          </a:p>
          <a:p>
            <a:pPr marL="0" indent="0">
              <a:buNone/>
            </a:pPr>
            <a:r>
              <a:rPr kumimoji="1" lang="ja-JP" altLang="en-US" dirty="0" smtClean="0"/>
              <a:t>現在</a:t>
            </a:r>
            <a:r>
              <a:rPr lang="ja-JP" altLang="en-US" dirty="0"/>
              <a:t>、</a:t>
            </a:r>
            <a:r>
              <a:rPr lang="ja-JP" altLang="en-US" dirty="0" smtClean="0"/>
              <a:t>全国の２９４１人</a:t>
            </a:r>
            <a:r>
              <a:rPr kumimoji="1" lang="ja-JP" altLang="en-US" dirty="0" smtClean="0"/>
              <a:t>の監督官にかかっている人件          　　　　　　費は２６６．８億円（１人あたり９００万円）</a:t>
            </a:r>
            <a:endParaRPr kumimoji="1" lang="en-US" altLang="ja-JP" dirty="0" smtClean="0"/>
          </a:p>
          <a:p>
            <a:pPr marL="0" indent="0">
              <a:buNone/>
            </a:pPr>
            <a:endParaRPr lang="en-US" altLang="ja-JP" dirty="0" smtClean="0"/>
          </a:p>
          <a:p>
            <a:pPr marL="0" indent="0">
              <a:buNone/>
            </a:pPr>
            <a:endParaRPr lang="en-US" altLang="ja-JP" dirty="0" smtClean="0"/>
          </a:p>
          <a:p>
            <a:pPr marL="0" indent="0">
              <a:buNone/>
            </a:pPr>
            <a:endParaRPr lang="en-US" altLang="ja-JP" dirty="0" smtClean="0"/>
          </a:p>
          <a:p>
            <a:pPr marL="0" indent="0">
              <a:buNone/>
            </a:pPr>
            <a:endParaRPr lang="en-US" altLang="ja-JP" dirty="0" smtClean="0"/>
          </a:p>
          <a:p>
            <a:pPr marL="0" indent="0">
              <a:buNone/>
            </a:pPr>
            <a:endParaRPr lang="en-US" altLang="ja-JP" dirty="0"/>
          </a:p>
          <a:p>
            <a:pPr marL="0" indent="0">
              <a:buNone/>
            </a:pPr>
            <a:r>
              <a:rPr lang="ja-JP" altLang="en-US" dirty="0" smtClean="0"/>
              <a:t>いきなり</a:t>
            </a:r>
            <a:r>
              <a:rPr lang="en-US" altLang="ja-JP" dirty="0" smtClean="0"/>
              <a:t>ILO</a:t>
            </a:r>
            <a:r>
              <a:rPr lang="ja-JP" altLang="en-US" dirty="0" smtClean="0"/>
              <a:t>基準にするにはコストがかかりすぎる！</a:t>
            </a:r>
            <a:endParaRPr lang="en-US" altLang="ja-JP" dirty="0" smtClean="0"/>
          </a:p>
          <a:p>
            <a:pPr marL="0" indent="0">
              <a:buNone/>
            </a:pPr>
            <a:endParaRPr lang="en-US" altLang="ja-JP" dirty="0"/>
          </a:p>
          <a:p>
            <a:pPr marL="0" indent="0">
              <a:buNone/>
            </a:pPr>
            <a:r>
              <a:rPr lang="ja-JP" altLang="en-US" dirty="0" smtClean="0"/>
              <a:t>⇒まずは試験的に監督官を増員し、成果を確認する。</a:t>
            </a:r>
            <a:endParaRPr lang="en-US" altLang="ja-JP" dirty="0" smtClean="0"/>
          </a:p>
          <a:p>
            <a:pPr marL="0" indent="0">
              <a:buNone/>
            </a:pPr>
            <a:endParaRPr lang="en-US" altLang="ja-JP" dirty="0"/>
          </a:p>
        </p:txBody>
      </p:sp>
      <p:sp>
        <p:nvSpPr>
          <p:cNvPr id="4" name="下矢印 3"/>
          <p:cNvSpPr/>
          <p:nvPr/>
        </p:nvSpPr>
        <p:spPr>
          <a:xfrm>
            <a:off x="3509262" y="2492896"/>
            <a:ext cx="504056"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03808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政策段階</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smtClean="0"/>
              <a:t>１．企業が集まり相談</a:t>
            </a:r>
            <a:r>
              <a:rPr lang="ja-JP" altLang="en-US" dirty="0"/>
              <a:t>件数が</a:t>
            </a:r>
            <a:r>
              <a:rPr lang="ja-JP" altLang="en-US" dirty="0" smtClean="0"/>
              <a:t>多い２３区内から、監督官を増やしていく。</a:t>
            </a:r>
            <a:endParaRPr lang="en-US" altLang="ja-JP" dirty="0" smtClean="0"/>
          </a:p>
          <a:p>
            <a:pPr marL="0" indent="0">
              <a:buNone/>
            </a:pPr>
            <a:endParaRPr lang="en-US" altLang="ja-JP" dirty="0"/>
          </a:p>
          <a:p>
            <a:pPr marL="0" indent="0">
              <a:buNone/>
            </a:pPr>
            <a:r>
              <a:rPr lang="ja-JP" altLang="en-US" dirty="0" smtClean="0"/>
              <a:t>２．申告件数に対しどのくらいの監督官数が適切かを把握</a:t>
            </a:r>
            <a:r>
              <a:rPr lang="ja-JP" altLang="en-US" dirty="0"/>
              <a:t>する</a:t>
            </a:r>
            <a:r>
              <a:rPr lang="ja-JP" altLang="en-US" dirty="0" smtClean="0"/>
              <a:t>。また法律</a:t>
            </a:r>
            <a:r>
              <a:rPr lang="ja-JP" altLang="en-US" dirty="0"/>
              <a:t>違反をしている企業の摘発、是正勧告の増加が</a:t>
            </a:r>
            <a:r>
              <a:rPr lang="ja-JP" altLang="en-US" dirty="0" smtClean="0"/>
              <a:t>見られるか観測する。</a:t>
            </a:r>
            <a:endParaRPr lang="en-US" altLang="ja-JP" dirty="0" smtClean="0"/>
          </a:p>
          <a:p>
            <a:pPr marL="0" indent="0">
              <a:buNone/>
            </a:pPr>
            <a:endParaRPr lang="en-US" altLang="ja-JP" dirty="0"/>
          </a:p>
          <a:p>
            <a:pPr marL="0" indent="0">
              <a:buNone/>
            </a:pPr>
            <a:r>
              <a:rPr lang="ja-JP" altLang="en-US" dirty="0" smtClean="0"/>
              <a:t>３．他の相談件数が多い地域にも拡大していく。</a:t>
            </a:r>
            <a:endParaRPr lang="en-US" altLang="ja-JP" dirty="0" smtClean="0"/>
          </a:p>
          <a:p>
            <a:pPr marL="0" indent="0">
              <a:buNone/>
            </a:pPr>
            <a:endParaRPr lang="en-US" altLang="ja-JP" dirty="0" smtClean="0"/>
          </a:p>
          <a:p>
            <a:pPr marL="0" indent="0">
              <a:buNone/>
            </a:pPr>
            <a:r>
              <a:rPr lang="ja-JP" altLang="en-US" dirty="0" smtClean="0"/>
              <a:t>⇒監督実施や検挙の実数の増加に加えて、企業に対する抑止力も期待される。</a:t>
            </a:r>
            <a:endParaRPr lang="en-US" altLang="ja-JP" dirty="0" smtClean="0"/>
          </a:p>
        </p:txBody>
      </p:sp>
    </p:spTree>
    <p:extLst>
      <p:ext uri="{BB962C8B-B14F-4D97-AF65-F5344CB8AC3E}">
        <p14:creationId xmlns:p14="http://schemas.microsoft.com/office/powerpoint/2010/main" val="3210663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政策の課題・問題点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法律上違法とはいえないグレーゾーンの事例について是正したり、摘発することが困難。</a:t>
            </a:r>
            <a:endParaRPr lang="en-US" altLang="ja-JP" dirty="0"/>
          </a:p>
          <a:p>
            <a:pPr lvl="1"/>
            <a:r>
              <a:rPr lang="ja-JP" altLang="en-US" dirty="0"/>
              <a:t>監督</a:t>
            </a:r>
            <a:r>
              <a:rPr lang="ja-JP" altLang="en-US" dirty="0" smtClean="0"/>
              <a:t>署の対応の限界</a:t>
            </a:r>
            <a:endParaRPr lang="en-US" altLang="ja-JP" dirty="0" smtClean="0"/>
          </a:p>
          <a:p>
            <a:pPr lvl="1"/>
            <a:endParaRPr lang="en-US" altLang="ja-JP" dirty="0" smtClean="0"/>
          </a:p>
          <a:p>
            <a:r>
              <a:rPr lang="ja-JP" altLang="en-US" dirty="0" smtClean="0"/>
              <a:t>労働者が申告の仕方や証拠の集め方を知る必要があり、監督署を活用するには手間と時間がかかる。</a:t>
            </a:r>
            <a:endParaRPr lang="en-US" altLang="ja-JP" dirty="0" smtClean="0"/>
          </a:p>
          <a:p>
            <a:endParaRPr lang="en-US" altLang="ja-JP" dirty="0"/>
          </a:p>
          <a:p>
            <a:r>
              <a:rPr lang="ja-JP" altLang="en-US" dirty="0" smtClean="0"/>
              <a:t>公務員を増員することになるので、削減の動きと逆行し市民のコンセンサスが得にくい可能性がある。</a:t>
            </a:r>
            <a:endParaRPr lang="en-US" altLang="ja-JP" dirty="0" smtClean="0"/>
          </a:p>
        </p:txBody>
      </p:sp>
    </p:spTree>
    <p:extLst>
      <p:ext uri="{BB962C8B-B14F-4D97-AF65-F5344CB8AC3E}">
        <p14:creationId xmlns:p14="http://schemas.microsoft.com/office/powerpoint/2010/main" val="2191467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560" y="332656"/>
            <a:ext cx="7620000" cy="5852120"/>
          </a:xfrm>
        </p:spPr>
        <p:txBody>
          <a:bodyPr>
            <a:normAutofit/>
          </a:bodyPr>
          <a:lstStyle/>
          <a:p>
            <a:pPr marL="114300" indent="0">
              <a:buNone/>
            </a:pPr>
            <a:r>
              <a:rPr kumimoji="1" lang="ja-JP" altLang="en-US" sz="4000" dirty="0" smtClean="0"/>
              <a:t>ところで・・・</a:t>
            </a:r>
            <a:endParaRPr kumimoji="1" lang="en-US" altLang="ja-JP" sz="4000" dirty="0" smtClean="0"/>
          </a:p>
          <a:p>
            <a:pPr marL="114300" indent="0">
              <a:buNone/>
            </a:pPr>
            <a:endParaRPr lang="en-US" altLang="ja-JP" sz="4000" dirty="0" smtClean="0"/>
          </a:p>
          <a:p>
            <a:pPr marL="114300" indent="0">
              <a:buNone/>
            </a:pPr>
            <a:endParaRPr lang="en-US" altLang="ja-JP" sz="4000" dirty="0"/>
          </a:p>
          <a:p>
            <a:pPr marL="114300" indent="0">
              <a:buNone/>
            </a:pPr>
            <a:endParaRPr kumimoji="1" lang="en-US" altLang="ja-JP" sz="4000" dirty="0" smtClean="0"/>
          </a:p>
          <a:p>
            <a:pPr marL="114300" indent="0">
              <a:buNone/>
            </a:pPr>
            <a:r>
              <a:rPr kumimoji="1" lang="ja-JP" altLang="en-US" sz="4000" dirty="0" smtClean="0"/>
              <a:t>現状のブラック企業に対する政治の動向は？</a:t>
            </a:r>
            <a:endParaRPr kumimoji="1" lang="ja-JP" altLang="en-US" sz="4000" dirty="0"/>
          </a:p>
        </p:txBody>
      </p:sp>
    </p:spTree>
    <p:extLst>
      <p:ext uri="{BB962C8B-B14F-4D97-AF65-F5344CB8AC3E}">
        <p14:creationId xmlns:p14="http://schemas.microsoft.com/office/powerpoint/2010/main" val="6931262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32656"/>
            <a:ext cx="8229600" cy="1287016"/>
          </a:xfrm>
        </p:spPr>
        <p:txBody>
          <a:bodyPr>
            <a:normAutofit fontScale="90000"/>
          </a:bodyPr>
          <a:lstStyle/>
          <a:p>
            <a:r>
              <a:rPr lang="ja-JP" altLang="en-US" dirty="0" smtClean="0"/>
              <a:t>自民党「ブラック</a:t>
            </a:r>
            <a:r>
              <a:rPr lang="ja-JP" altLang="en-US" dirty="0"/>
              <a:t>企業</a:t>
            </a:r>
            <a:r>
              <a:rPr lang="ja-JP" altLang="en-US" dirty="0" smtClean="0"/>
              <a:t>」公表提言</a:t>
            </a:r>
            <a:r>
              <a:rPr lang="ja-JP" altLang="en-US" dirty="0"/>
              <a:t>へ　</a:t>
            </a:r>
            <a:r>
              <a:rPr kumimoji="1" lang="en-US" altLang="ja-JP" dirty="0" smtClean="0"/>
              <a:t/>
            </a:r>
            <a:br>
              <a:rPr kumimoji="1" lang="en-US" altLang="ja-JP" dirty="0" smtClean="0"/>
            </a:br>
            <a:endParaRPr kumimoji="1" lang="ja-JP" altLang="en-US" dirty="0"/>
          </a:p>
        </p:txBody>
      </p:sp>
      <p:sp>
        <p:nvSpPr>
          <p:cNvPr id="3" name="コンテンツ プレースホルダー 2"/>
          <p:cNvSpPr>
            <a:spLocks noGrp="1"/>
          </p:cNvSpPr>
          <p:nvPr>
            <p:ph idx="1"/>
          </p:nvPr>
        </p:nvSpPr>
        <p:spPr/>
        <p:txBody>
          <a:bodyPr>
            <a:normAutofit/>
          </a:bodyPr>
          <a:lstStyle/>
          <a:p>
            <a:endParaRPr lang="en-US" altLang="ja-JP" dirty="0" smtClean="0"/>
          </a:p>
          <a:p>
            <a:r>
              <a:rPr lang="ja-JP" altLang="en-US" dirty="0" smtClean="0"/>
              <a:t>自民党は今年の</a:t>
            </a:r>
            <a:r>
              <a:rPr lang="en-US" altLang="ja-JP" dirty="0" smtClean="0"/>
              <a:t>4</a:t>
            </a:r>
            <a:r>
              <a:rPr lang="ja-JP" altLang="en-US" dirty="0" smtClean="0"/>
              <a:t>月８日</a:t>
            </a:r>
            <a:r>
              <a:rPr lang="ja-JP" altLang="en-US" dirty="0"/>
              <a:t>、厳しい労働環境が問題となっている「ブラック企業」について、社名公表などの措置を政府に提言する方針を固めた。夏の参院選公約での明記を</a:t>
            </a:r>
            <a:r>
              <a:rPr lang="ja-JP" altLang="en-US" dirty="0" smtClean="0"/>
              <a:t>検討している。</a:t>
            </a:r>
            <a:endParaRPr lang="en-US" altLang="ja-JP" dirty="0" smtClean="0"/>
          </a:p>
        </p:txBody>
      </p:sp>
    </p:spTree>
    <p:extLst>
      <p:ext uri="{BB962C8B-B14F-4D97-AF65-F5344CB8AC3E}">
        <p14:creationId xmlns:p14="http://schemas.microsoft.com/office/powerpoint/2010/main" val="35937232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marL="0" indent="0">
              <a:buNone/>
            </a:pPr>
            <a:r>
              <a:rPr lang="ja-JP" altLang="en-US" dirty="0" smtClean="0"/>
              <a:t>具体的な措置として</a:t>
            </a:r>
            <a:endParaRPr lang="en-US" altLang="ja-JP" dirty="0" smtClean="0"/>
          </a:p>
          <a:p>
            <a:endParaRPr lang="en-US" altLang="ja-JP" dirty="0" smtClean="0"/>
          </a:p>
          <a:p>
            <a:r>
              <a:rPr lang="en-US" altLang="ja-JP" dirty="0" smtClean="0"/>
              <a:t>(1)</a:t>
            </a:r>
            <a:r>
              <a:rPr lang="ja-JP" altLang="en-US" dirty="0" smtClean="0"/>
              <a:t> 「</a:t>
            </a:r>
            <a:r>
              <a:rPr lang="ja-JP" altLang="en-US" dirty="0"/>
              <a:t>重大・悪質な場合の司法処分と企業名の公表</a:t>
            </a:r>
            <a:r>
              <a:rPr lang="ja-JP" altLang="en-US" dirty="0" smtClean="0"/>
              <a:t>」 </a:t>
            </a:r>
            <a:endParaRPr lang="en-US" altLang="ja-JP" dirty="0" smtClean="0"/>
          </a:p>
          <a:p>
            <a:r>
              <a:rPr lang="en-US" altLang="ja-JP" dirty="0" smtClean="0"/>
              <a:t>(2)</a:t>
            </a:r>
            <a:r>
              <a:rPr lang="ja-JP" altLang="en-US" dirty="0" smtClean="0"/>
              <a:t>問題企業への就職抑制策の検討</a:t>
            </a:r>
            <a:endParaRPr lang="en-US" altLang="ja-JP" dirty="0" smtClean="0"/>
          </a:p>
          <a:p>
            <a:r>
              <a:rPr lang="en-US" altLang="ja-JP" dirty="0" smtClean="0"/>
              <a:t>(3)</a:t>
            </a:r>
            <a:r>
              <a:rPr lang="ja-JP" altLang="en-US" dirty="0" smtClean="0"/>
              <a:t>相談窓口の開設</a:t>
            </a:r>
          </a:p>
          <a:p>
            <a:endParaRPr kumimoji="1" lang="ja-JP" altLang="en-US" dirty="0"/>
          </a:p>
        </p:txBody>
      </p:sp>
    </p:spTree>
    <p:extLst>
      <p:ext uri="{BB962C8B-B14F-4D97-AF65-F5344CB8AC3E}">
        <p14:creationId xmlns:p14="http://schemas.microsoft.com/office/powerpoint/2010/main" val="4173987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980728"/>
          </a:xfrm>
        </p:spPr>
        <p:txBody>
          <a:bodyPr/>
          <a:lstStyle/>
          <a:p>
            <a:r>
              <a:rPr kumimoji="1" lang="ja-JP" altLang="en-US" dirty="0" smtClean="0"/>
              <a:t>概要</a:t>
            </a:r>
            <a:endParaRPr kumimoji="1" lang="ja-JP" altLang="en-US" dirty="0"/>
          </a:p>
        </p:txBody>
      </p:sp>
      <p:sp>
        <p:nvSpPr>
          <p:cNvPr id="3" name="コンテンツ プレースホルダー 2"/>
          <p:cNvSpPr>
            <a:spLocks noGrp="1"/>
          </p:cNvSpPr>
          <p:nvPr>
            <p:ph idx="1"/>
          </p:nvPr>
        </p:nvSpPr>
        <p:spPr>
          <a:xfrm>
            <a:off x="467544" y="1340768"/>
            <a:ext cx="8229600" cy="5112568"/>
          </a:xfrm>
        </p:spPr>
        <p:txBody>
          <a:bodyPr/>
          <a:lstStyle/>
          <a:p>
            <a:r>
              <a:rPr kumimoji="1" lang="ja-JP" altLang="en-US" dirty="0" smtClean="0"/>
              <a:t>「ブラック企業」・・・労働条件の劣悪な企業</a:t>
            </a:r>
            <a:endParaRPr kumimoji="1" lang="en-US" altLang="ja-JP" dirty="0" smtClean="0"/>
          </a:p>
          <a:p>
            <a:pPr lvl="1"/>
            <a:r>
              <a:rPr lang="ja-JP" altLang="en-US" dirty="0"/>
              <a:t>過酷</a:t>
            </a:r>
            <a:r>
              <a:rPr lang="ja-JP" altLang="en-US" dirty="0" smtClean="0"/>
              <a:t>な仕事量とノルマ</a:t>
            </a:r>
            <a:endParaRPr lang="en-US" altLang="ja-JP" dirty="0" smtClean="0"/>
          </a:p>
          <a:p>
            <a:pPr lvl="1"/>
            <a:r>
              <a:rPr kumimoji="1" lang="ja-JP" altLang="en-US" dirty="0"/>
              <a:t>極端</a:t>
            </a:r>
            <a:r>
              <a:rPr kumimoji="1" lang="ja-JP" altLang="en-US" dirty="0" smtClean="0"/>
              <a:t>な長時間労働とサービス残業</a:t>
            </a:r>
            <a:endParaRPr kumimoji="1" lang="en-US" altLang="ja-JP" dirty="0" smtClean="0"/>
          </a:p>
          <a:p>
            <a:pPr lvl="1"/>
            <a:r>
              <a:rPr lang="ja-JP" altLang="en-US" dirty="0"/>
              <a:t>上司</a:t>
            </a:r>
            <a:r>
              <a:rPr lang="ja-JP" altLang="en-US" dirty="0" smtClean="0"/>
              <a:t>の横暴、ハラスメント</a:t>
            </a:r>
            <a:endParaRPr lang="en-US" altLang="ja-JP" dirty="0" smtClean="0"/>
          </a:p>
          <a:p>
            <a:pPr lvl="1"/>
            <a:r>
              <a:rPr lang="ja-JP" altLang="en-US" dirty="0" smtClean="0"/>
              <a:t>有給が取得できない</a:t>
            </a:r>
            <a:endParaRPr lang="en-US" altLang="ja-JP" dirty="0" smtClean="0"/>
          </a:p>
          <a:p>
            <a:pPr lvl="1"/>
            <a:r>
              <a:rPr lang="ja-JP" altLang="en-US" dirty="0" smtClean="0"/>
              <a:t>退職</a:t>
            </a:r>
            <a:r>
              <a:rPr lang="ja-JP" altLang="en-US" dirty="0"/>
              <a:t>強要、不当</a:t>
            </a:r>
            <a:r>
              <a:rPr lang="ja-JP" altLang="en-US" dirty="0" smtClean="0"/>
              <a:t>解雇</a:t>
            </a:r>
            <a:r>
              <a:rPr kumimoji="1" lang="en-US" altLang="ja-JP" dirty="0" smtClean="0"/>
              <a:t>…</a:t>
            </a:r>
            <a:r>
              <a:rPr kumimoji="1" lang="ja-JP" altLang="en-US" dirty="0" smtClean="0"/>
              <a:t>等</a:t>
            </a:r>
            <a:endParaRPr kumimoji="1" lang="en-US" altLang="ja-JP" dirty="0" smtClean="0"/>
          </a:p>
          <a:p>
            <a:pPr lvl="1"/>
            <a:endParaRPr kumimoji="1" lang="en-US" altLang="ja-JP" dirty="0" smtClean="0"/>
          </a:p>
          <a:p>
            <a:r>
              <a:rPr kumimoji="1" lang="ja-JP" altLang="en-US" dirty="0" smtClean="0"/>
              <a:t>バブル崩壊以降の</a:t>
            </a:r>
            <a:r>
              <a:rPr lang="ja-JP" altLang="en-US" dirty="0" smtClean="0"/>
              <a:t>コスト削減を背景に、</a:t>
            </a:r>
            <a:r>
              <a:rPr kumimoji="1" lang="ja-JP" altLang="en-US" dirty="0" smtClean="0"/>
              <a:t>日本の企業にこのような傾向が強くなり始めた。</a:t>
            </a:r>
            <a:endParaRPr kumimoji="1" lang="en-US" altLang="ja-JP" dirty="0" smtClean="0"/>
          </a:p>
          <a:p>
            <a:endParaRPr kumimoji="1" lang="en-US" altLang="ja-JP" dirty="0" smtClean="0"/>
          </a:p>
          <a:p>
            <a:pPr marL="0" indent="0">
              <a:buNone/>
            </a:pPr>
            <a:r>
              <a:rPr kumimoji="1" lang="ja-JP" altLang="en-US" dirty="0" smtClean="0"/>
              <a:t>⇒ニッポン総ブラック化！？</a:t>
            </a:r>
            <a:endParaRPr kumimoji="1" lang="ja-JP" altLang="en-US" dirty="0"/>
          </a:p>
        </p:txBody>
      </p:sp>
    </p:spTree>
    <p:extLst>
      <p:ext uri="{BB962C8B-B14F-4D97-AF65-F5344CB8AC3E}">
        <p14:creationId xmlns:p14="http://schemas.microsoft.com/office/powerpoint/2010/main" val="34777089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600" dirty="0"/>
              <a:t>ブラック企業の社名公表、賛成？　反対</a:t>
            </a:r>
            <a:r>
              <a:rPr lang="ja-JP" altLang="en-US" sz="3600" dirty="0" smtClean="0"/>
              <a:t>？</a:t>
            </a:r>
            <a:endParaRPr kumimoji="1" lang="ja-JP" altLang="en-US" sz="3600" dirty="0"/>
          </a:p>
        </p:txBody>
      </p:sp>
      <p:sp>
        <p:nvSpPr>
          <p:cNvPr id="3" name="コンテンツ プレースホルダー 2"/>
          <p:cNvSpPr>
            <a:spLocks noGrp="1"/>
          </p:cNvSpPr>
          <p:nvPr>
            <p:ph idx="1"/>
          </p:nvPr>
        </p:nvSpPr>
        <p:spPr/>
        <p:txBody>
          <a:bodyPr>
            <a:normAutofit/>
          </a:bodyPr>
          <a:lstStyle/>
          <a:p>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r>
              <a:rPr lang="ja-JP" altLang="en-US" sz="1700" dirty="0" smtClean="0"/>
              <a:t>ヤフーニュース</a:t>
            </a:r>
            <a:r>
              <a:rPr lang="ja-JP" altLang="en-US" sz="1700" dirty="0"/>
              <a:t>「クリックリサーチ」調べ</a:t>
            </a:r>
            <a:r>
              <a:rPr lang="en-US" altLang="ja-JP" sz="1700" dirty="0" smtClean="0"/>
              <a:t>http</a:t>
            </a:r>
            <a:r>
              <a:rPr lang="en-US" altLang="ja-JP" sz="1700" dirty="0"/>
              <a:t>://polls.dailynews.yahoo.co.jp/other/8814/result</a:t>
            </a:r>
            <a:endParaRPr kumimoji="1" lang="ja-JP" altLang="en-US" sz="17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556792"/>
            <a:ext cx="5981700" cy="282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9758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問題点</a:t>
            </a:r>
            <a:endParaRPr kumimoji="1" lang="ja-JP" altLang="en-US" dirty="0"/>
          </a:p>
        </p:txBody>
      </p:sp>
      <p:sp>
        <p:nvSpPr>
          <p:cNvPr id="3" name="コンテンツ プレースホルダー 2"/>
          <p:cNvSpPr>
            <a:spLocks noGrp="1"/>
          </p:cNvSpPr>
          <p:nvPr>
            <p:ph idx="1"/>
          </p:nvPr>
        </p:nvSpPr>
        <p:spPr/>
        <p:txBody>
          <a:bodyPr/>
          <a:lstStyle/>
          <a:p>
            <a:r>
              <a:rPr lang="ja-JP" altLang="en-US" dirty="0"/>
              <a:t>どの</a:t>
            </a:r>
            <a:r>
              <a:rPr lang="ja-JP" altLang="en-US" dirty="0" smtClean="0"/>
              <a:t>ような企業を公表するのか？</a:t>
            </a:r>
            <a:endParaRPr lang="en-US" altLang="ja-JP" dirty="0" smtClean="0"/>
          </a:p>
          <a:p>
            <a:pPr lvl="1"/>
            <a:r>
              <a:rPr kumimoji="1" lang="ja-JP" altLang="en-US" dirty="0" smtClean="0"/>
              <a:t>明確な基準が必要</a:t>
            </a:r>
            <a:endParaRPr kumimoji="1" lang="en-US" altLang="ja-JP" dirty="0" smtClean="0"/>
          </a:p>
          <a:p>
            <a:endParaRPr lang="en-US" altLang="ja-JP" dirty="0" smtClean="0"/>
          </a:p>
          <a:p>
            <a:r>
              <a:rPr lang="ja-JP" altLang="en-US" dirty="0" smtClean="0"/>
              <a:t>不当解雇やサービス残業といった問題は表面化しにくい</a:t>
            </a:r>
            <a:endParaRPr lang="en-US" altLang="ja-JP" dirty="0" smtClean="0"/>
          </a:p>
          <a:p>
            <a:endParaRPr kumimoji="1" lang="ja-JP" altLang="en-US" dirty="0"/>
          </a:p>
        </p:txBody>
      </p:sp>
    </p:spTree>
    <p:extLst>
      <p:ext uri="{BB962C8B-B14F-4D97-AF65-F5344CB8AC3E}">
        <p14:creationId xmlns:p14="http://schemas.microsoft.com/office/powerpoint/2010/main" val="41279169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a:t>
            </a:r>
            <a:endParaRPr kumimoji="1" lang="ja-JP" altLang="en-US" dirty="0"/>
          </a:p>
        </p:txBody>
      </p:sp>
      <p:sp>
        <p:nvSpPr>
          <p:cNvPr id="3" name="コンテンツ プレースホルダー 2"/>
          <p:cNvSpPr>
            <a:spLocks noGrp="1"/>
          </p:cNvSpPr>
          <p:nvPr>
            <p:ph idx="1"/>
          </p:nvPr>
        </p:nvSpPr>
        <p:spPr>
          <a:xfrm>
            <a:off x="467544" y="1556792"/>
            <a:ext cx="8229600" cy="4525963"/>
          </a:xfrm>
        </p:spPr>
        <p:txBody>
          <a:bodyPr/>
          <a:lstStyle/>
          <a:p>
            <a:r>
              <a:rPr kumimoji="1" lang="ja-JP" altLang="en-US" dirty="0" smtClean="0"/>
              <a:t>労働監督官を増やして問題を解決できるか</a:t>
            </a:r>
            <a:endParaRPr kumimoji="1" lang="en-US" altLang="ja-JP" dirty="0" smtClean="0"/>
          </a:p>
          <a:p>
            <a:r>
              <a:rPr kumimoji="1" lang="ja-JP" altLang="en-US" dirty="0" smtClean="0"/>
              <a:t>ブラック企業公表の是非</a:t>
            </a:r>
            <a:endParaRPr kumimoji="1" lang="ja-JP" altLang="en-US" dirty="0"/>
          </a:p>
        </p:txBody>
      </p:sp>
    </p:spTree>
    <p:extLst>
      <p:ext uri="{BB962C8B-B14F-4D97-AF65-F5344CB8AC3E}">
        <p14:creationId xmlns:p14="http://schemas.microsoft.com/office/powerpoint/2010/main" val="1698712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a:t>
            </a:r>
            <a:r>
              <a:rPr lang="ja-JP" altLang="en-US" dirty="0" smtClean="0"/>
              <a:t>労働基</a:t>
            </a:r>
            <a:r>
              <a:rPr lang="ja-JP" altLang="en-US" dirty="0"/>
              <a:t>準法がよくわかる</a:t>
            </a:r>
            <a:r>
              <a:rPr lang="ja-JP" altLang="en-US" dirty="0" smtClean="0"/>
              <a:t>本</a:t>
            </a:r>
            <a:r>
              <a:rPr lang="en-US" altLang="ja-JP" dirty="0" smtClean="0"/>
              <a:t>』</a:t>
            </a:r>
            <a:r>
              <a:rPr lang="ja-JP" altLang="en-US" dirty="0"/>
              <a:t>　</a:t>
            </a:r>
            <a:r>
              <a:rPr lang="ja-JP" altLang="en-US"/>
              <a:t>下山 </a:t>
            </a:r>
            <a:r>
              <a:rPr lang="ja-JP" altLang="en-US" smtClean="0"/>
              <a:t>智恵子　成美堂出版</a:t>
            </a:r>
            <a:endParaRPr lang="en-US" altLang="ja-JP" dirty="0" smtClean="0"/>
          </a:p>
          <a:p>
            <a:r>
              <a:rPr kumimoji="1" lang="en-US" altLang="ja-JP" dirty="0" smtClean="0"/>
              <a:t>『</a:t>
            </a:r>
            <a:r>
              <a:rPr kumimoji="1" lang="ja-JP" altLang="en-US" dirty="0" smtClean="0"/>
              <a:t>就活とブラック企業</a:t>
            </a:r>
            <a:r>
              <a:rPr kumimoji="1" lang="en-US" altLang="ja-JP" dirty="0" smtClean="0"/>
              <a:t>』</a:t>
            </a:r>
            <a:r>
              <a:rPr kumimoji="1" lang="ja-JP" altLang="en-US" dirty="0" smtClean="0"/>
              <a:t>　森岡 孝二　岩波書店</a:t>
            </a:r>
            <a:endParaRPr kumimoji="1" lang="en-US" altLang="ja-JP" dirty="0" smtClean="0"/>
          </a:p>
          <a:p>
            <a:r>
              <a:rPr lang="en-US" altLang="ja-JP" dirty="0" smtClean="0"/>
              <a:t>『</a:t>
            </a:r>
            <a:r>
              <a:rPr lang="ja-JP" altLang="en-US" dirty="0" smtClean="0"/>
              <a:t>ブラック企業</a:t>
            </a:r>
            <a:r>
              <a:rPr lang="en-US" altLang="ja-JP" dirty="0" smtClean="0"/>
              <a:t>』</a:t>
            </a:r>
            <a:r>
              <a:rPr lang="ja-JP" altLang="en-US" dirty="0" smtClean="0"/>
              <a:t>　今野 晴貴　文春新書</a:t>
            </a:r>
            <a:endParaRPr kumimoji="1" lang="ja-JP" altLang="en-US" dirty="0"/>
          </a:p>
        </p:txBody>
      </p:sp>
    </p:spTree>
    <p:extLst>
      <p:ext uri="{BB962C8B-B14F-4D97-AF65-F5344CB8AC3E}">
        <p14:creationId xmlns:p14="http://schemas.microsoft.com/office/powerpoint/2010/main" val="1520827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ブラック企業増加による社会的コスト</a:t>
            </a:r>
            <a:endParaRPr kumimoji="1" lang="ja-JP" altLang="en-US" dirty="0"/>
          </a:p>
        </p:txBody>
      </p:sp>
      <p:sp>
        <p:nvSpPr>
          <p:cNvPr id="3" name="コンテンツ プレースホルダー 2"/>
          <p:cNvSpPr>
            <a:spLocks noGrp="1"/>
          </p:cNvSpPr>
          <p:nvPr>
            <p:ph idx="1"/>
          </p:nvPr>
        </p:nvSpPr>
        <p:spPr>
          <a:xfrm>
            <a:off x="467544" y="2048439"/>
            <a:ext cx="7620000" cy="4800600"/>
          </a:xfrm>
        </p:spPr>
        <p:txBody>
          <a:bodyPr/>
          <a:lstStyle/>
          <a:p>
            <a:pPr marL="114300" indent="0">
              <a:buNone/>
            </a:pPr>
            <a:endParaRPr kumimoji="1" lang="en-US" altLang="ja-JP" dirty="0" smtClean="0"/>
          </a:p>
          <a:p>
            <a:r>
              <a:rPr lang="ja-JP" altLang="en-US" dirty="0" smtClean="0"/>
              <a:t>労働環境の悪化、賃金の低下</a:t>
            </a:r>
            <a:endParaRPr lang="en-US" altLang="ja-JP" dirty="0" smtClean="0"/>
          </a:p>
          <a:p>
            <a:endParaRPr lang="en-US" altLang="ja-JP" dirty="0"/>
          </a:p>
          <a:p>
            <a:r>
              <a:rPr kumimoji="1" lang="ja-JP" altLang="en-US" dirty="0" smtClean="0"/>
              <a:t>自殺者や解雇者増加による国の支援（税金）の増加</a:t>
            </a:r>
            <a:endParaRPr lang="en-US" altLang="ja-JP" dirty="0"/>
          </a:p>
          <a:p>
            <a:pPr lvl="1"/>
            <a:r>
              <a:rPr lang="ja-JP" altLang="en-US" dirty="0" smtClean="0"/>
              <a:t>労災認定された際の費用</a:t>
            </a:r>
            <a:endParaRPr lang="en-US" altLang="ja-JP" dirty="0" smtClean="0"/>
          </a:p>
          <a:p>
            <a:pPr lvl="1"/>
            <a:r>
              <a:rPr lang="ja-JP" altLang="en-US" dirty="0" smtClean="0"/>
              <a:t>健康保険費、失業手当</a:t>
            </a:r>
            <a:endParaRPr lang="en-US" altLang="ja-JP" dirty="0"/>
          </a:p>
          <a:p>
            <a:pPr marL="114300" indent="0">
              <a:buNone/>
            </a:pPr>
            <a:endParaRPr kumimoji="1" lang="en-US" altLang="ja-JP" dirty="0"/>
          </a:p>
          <a:p>
            <a:r>
              <a:rPr lang="ja-JP" altLang="en-US" dirty="0" smtClean="0"/>
              <a:t>就活生への心理的プレッシャー</a:t>
            </a:r>
            <a:endParaRPr kumimoji="1" lang="en-US" altLang="ja-JP" dirty="0" smtClean="0"/>
          </a:p>
          <a:p>
            <a:pPr marL="114300" indent="0">
              <a:buNone/>
            </a:pPr>
            <a:endParaRPr kumimoji="1" lang="ja-JP" altLang="en-US" dirty="0"/>
          </a:p>
        </p:txBody>
      </p:sp>
    </p:spTree>
    <p:extLst>
      <p:ext uri="{BB962C8B-B14F-4D97-AF65-F5344CB8AC3E}">
        <p14:creationId xmlns:p14="http://schemas.microsoft.com/office/powerpoint/2010/main" val="192071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2707" y="182934"/>
            <a:ext cx="6480720" cy="4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1685960" y="5085184"/>
            <a:ext cx="5904656" cy="1477328"/>
          </a:xfrm>
          <a:prstGeom prst="rect">
            <a:avLst/>
          </a:prstGeom>
          <a:noFill/>
        </p:spPr>
        <p:txBody>
          <a:bodyPr wrap="square" rtlCol="0">
            <a:spAutoFit/>
          </a:bodyPr>
          <a:lstStyle/>
          <a:p>
            <a:r>
              <a:rPr lang="zh-TW" altLang="en-US" dirty="0" smtClean="0">
                <a:latin typeface="ＭＳ ゴシック" pitchFamily="49" charset="-128"/>
                <a:ea typeface="ＭＳ ゴシック" pitchFamily="49" charset="-128"/>
              </a:rPr>
              <a:t> </a:t>
            </a:r>
            <a:r>
              <a:rPr lang="ja-JP" altLang="en-US" dirty="0" smtClean="0">
                <a:latin typeface="ＭＳ ゴシック" pitchFamily="49" charset="-128"/>
                <a:ea typeface="ＭＳ ゴシック" pitchFamily="49" charset="-128"/>
              </a:rPr>
              <a:t>厚生労働省</a:t>
            </a:r>
            <a:r>
              <a:rPr lang="zh-TW" altLang="en-US" dirty="0" smtClean="0">
                <a:latin typeface="ＭＳ ゴシック" pitchFamily="49" charset="-128"/>
                <a:ea typeface="ＭＳ ゴシック" pitchFamily="49" charset="-128"/>
              </a:rPr>
              <a:t>「</a:t>
            </a:r>
            <a:r>
              <a:rPr lang="zh-TW" altLang="en-US" dirty="0">
                <a:latin typeface="ＭＳ ゴシック" pitchFamily="49" charset="-128"/>
                <a:ea typeface="ＭＳ ゴシック" pitchFamily="49" charset="-128"/>
              </a:rPr>
              <a:t>平成</a:t>
            </a:r>
            <a:r>
              <a:rPr lang="en-US" altLang="zh-TW" dirty="0">
                <a:latin typeface="ＭＳ ゴシック" pitchFamily="49" charset="-128"/>
                <a:ea typeface="ＭＳ ゴシック" pitchFamily="49" charset="-128"/>
              </a:rPr>
              <a:t>24</a:t>
            </a:r>
            <a:r>
              <a:rPr lang="zh-TW" altLang="en-US" dirty="0">
                <a:latin typeface="ＭＳ ゴシック" pitchFamily="49" charset="-128"/>
                <a:ea typeface="ＭＳ ゴシック" pitchFamily="49" charset="-128"/>
              </a:rPr>
              <a:t>年度個別労働紛争解決制度施行状況</a:t>
            </a:r>
            <a:r>
              <a:rPr lang="zh-TW" altLang="en-US" dirty="0" smtClean="0">
                <a:latin typeface="ＭＳ ゴシック" pitchFamily="49" charset="-128"/>
                <a:ea typeface="ＭＳ ゴシック" pitchFamily="49" charset="-128"/>
              </a:rPr>
              <a:t>」大臣官房</a:t>
            </a:r>
            <a:r>
              <a:rPr lang="ja-JP" altLang="en-US" dirty="0" smtClean="0">
                <a:latin typeface="ＭＳ ゴシック" pitchFamily="49" charset="-128"/>
                <a:ea typeface="ＭＳ ゴシック" pitchFamily="49" charset="-128"/>
              </a:rPr>
              <a:t>地方課　</a:t>
            </a:r>
            <a:r>
              <a:rPr lang="zh-TW" altLang="en-US" dirty="0" smtClean="0">
                <a:latin typeface="ＭＳ ゴシック" pitchFamily="49" charset="-128"/>
                <a:ea typeface="ＭＳ ゴシック" pitchFamily="49" charset="-128"/>
              </a:rPr>
              <a:t>労働紛争処理業務室</a:t>
            </a:r>
            <a:r>
              <a:rPr lang="ja-JP" altLang="en-US" dirty="0" smtClean="0">
                <a:latin typeface="ＭＳ ゴシック" pitchFamily="49" charset="-128"/>
                <a:ea typeface="ＭＳ ゴシック" pitchFamily="49" charset="-128"/>
              </a:rPr>
              <a:t>　</a:t>
            </a:r>
            <a:r>
              <a:rPr lang="zh-TW" altLang="en-US" dirty="0" smtClean="0">
                <a:latin typeface="ＭＳ ゴシック" pitchFamily="49" charset="-128"/>
                <a:ea typeface="ＭＳ ゴシック" pitchFamily="49" charset="-128"/>
              </a:rPr>
              <a:t>室 長 田中 仁</a:t>
            </a:r>
            <a:r>
              <a:rPr lang="ja-JP" altLang="en-US" dirty="0" smtClean="0">
                <a:latin typeface="ＭＳ ゴシック" pitchFamily="49" charset="-128"/>
                <a:ea typeface="ＭＳ ゴシック" pitchFamily="49" charset="-128"/>
              </a:rPr>
              <a:t>　より</a:t>
            </a:r>
            <a:endParaRPr lang="en-US" altLang="ja-JP" dirty="0" smtClean="0">
              <a:latin typeface="ＭＳ ゴシック" pitchFamily="49" charset="-128"/>
              <a:ea typeface="ＭＳ ゴシック" pitchFamily="49" charset="-128"/>
            </a:endParaRPr>
          </a:p>
          <a:p>
            <a:r>
              <a:rPr lang="en-US" altLang="ja-JP" dirty="0"/>
              <a:t>http://www.mhlw.go.jp/stf/houdou/2r985200000339uj-att/2r985200000339w0.pdf</a:t>
            </a:r>
            <a:endParaRPr kumimoji="1" lang="ja-JP" altLang="en-US" dirty="0"/>
          </a:p>
        </p:txBody>
      </p:sp>
      <p:sp>
        <p:nvSpPr>
          <p:cNvPr id="2" name="四角形吹き出し 1"/>
          <p:cNvSpPr/>
          <p:nvPr/>
        </p:nvSpPr>
        <p:spPr>
          <a:xfrm>
            <a:off x="6052496" y="55918"/>
            <a:ext cx="3131840" cy="1373858"/>
          </a:xfrm>
          <a:prstGeom prst="wedgeRectCallout">
            <a:avLst>
              <a:gd name="adj1" fmla="val -37631"/>
              <a:gd name="adj2" fmla="val 59765"/>
            </a:avLst>
          </a:prstGeom>
          <a:solidFill>
            <a:schemeClr val="accent5">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ここ１０年間で総合労働相談件数は約４０万件も増えている！</a:t>
            </a:r>
            <a:endParaRPr kumimoji="1" lang="ja-JP" altLang="en-US" sz="1600" b="1" dirty="0">
              <a:solidFill>
                <a:schemeClr val="tx1"/>
              </a:solidFill>
            </a:endParaRPr>
          </a:p>
        </p:txBody>
      </p:sp>
    </p:spTree>
    <p:extLst>
      <p:ext uri="{BB962C8B-B14F-4D97-AF65-F5344CB8AC3E}">
        <p14:creationId xmlns:p14="http://schemas.microsoft.com/office/powerpoint/2010/main" val="93865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570" y="29871"/>
            <a:ext cx="7391400"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1779" y="1205211"/>
            <a:ext cx="7305675" cy="5652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1403648" y="801665"/>
            <a:ext cx="576064" cy="605777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5292080" y="801665"/>
            <a:ext cx="504056" cy="605777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吹き出し 1"/>
          <p:cNvSpPr/>
          <p:nvPr/>
        </p:nvSpPr>
        <p:spPr>
          <a:xfrm>
            <a:off x="5940152" y="188640"/>
            <a:ext cx="3203848" cy="1368152"/>
          </a:xfrm>
          <a:prstGeom prst="wedgeRectCallout">
            <a:avLst>
              <a:gd name="adj1" fmla="val -55624"/>
              <a:gd name="adj2" fmla="val 77721"/>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ここ９年間でいじめ・いやがらせの相談が解雇を抜いてトップとなった！</a:t>
            </a:r>
            <a:endParaRPr kumimoji="1" lang="ja-JP" altLang="en-US" b="1" dirty="0">
              <a:solidFill>
                <a:schemeClr val="tx1"/>
              </a:solidFill>
            </a:endParaRPr>
          </a:p>
        </p:txBody>
      </p:sp>
    </p:spTree>
    <p:extLst>
      <p:ext uri="{BB962C8B-B14F-4D97-AF65-F5344CB8AC3E}">
        <p14:creationId xmlns:p14="http://schemas.microsoft.com/office/powerpoint/2010/main" val="146831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08" y="620688"/>
            <a:ext cx="5791200" cy="466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676400" y="5493131"/>
            <a:ext cx="7000056" cy="646331"/>
          </a:xfrm>
          <a:prstGeom prst="rect">
            <a:avLst/>
          </a:prstGeom>
          <a:noFill/>
        </p:spPr>
        <p:txBody>
          <a:bodyPr wrap="square" rtlCol="0">
            <a:spAutoFit/>
          </a:bodyPr>
          <a:lstStyle/>
          <a:p>
            <a:r>
              <a:rPr lang="ja-JP" altLang="en-US" dirty="0" smtClean="0"/>
              <a:t>森岡</a:t>
            </a:r>
            <a:r>
              <a:rPr lang="ja-JP" altLang="en-US" dirty="0"/>
              <a:t>　</a:t>
            </a:r>
            <a:r>
              <a:rPr lang="ja-JP" altLang="en-US" dirty="0" smtClean="0"/>
              <a:t>孝二　</a:t>
            </a:r>
            <a:r>
              <a:rPr lang="ja-JP" altLang="en-US" dirty="0"/>
              <a:t>「</a:t>
            </a:r>
            <a:r>
              <a:rPr lang="ja-JP" altLang="en-US" dirty="0" smtClean="0"/>
              <a:t>労働</a:t>
            </a:r>
            <a:r>
              <a:rPr lang="ja-JP" altLang="en-US" dirty="0"/>
              <a:t>時間のコンプライアンス実態とサービス</a:t>
            </a:r>
            <a:r>
              <a:rPr lang="ja-JP" altLang="en-US" dirty="0" smtClean="0"/>
              <a:t>残業」</a:t>
            </a:r>
            <a:endParaRPr lang="en-US" altLang="ja-JP" dirty="0" smtClean="0"/>
          </a:p>
          <a:p>
            <a:r>
              <a:rPr lang="en-US" altLang="ja-JP" dirty="0" smtClean="0"/>
              <a:t>http://www.kansai-u.ac.jp/Keiseiken/books/sousho147/147_07.pdf</a:t>
            </a:r>
            <a:endParaRPr lang="ja-JP" altLang="en-US" dirty="0"/>
          </a:p>
        </p:txBody>
      </p:sp>
    </p:spTree>
    <p:extLst>
      <p:ext uri="{BB962C8B-B14F-4D97-AF65-F5344CB8AC3E}">
        <p14:creationId xmlns:p14="http://schemas.microsoft.com/office/powerpoint/2010/main" val="1420449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75855" y="2182815"/>
            <a:ext cx="2682145" cy="1569660"/>
          </a:xfrm>
          <a:prstGeom prst="rect">
            <a:avLst/>
          </a:prstGeom>
          <a:noFill/>
          <a:ln>
            <a:solidFill>
              <a:schemeClr val="bg1"/>
            </a:solidFill>
          </a:ln>
        </p:spPr>
        <p:txBody>
          <a:bodyPr wrap="none" lIns="91440" tIns="45720" rIns="91440" bIns="45720">
            <a:spAutoFit/>
          </a:bodyPr>
          <a:lstStyle/>
          <a:p>
            <a:pPr algn="ctr"/>
            <a:r>
              <a:rPr kumimoji="1" lang="ja-JP" altLang="en-US" sz="9600" b="1" cap="none" spc="100" dirty="0" smtClean="0">
                <a:ln w="18000">
                  <a:solidFill>
                    <a:schemeClr val="accent1">
                      <a:satMod val="200000"/>
                      <a:tint val="72000"/>
                    </a:schemeClr>
                  </a:solidFill>
                  <a:prstDash val="solid"/>
                </a:ln>
                <a:solidFill>
                  <a:schemeClr val="tx1">
                    <a:alpha val="5700"/>
                  </a:schemeClr>
                </a:solidFill>
                <a:effectLst>
                  <a:outerShdw blurRad="25000" dist="20000" dir="16020000" algn="tl">
                    <a:schemeClr val="accent1">
                      <a:satMod val="200000"/>
                      <a:shade val="1000"/>
                      <a:alpha val="60000"/>
                    </a:schemeClr>
                  </a:outerShdw>
                </a:effectLst>
              </a:rPr>
              <a:t>提言</a:t>
            </a:r>
            <a:endParaRPr lang="ja-JP" altLang="en-US" sz="9600" b="1" cap="none" spc="100" dirty="0">
              <a:ln w="18000">
                <a:solidFill>
                  <a:schemeClr val="accent1">
                    <a:satMod val="200000"/>
                    <a:tint val="72000"/>
                  </a:schemeClr>
                </a:solidFill>
                <a:prstDash val="solid"/>
              </a:ln>
              <a:solidFill>
                <a:schemeClr val="tx1">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3226233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7682" y="116632"/>
            <a:ext cx="8229600" cy="1143000"/>
          </a:xfrm>
        </p:spPr>
        <p:txBody>
          <a:bodyPr>
            <a:normAutofit/>
          </a:bodyPr>
          <a:lstStyle/>
          <a:p>
            <a:r>
              <a:rPr kumimoji="1" lang="ja-JP" altLang="en-US" dirty="0" smtClean="0"/>
              <a:t>労働局と労働基準監督署</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99" y="1196752"/>
            <a:ext cx="3541365" cy="5043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23954" y="6320030"/>
            <a:ext cx="9131026" cy="369332"/>
          </a:xfrm>
          <a:prstGeom prst="rect">
            <a:avLst/>
          </a:prstGeom>
          <a:noFill/>
        </p:spPr>
        <p:txBody>
          <a:bodyPr wrap="none" rtlCol="0">
            <a:spAutoFit/>
          </a:bodyPr>
          <a:lstStyle/>
          <a:p>
            <a:r>
              <a:rPr lang="ja-JP" altLang="en-US" dirty="0">
                <a:latin typeface="MS-PGothic"/>
              </a:rPr>
              <a:t>労働基準監督業務に</a:t>
            </a:r>
            <a:r>
              <a:rPr lang="ja-JP" altLang="en-US" dirty="0" smtClean="0">
                <a:latin typeface="MS-PGothic"/>
              </a:rPr>
              <a:t>ついて</a:t>
            </a:r>
            <a:r>
              <a:rPr lang="en-US" altLang="ja-JP" dirty="0" smtClean="0">
                <a:latin typeface="MS-PGothic"/>
              </a:rPr>
              <a:t>―</a:t>
            </a:r>
            <a:r>
              <a:rPr lang="ja-JP" altLang="en-US" dirty="0" smtClean="0">
                <a:latin typeface="MS-PGothic"/>
              </a:rPr>
              <a:t>厚生労働省</a:t>
            </a:r>
            <a:r>
              <a:rPr lang="en-US" altLang="ja-JP" dirty="0" smtClean="0"/>
              <a:t>http</a:t>
            </a:r>
            <a:r>
              <a:rPr lang="en-US" altLang="ja-JP" dirty="0"/>
              <a:t>://www.mhlw.go.jp/jigyo_shiwake/dl/15-2a.pdf</a:t>
            </a:r>
            <a:endParaRPr kumimoji="1" lang="ja-JP" altLang="en-US" dirty="0"/>
          </a:p>
        </p:txBody>
      </p:sp>
    </p:spTree>
    <p:extLst>
      <p:ext uri="{BB962C8B-B14F-4D97-AF65-F5344CB8AC3E}">
        <p14:creationId xmlns:p14="http://schemas.microsoft.com/office/powerpoint/2010/main" val="707592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38619"/>
            <a:ext cx="8532439" cy="5769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4922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ナチュラル">
  <a:themeElements>
    <a:clrScheme name="ナチュラル">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ナチュラル">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1200</TotalTime>
  <Words>1017</Words>
  <Application>Microsoft Office PowerPoint</Application>
  <PresentationFormat>画面に合わせる (4:3)</PresentationFormat>
  <Paragraphs>128</Paragraphs>
  <Slides>23</Slides>
  <Notes>8</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ナチュラル</vt:lpstr>
      <vt:lpstr>ブラック企業</vt:lpstr>
      <vt:lpstr>概要</vt:lpstr>
      <vt:lpstr>ブラック企業増加による社会的コスト</vt:lpstr>
      <vt:lpstr>PowerPoint プレゼンテーション</vt:lpstr>
      <vt:lpstr>PowerPoint プレゼンテーション</vt:lpstr>
      <vt:lpstr>PowerPoint プレゼンテーション</vt:lpstr>
      <vt:lpstr>PowerPoint プレゼンテーション</vt:lpstr>
      <vt:lpstr>労働局と労働基準監督署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政策段階</vt:lpstr>
      <vt:lpstr>政策の課題・問題点</vt:lpstr>
      <vt:lpstr>PowerPoint プレゼンテーション</vt:lpstr>
      <vt:lpstr>自民党「ブラック企業」公表提言へ　 </vt:lpstr>
      <vt:lpstr>PowerPoint プレゼンテーション</vt:lpstr>
      <vt:lpstr>ブラック企業の社名公表、賛成？　反対？</vt:lpstr>
      <vt:lpstr>問題点</vt:lpstr>
      <vt:lpstr>論点</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ブラック企業</dc:title>
  <dc:creator>Takahiro Nogi</dc:creator>
  <cp:lastModifiedBy>安岡　正晴</cp:lastModifiedBy>
  <cp:revision>74</cp:revision>
  <dcterms:created xsi:type="dcterms:W3CDTF">2013-06-04T07:27:16Z</dcterms:created>
  <dcterms:modified xsi:type="dcterms:W3CDTF">2013-06-10T07:25:33Z</dcterms:modified>
</cp:coreProperties>
</file>