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7" r:id="rId2"/>
    <p:sldId id="258" r:id="rId3"/>
    <p:sldId id="265" r:id="rId4"/>
    <p:sldId id="259" r:id="rId5"/>
    <p:sldId id="277" r:id="rId6"/>
    <p:sldId id="266" r:id="rId7"/>
    <p:sldId id="263" r:id="rId8"/>
    <p:sldId id="264" r:id="rId9"/>
    <p:sldId id="267" r:id="rId10"/>
    <p:sldId id="268" r:id="rId11"/>
    <p:sldId id="269" r:id="rId12"/>
    <p:sldId id="270" r:id="rId13"/>
    <p:sldId id="272" r:id="rId14"/>
    <p:sldId id="273" r:id="rId15"/>
    <p:sldId id="274" r:id="rId16"/>
    <p:sldId id="278" r:id="rId17"/>
    <p:sldId id="276" r:id="rId18"/>
    <p:sldId id="275" r:id="rId19"/>
    <p:sldId id="279" r:id="rId20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EF3B1D"/>
    <a:srgbClr val="EE50B9"/>
    <a:srgbClr val="2D2A1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40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______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ja-JP"/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列1</c:v>
                </c:pt>
              </c:strCache>
            </c:strRef>
          </c:tx>
          <c:dLbls>
            <c:showVal val="1"/>
            <c:showCatName val="1"/>
            <c:showLeaderLines val="1"/>
          </c:dLbls>
          <c:cat>
            <c:strRef>
              <c:f>Sheet1!$A$2:$A$5</c:f>
              <c:strCache>
                <c:ptCount val="4"/>
                <c:pt idx="0">
                  <c:v>非常に高まった</c:v>
                </c:pt>
                <c:pt idx="1">
                  <c:v>やや高まった</c:v>
                </c:pt>
                <c:pt idx="2">
                  <c:v>変わらない</c:v>
                </c:pt>
                <c:pt idx="3">
                  <c:v>無回答</c:v>
                </c:pt>
              </c:strCache>
            </c:strRef>
          </c:cat>
          <c:val>
            <c:numRef>
              <c:f>Sheet1!$B$2:$B$5</c:f>
              <c:numCache>
                <c:formatCode>0.0%</c:formatCode>
                <c:ptCount val="4"/>
                <c:pt idx="0">
                  <c:v>0.248</c:v>
                </c:pt>
                <c:pt idx="1">
                  <c:v>0.45</c:v>
                </c:pt>
                <c:pt idx="2">
                  <c:v>0.25900000000000001</c:v>
                </c:pt>
                <c:pt idx="3">
                  <c:v>4.2999999999999997E-2</c:v>
                </c:pt>
              </c:numCache>
            </c:numRef>
          </c:val>
        </c:ser>
        <c:firstSliceAng val="0"/>
      </c:pieChart>
    </c:plotArea>
    <c:plotVisOnly val="1"/>
  </c:chart>
  <c:txPr>
    <a:bodyPr/>
    <a:lstStyle/>
    <a:p>
      <a:pPr>
        <a:defRPr sz="1800"/>
      </a:pPr>
      <a:endParaRPr lang="ja-JP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B2ABC22-C6AA-46E2-B86A-F4D40403CDFD}" type="doc">
      <dgm:prSet loTypeId="urn:microsoft.com/office/officeart/2005/8/layout/hList3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kumimoji="1" lang="ja-JP" altLang="en-US"/>
        </a:p>
      </dgm:t>
    </dgm:pt>
    <dgm:pt modelId="{85CC8F5F-6EA4-4DE9-BAD5-32F3D2B62FCE}">
      <dgm:prSet phldrT="[テキスト]" custT="1"/>
      <dgm:spPr/>
      <dgm:t>
        <a:bodyPr/>
        <a:lstStyle/>
        <a:p>
          <a:r>
            <a:rPr kumimoji="1" lang="ja-JP" altLang="en-US" sz="3200" dirty="0" smtClean="0"/>
            <a:t>プログラムの問題点等</a:t>
          </a:r>
          <a:endParaRPr kumimoji="1" lang="ja-JP" altLang="en-US" sz="3200" dirty="0"/>
        </a:p>
      </dgm:t>
    </dgm:pt>
    <dgm:pt modelId="{A0558A2D-6F76-405E-AE95-E8BFDC6FF727}" type="parTrans" cxnId="{5E18D229-7EE3-4948-A412-F9695D5FD1B4}">
      <dgm:prSet/>
      <dgm:spPr/>
      <dgm:t>
        <a:bodyPr/>
        <a:lstStyle/>
        <a:p>
          <a:endParaRPr kumimoji="1" lang="ja-JP" altLang="en-US"/>
        </a:p>
      </dgm:t>
    </dgm:pt>
    <dgm:pt modelId="{06201748-59B1-4512-B4CD-B5C878C07DA8}" type="sibTrans" cxnId="{5E18D229-7EE3-4948-A412-F9695D5FD1B4}">
      <dgm:prSet/>
      <dgm:spPr/>
      <dgm:t>
        <a:bodyPr/>
        <a:lstStyle/>
        <a:p>
          <a:endParaRPr kumimoji="1" lang="ja-JP" altLang="en-US"/>
        </a:p>
      </dgm:t>
    </dgm:pt>
    <dgm:pt modelId="{CD094395-A0C7-40EB-811E-D313FDC17A53}">
      <dgm:prSet phldrT="[テキスト]" custT="1"/>
      <dgm:spPr/>
      <dgm:t>
        <a:bodyPr/>
        <a:lstStyle/>
        <a:p>
          <a:r>
            <a:rPr kumimoji="1" lang="en-US" altLang="ja-JP" sz="3200" dirty="0" smtClean="0"/>
            <a:t>ALT</a:t>
          </a:r>
          <a:r>
            <a:rPr kumimoji="1" lang="ja-JP" altLang="en-US" sz="3200" dirty="0" smtClean="0"/>
            <a:t>の教育能力不足</a:t>
          </a:r>
          <a:endParaRPr kumimoji="1" lang="ja-JP" altLang="en-US" sz="3200" dirty="0"/>
        </a:p>
      </dgm:t>
    </dgm:pt>
    <dgm:pt modelId="{02811C99-8A1E-4F3E-84B4-995A8DEA3D09}" type="parTrans" cxnId="{7EE2BC7C-67F7-419A-998B-46B892902C0A}">
      <dgm:prSet/>
      <dgm:spPr/>
      <dgm:t>
        <a:bodyPr/>
        <a:lstStyle/>
        <a:p>
          <a:endParaRPr kumimoji="1" lang="ja-JP" altLang="en-US"/>
        </a:p>
      </dgm:t>
    </dgm:pt>
    <dgm:pt modelId="{D053404A-FDFF-4CF1-AB20-B2A74C7B0D36}" type="sibTrans" cxnId="{7EE2BC7C-67F7-419A-998B-46B892902C0A}">
      <dgm:prSet/>
      <dgm:spPr/>
      <dgm:t>
        <a:bodyPr/>
        <a:lstStyle/>
        <a:p>
          <a:endParaRPr kumimoji="1" lang="ja-JP" altLang="en-US"/>
        </a:p>
      </dgm:t>
    </dgm:pt>
    <dgm:pt modelId="{03F697BF-15F1-4D2E-B732-0BD49195748F}">
      <dgm:prSet phldrT="[テキスト]" custT="1"/>
      <dgm:spPr/>
      <dgm:t>
        <a:bodyPr/>
        <a:lstStyle/>
        <a:p>
          <a:r>
            <a:rPr kumimoji="1" lang="ja-JP" altLang="en-US" sz="2800" dirty="0" smtClean="0"/>
            <a:t>自分の役割への戸惑い、日本文化へのなじめなさ</a:t>
          </a:r>
          <a:endParaRPr kumimoji="1" lang="ja-JP" altLang="en-US" sz="2800" dirty="0"/>
        </a:p>
      </dgm:t>
    </dgm:pt>
    <dgm:pt modelId="{55652CF6-379E-417C-9505-45C872FD653E}" type="parTrans" cxnId="{61701FD8-6FAA-4D7C-A12E-97B20C851DD5}">
      <dgm:prSet/>
      <dgm:spPr/>
      <dgm:t>
        <a:bodyPr/>
        <a:lstStyle/>
        <a:p>
          <a:endParaRPr kumimoji="1" lang="ja-JP" altLang="en-US"/>
        </a:p>
      </dgm:t>
    </dgm:pt>
    <dgm:pt modelId="{19FDA547-289F-4E04-8A75-2CC3E52D70A3}" type="sibTrans" cxnId="{61701FD8-6FAA-4D7C-A12E-97B20C851DD5}">
      <dgm:prSet/>
      <dgm:spPr/>
      <dgm:t>
        <a:bodyPr/>
        <a:lstStyle/>
        <a:p>
          <a:endParaRPr kumimoji="1" lang="ja-JP" altLang="en-US"/>
        </a:p>
      </dgm:t>
    </dgm:pt>
    <dgm:pt modelId="{648625BA-458F-41AE-BC1C-5C19F3E7CFBD}">
      <dgm:prSet phldrT="[テキスト]" custT="1"/>
      <dgm:spPr/>
      <dgm:t>
        <a:bodyPr/>
        <a:lstStyle/>
        <a:p>
          <a:r>
            <a:rPr lang="ja-JP" altLang="en-US" sz="2800" dirty="0" smtClean="0"/>
            <a:t>日本語教員とのコミュニケーション問題</a:t>
          </a:r>
          <a:endParaRPr lang="en-US" altLang="ja-JP" sz="2800" dirty="0" smtClean="0"/>
        </a:p>
        <a:p>
          <a:r>
            <a:rPr kumimoji="1" lang="en-US" altLang="ja-JP" sz="2800" dirty="0" smtClean="0"/>
            <a:t>etc…</a:t>
          </a:r>
          <a:endParaRPr kumimoji="1" lang="ja-JP" altLang="en-US" sz="2800" dirty="0"/>
        </a:p>
      </dgm:t>
    </dgm:pt>
    <dgm:pt modelId="{22C0DD55-0A8F-4F88-808B-05C925050AE5}" type="parTrans" cxnId="{91978DD8-3382-4DDC-A2ED-705871D36283}">
      <dgm:prSet/>
      <dgm:spPr/>
      <dgm:t>
        <a:bodyPr/>
        <a:lstStyle/>
        <a:p>
          <a:endParaRPr kumimoji="1" lang="ja-JP" altLang="en-US"/>
        </a:p>
      </dgm:t>
    </dgm:pt>
    <dgm:pt modelId="{5504D5B4-14C9-4FD5-B284-FA0DF6461E9B}" type="sibTrans" cxnId="{91978DD8-3382-4DDC-A2ED-705871D36283}">
      <dgm:prSet/>
      <dgm:spPr/>
      <dgm:t>
        <a:bodyPr/>
        <a:lstStyle/>
        <a:p>
          <a:endParaRPr kumimoji="1" lang="ja-JP" altLang="en-US"/>
        </a:p>
      </dgm:t>
    </dgm:pt>
    <dgm:pt modelId="{170C6EB8-3E15-498F-82F3-AE4BC4F72B40}" type="pres">
      <dgm:prSet presAssocID="{FB2ABC22-C6AA-46E2-B86A-F4D40403CDFD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  <dgm:pt modelId="{356AC934-48EE-45D9-B28E-81E703EF0E94}" type="pres">
      <dgm:prSet presAssocID="{85CC8F5F-6EA4-4DE9-BAD5-32F3D2B62FCE}" presName="roof" presStyleLbl="dkBgShp" presStyleIdx="0" presStyleCnt="2" custScaleY="63743" custLinFactNeighborX="-7262" custLinFactNeighborY="20176"/>
      <dgm:spPr/>
      <dgm:t>
        <a:bodyPr/>
        <a:lstStyle/>
        <a:p>
          <a:endParaRPr kumimoji="1" lang="ja-JP" altLang="en-US"/>
        </a:p>
      </dgm:t>
    </dgm:pt>
    <dgm:pt modelId="{28E26C73-41EF-412D-89F1-8F73092A69CC}" type="pres">
      <dgm:prSet presAssocID="{85CC8F5F-6EA4-4DE9-BAD5-32F3D2B62FCE}" presName="pillars" presStyleCnt="0"/>
      <dgm:spPr/>
    </dgm:pt>
    <dgm:pt modelId="{AB132CA2-23D9-4B4D-B97D-45BE9F8BD9ED}" type="pres">
      <dgm:prSet presAssocID="{85CC8F5F-6EA4-4DE9-BAD5-32F3D2B62FCE}" presName="pillar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7F9844A2-B2A9-482C-BB28-72874C5E0784}" type="pres">
      <dgm:prSet presAssocID="{03F697BF-15F1-4D2E-B732-0BD49195748F}" presName="pillar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C7AE56E9-DF4C-4CAD-B8D0-4FA7A8A391D9}" type="pres">
      <dgm:prSet presAssocID="{648625BA-458F-41AE-BC1C-5C19F3E7CFBD}" presName="pillar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32FDB3DD-C8B0-4460-BDCA-19C799A3CC42}" type="pres">
      <dgm:prSet presAssocID="{85CC8F5F-6EA4-4DE9-BAD5-32F3D2B62FCE}" presName="base" presStyleLbl="dkBgShp" presStyleIdx="1" presStyleCnt="2"/>
      <dgm:spPr/>
    </dgm:pt>
  </dgm:ptLst>
  <dgm:cxnLst>
    <dgm:cxn modelId="{4ED1F3B8-4B9D-4361-A4B1-C78E6535ACBE}" type="presOf" srcId="{648625BA-458F-41AE-BC1C-5C19F3E7CFBD}" destId="{C7AE56E9-DF4C-4CAD-B8D0-4FA7A8A391D9}" srcOrd="0" destOrd="0" presId="urn:microsoft.com/office/officeart/2005/8/layout/hList3"/>
    <dgm:cxn modelId="{91978DD8-3382-4DDC-A2ED-705871D36283}" srcId="{85CC8F5F-6EA4-4DE9-BAD5-32F3D2B62FCE}" destId="{648625BA-458F-41AE-BC1C-5C19F3E7CFBD}" srcOrd="2" destOrd="0" parTransId="{22C0DD55-0A8F-4F88-808B-05C925050AE5}" sibTransId="{5504D5B4-14C9-4FD5-B284-FA0DF6461E9B}"/>
    <dgm:cxn modelId="{61701FD8-6FAA-4D7C-A12E-97B20C851DD5}" srcId="{85CC8F5F-6EA4-4DE9-BAD5-32F3D2B62FCE}" destId="{03F697BF-15F1-4D2E-B732-0BD49195748F}" srcOrd="1" destOrd="0" parTransId="{55652CF6-379E-417C-9505-45C872FD653E}" sibTransId="{19FDA547-289F-4E04-8A75-2CC3E52D70A3}"/>
    <dgm:cxn modelId="{12A6F65D-A337-4DBD-9DE0-F781BB567129}" type="presOf" srcId="{85CC8F5F-6EA4-4DE9-BAD5-32F3D2B62FCE}" destId="{356AC934-48EE-45D9-B28E-81E703EF0E94}" srcOrd="0" destOrd="0" presId="urn:microsoft.com/office/officeart/2005/8/layout/hList3"/>
    <dgm:cxn modelId="{7EE2BC7C-67F7-419A-998B-46B892902C0A}" srcId="{85CC8F5F-6EA4-4DE9-BAD5-32F3D2B62FCE}" destId="{CD094395-A0C7-40EB-811E-D313FDC17A53}" srcOrd="0" destOrd="0" parTransId="{02811C99-8A1E-4F3E-84B4-995A8DEA3D09}" sibTransId="{D053404A-FDFF-4CF1-AB20-B2A74C7B0D36}"/>
    <dgm:cxn modelId="{DDDE20B3-8C89-4A17-8CF6-A2078A81AB8C}" type="presOf" srcId="{FB2ABC22-C6AA-46E2-B86A-F4D40403CDFD}" destId="{170C6EB8-3E15-498F-82F3-AE4BC4F72B40}" srcOrd="0" destOrd="0" presId="urn:microsoft.com/office/officeart/2005/8/layout/hList3"/>
    <dgm:cxn modelId="{837BE974-2D42-40A7-A617-425C39569345}" type="presOf" srcId="{CD094395-A0C7-40EB-811E-D313FDC17A53}" destId="{AB132CA2-23D9-4B4D-B97D-45BE9F8BD9ED}" srcOrd="0" destOrd="0" presId="urn:microsoft.com/office/officeart/2005/8/layout/hList3"/>
    <dgm:cxn modelId="{08CC0B1C-4D3C-46EB-9772-04EC4AB38F5A}" type="presOf" srcId="{03F697BF-15F1-4D2E-B732-0BD49195748F}" destId="{7F9844A2-B2A9-482C-BB28-72874C5E0784}" srcOrd="0" destOrd="0" presId="urn:microsoft.com/office/officeart/2005/8/layout/hList3"/>
    <dgm:cxn modelId="{5E18D229-7EE3-4948-A412-F9695D5FD1B4}" srcId="{FB2ABC22-C6AA-46E2-B86A-F4D40403CDFD}" destId="{85CC8F5F-6EA4-4DE9-BAD5-32F3D2B62FCE}" srcOrd="0" destOrd="0" parTransId="{A0558A2D-6F76-405E-AE95-E8BFDC6FF727}" sibTransId="{06201748-59B1-4512-B4CD-B5C878C07DA8}"/>
    <dgm:cxn modelId="{8E7E58F2-5EAB-4FC8-97BA-4874AA292C6A}" type="presParOf" srcId="{170C6EB8-3E15-498F-82F3-AE4BC4F72B40}" destId="{356AC934-48EE-45D9-B28E-81E703EF0E94}" srcOrd="0" destOrd="0" presId="urn:microsoft.com/office/officeart/2005/8/layout/hList3"/>
    <dgm:cxn modelId="{82EB8B77-A134-4BF6-9EBC-8F420D26D304}" type="presParOf" srcId="{170C6EB8-3E15-498F-82F3-AE4BC4F72B40}" destId="{28E26C73-41EF-412D-89F1-8F73092A69CC}" srcOrd="1" destOrd="0" presId="urn:microsoft.com/office/officeart/2005/8/layout/hList3"/>
    <dgm:cxn modelId="{1E0B7C1D-A685-461D-B338-E9BA8EF0C740}" type="presParOf" srcId="{28E26C73-41EF-412D-89F1-8F73092A69CC}" destId="{AB132CA2-23D9-4B4D-B97D-45BE9F8BD9ED}" srcOrd="0" destOrd="0" presId="urn:microsoft.com/office/officeart/2005/8/layout/hList3"/>
    <dgm:cxn modelId="{628CE129-69D0-43A7-BB6E-44DEF0D24BAD}" type="presParOf" srcId="{28E26C73-41EF-412D-89F1-8F73092A69CC}" destId="{7F9844A2-B2A9-482C-BB28-72874C5E0784}" srcOrd="1" destOrd="0" presId="urn:microsoft.com/office/officeart/2005/8/layout/hList3"/>
    <dgm:cxn modelId="{8B159ACD-28CA-4971-B818-11A6BB43816F}" type="presParOf" srcId="{28E26C73-41EF-412D-89F1-8F73092A69CC}" destId="{C7AE56E9-DF4C-4CAD-B8D0-4FA7A8A391D9}" srcOrd="2" destOrd="0" presId="urn:microsoft.com/office/officeart/2005/8/layout/hList3"/>
    <dgm:cxn modelId="{10AABE93-BA2A-4403-980F-CDD9AF254633}" type="presParOf" srcId="{170C6EB8-3E15-498F-82F3-AE4BC4F72B40}" destId="{32FDB3DD-C8B0-4460-BDCA-19C799A3CC42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6D1DC3F-AF33-41D6-9A3B-83E7BC2CBC7F}" type="doc">
      <dgm:prSet loTypeId="urn:microsoft.com/office/officeart/2005/8/layout/process2" loCatId="process" qsTypeId="urn:microsoft.com/office/officeart/2005/8/quickstyle/simple1" qsCatId="simple" csTypeId="urn:microsoft.com/office/officeart/2005/8/colors/accent1_2" csCatId="accent1" phldr="1"/>
      <dgm:spPr/>
    </dgm:pt>
    <dgm:pt modelId="{3623AD6F-F3D7-419F-98B9-C5287A3D5D5F}">
      <dgm:prSet phldrT="[テキスト]"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r>
            <a:rPr kumimoji="1" lang="en-US" altLang="ja-JP" sz="2400" b="1" dirty="0" smtClean="0">
              <a:solidFill>
                <a:schemeClr val="tx1"/>
              </a:solidFill>
            </a:rPr>
            <a:t>ALT</a:t>
          </a:r>
          <a:r>
            <a:rPr kumimoji="1" lang="ja-JP" altLang="en-US" sz="2400" b="1" dirty="0" smtClean="0">
              <a:solidFill>
                <a:schemeClr val="tx1"/>
              </a:solidFill>
            </a:rPr>
            <a:t>の直接雇用や派遣が減り、業務委託が増加</a:t>
          </a:r>
          <a:endParaRPr kumimoji="1" lang="ja-JP" altLang="en-US" sz="2400" b="1" dirty="0">
            <a:solidFill>
              <a:schemeClr val="tx1"/>
            </a:solidFill>
          </a:endParaRPr>
        </a:p>
      </dgm:t>
    </dgm:pt>
    <dgm:pt modelId="{BE157DA2-D79A-4EA7-953D-9059FB5B6303}" type="parTrans" cxnId="{D3404F64-461D-4C68-AAE4-7E6B399A0775}">
      <dgm:prSet/>
      <dgm:spPr/>
      <dgm:t>
        <a:bodyPr/>
        <a:lstStyle/>
        <a:p>
          <a:endParaRPr kumimoji="1" lang="ja-JP" altLang="en-US"/>
        </a:p>
      </dgm:t>
    </dgm:pt>
    <dgm:pt modelId="{0A2761CB-02D3-4FB1-9FC8-420445691413}" type="sibTrans" cxnId="{D3404F64-461D-4C68-AAE4-7E6B399A0775}">
      <dgm:prSet/>
      <dgm:spPr/>
      <dgm:t>
        <a:bodyPr/>
        <a:lstStyle/>
        <a:p>
          <a:endParaRPr kumimoji="1" lang="ja-JP" altLang="en-US"/>
        </a:p>
      </dgm:t>
    </dgm:pt>
    <dgm:pt modelId="{98507BB4-3D0C-49E0-A455-4ADC494F17A4}">
      <dgm:prSet phldrT="[テキスト]" custT="1"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r>
            <a:rPr kumimoji="1" lang="ja-JP" altLang="en-US" sz="2400" b="1" dirty="0" smtClean="0">
              <a:solidFill>
                <a:schemeClr val="tx1"/>
              </a:solidFill>
            </a:rPr>
            <a:t>日本人教師が</a:t>
          </a:r>
          <a:r>
            <a:rPr kumimoji="1" lang="en-US" altLang="ja-JP" sz="2400" b="1" dirty="0" smtClean="0">
              <a:solidFill>
                <a:schemeClr val="tx1"/>
              </a:solidFill>
            </a:rPr>
            <a:t>ALT</a:t>
          </a:r>
          <a:r>
            <a:rPr kumimoji="1" lang="ja-JP" altLang="en-US" sz="2400" b="1" dirty="0" smtClean="0">
              <a:solidFill>
                <a:schemeClr val="tx1"/>
              </a:solidFill>
            </a:rPr>
            <a:t>と授業の打ち合わせ、授業中に指示をする事＝</a:t>
          </a:r>
          <a:r>
            <a:rPr kumimoji="1" lang="ja-JP" altLang="en-US" sz="2400" b="1" u="wavy" baseline="0" dirty="0" smtClean="0">
              <a:solidFill>
                <a:schemeClr val="tx1"/>
              </a:solidFill>
              <a:uFill>
                <a:solidFill>
                  <a:srgbClr val="FF0000"/>
                </a:solidFill>
              </a:uFill>
            </a:rPr>
            <a:t>「偽装請負」</a:t>
          </a:r>
          <a:endParaRPr kumimoji="1" lang="en-US" altLang="ja-JP" sz="2400" b="1" u="wavy" baseline="0" dirty="0" smtClean="0">
            <a:solidFill>
              <a:schemeClr val="tx1"/>
            </a:solidFill>
            <a:uFill>
              <a:solidFill>
                <a:srgbClr val="FF0000"/>
              </a:solidFill>
            </a:uFill>
          </a:endParaRPr>
        </a:p>
        <a:p>
          <a:r>
            <a:rPr lang="ja-JP" altLang="en-US" sz="2400" b="1" dirty="0" smtClean="0">
              <a:solidFill>
                <a:srgbClr val="C00000"/>
              </a:solidFill>
            </a:rPr>
            <a:t>違法な業務委託として、労働局から是正指導</a:t>
          </a:r>
          <a:endParaRPr kumimoji="1" lang="ja-JP" altLang="en-US" sz="2400" b="1" dirty="0">
            <a:solidFill>
              <a:srgbClr val="C00000"/>
            </a:solidFill>
          </a:endParaRPr>
        </a:p>
      </dgm:t>
    </dgm:pt>
    <dgm:pt modelId="{72292BFC-0889-4B1A-8F63-1A767F7534DD}" type="parTrans" cxnId="{61E02D28-B882-4FE4-934E-A5C66F7669D8}">
      <dgm:prSet/>
      <dgm:spPr/>
      <dgm:t>
        <a:bodyPr/>
        <a:lstStyle/>
        <a:p>
          <a:endParaRPr kumimoji="1" lang="ja-JP" altLang="en-US"/>
        </a:p>
      </dgm:t>
    </dgm:pt>
    <dgm:pt modelId="{A8BEA8E5-1B60-4907-A435-F401173A1258}" type="sibTrans" cxnId="{61E02D28-B882-4FE4-934E-A5C66F7669D8}">
      <dgm:prSet/>
      <dgm:spPr/>
      <dgm:t>
        <a:bodyPr/>
        <a:lstStyle/>
        <a:p>
          <a:endParaRPr kumimoji="1" lang="ja-JP" altLang="en-US"/>
        </a:p>
      </dgm:t>
    </dgm:pt>
    <dgm:pt modelId="{5D19A1F5-F0E3-437E-A95C-565D32CF94F6}" type="pres">
      <dgm:prSet presAssocID="{16D1DC3F-AF33-41D6-9A3B-83E7BC2CBC7F}" presName="linearFlow" presStyleCnt="0">
        <dgm:presLayoutVars>
          <dgm:resizeHandles val="exact"/>
        </dgm:presLayoutVars>
      </dgm:prSet>
      <dgm:spPr/>
    </dgm:pt>
    <dgm:pt modelId="{24E7897C-1BCB-4BD7-998C-0F537520048E}" type="pres">
      <dgm:prSet presAssocID="{3623AD6F-F3D7-419F-98B9-C5287A3D5D5F}" presName="node" presStyleLbl="node1" presStyleIdx="0" presStyleCnt="2" custScaleX="160138" custScaleY="40600" custLinFactNeighborY="4290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68572E90-F79F-4FBC-91A2-D6EDB8185FF4}" type="pres">
      <dgm:prSet presAssocID="{0A2761CB-02D3-4FB1-9FC8-420445691413}" presName="sibTrans" presStyleLbl="sibTrans2D1" presStyleIdx="0" presStyleCnt="1" custScaleY="62019" custLinFactNeighborX="-78657" custLinFactNeighborY="1552"/>
      <dgm:spPr/>
      <dgm:t>
        <a:bodyPr/>
        <a:lstStyle/>
        <a:p>
          <a:endParaRPr kumimoji="1" lang="ja-JP" altLang="en-US"/>
        </a:p>
      </dgm:t>
    </dgm:pt>
    <dgm:pt modelId="{BA69F6B1-302A-4F83-927C-2216BB34E87B}" type="pres">
      <dgm:prSet presAssocID="{0A2761CB-02D3-4FB1-9FC8-420445691413}" presName="connectorText" presStyleLbl="sibTrans2D1" presStyleIdx="0" presStyleCnt="1"/>
      <dgm:spPr/>
      <dgm:t>
        <a:bodyPr/>
        <a:lstStyle/>
        <a:p>
          <a:endParaRPr kumimoji="1" lang="ja-JP" altLang="en-US"/>
        </a:p>
      </dgm:t>
    </dgm:pt>
    <dgm:pt modelId="{7CA0089D-A440-40C4-BCA5-EF472AB6D604}" type="pres">
      <dgm:prSet presAssocID="{98507BB4-3D0C-49E0-A455-4ADC494F17A4}" presName="node" presStyleLbl="node1" presStyleIdx="1" presStyleCnt="2" custScaleX="160138" custScaleY="55614" custLinFactNeighborX="213" custLinFactNeighborY="35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9AB72990-880D-480B-B0E6-FD09E73A5AC7}" type="presOf" srcId="{16D1DC3F-AF33-41D6-9A3B-83E7BC2CBC7F}" destId="{5D19A1F5-F0E3-437E-A95C-565D32CF94F6}" srcOrd="0" destOrd="0" presId="urn:microsoft.com/office/officeart/2005/8/layout/process2"/>
    <dgm:cxn modelId="{61E02D28-B882-4FE4-934E-A5C66F7669D8}" srcId="{16D1DC3F-AF33-41D6-9A3B-83E7BC2CBC7F}" destId="{98507BB4-3D0C-49E0-A455-4ADC494F17A4}" srcOrd="1" destOrd="0" parTransId="{72292BFC-0889-4B1A-8F63-1A767F7534DD}" sibTransId="{A8BEA8E5-1B60-4907-A435-F401173A1258}"/>
    <dgm:cxn modelId="{58791A8F-1F6D-4F25-9050-7FA902929C93}" type="presOf" srcId="{0A2761CB-02D3-4FB1-9FC8-420445691413}" destId="{BA69F6B1-302A-4F83-927C-2216BB34E87B}" srcOrd="1" destOrd="0" presId="urn:microsoft.com/office/officeart/2005/8/layout/process2"/>
    <dgm:cxn modelId="{D3404F64-461D-4C68-AAE4-7E6B399A0775}" srcId="{16D1DC3F-AF33-41D6-9A3B-83E7BC2CBC7F}" destId="{3623AD6F-F3D7-419F-98B9-C5287A3D5D5F}" srcOrd="0" destOrd="0" parTransId="{BE157DA2-D79A-4EA7-953D-9059FB5B6303}" sibTransId="{0A2761CB-02D3-4FB1-9FC8-420445691413}"/>
    <dgm:cxn modelId="{85434E90-12DD-4A18-8427-86F889605549}" type="presOf" srcId="{3623AD6F-F3D7-419F-98B9-C5287A3D5D5F}" destId="{24E7897C-1BCB-4BD7-998C-0F537520048E}" srcOrd="0" destOrd="0" presId="urn:microsoft.com/office/officeart/2005/8/layout/process2"/>
    <dgm:cxn modelId="{DBBC413F-472D-440E-A4CE-F01F462C414E}" type="presOf" srcId="{98507BB4-3D0C-49E0-A455-4ADC494F17A4}" destId="{7CA0089D-A440-40C4-BCA5-EF472AB6D604}" srcOrd="0" destOrd="0" presId="urn:microsoft.com/office/officeart/2005/8/layout/process2"/>
    <dgm:cxn modelId="{D5BF7F3C-31BD-49ED-8F42-59AA54C2E529}" type="presOf" srcId="{0A2761CB-02D3-4FB1-9FC8-420445691413}" destId="{68572E90-F79F-4FBC-91A2-D6EDB8185FF4}" srcOrd="0" destOrd="0" presId="urn:microsoft.com/office/officeart/2005/8/layout/process2"/>
    <dgm:cxn modelId="{7C85BA5C-A629-4623-9DC8-EF252A44CF5D}" type="presParOf" srcId="{5D19A1F5-F0E3-437E-A95C-565D32CF94F6}" destId="{24E7897C-1BCB-4BD7-998C-0F537520048E}" srcOrd="0" destOrd="0" presId="urn:microsoft.com/office/officeart/2005/8/layout/process2"/>
    <dgm:cxn modelId="{37A03D2B-0B4B-410C-B194-82688D520D95}" type="presParOf" srcId="{5D19A1F5-F0E3-437E-A95C-565D32CF94F6}" destId="{68572E90-F79F-4FBC-91A2-D6EDB8185FF4}" srcOrd="1" destOrd="0" presId="urn:microsoft.com/office/officeart/2005/8/layout/process2"/>
    <dgm:cxn modelId="{CCCD713D-A883-4E80-8C99-1369FFC77BFF}" type="presParOf" srcId="{68572E90-F79F-4FBC-91A2-D6EDB8185FF4}" destId="{BA69F6B1-302A-4F83-927C-2216BB34E87B}" srcOrd="0" destOrd="0" presId="urn:microsoft.com/office/officeart/2005/8/layout/process2"/>
    <dgm:cxn modelId="{42DF404C-2ED8-4D78-8F73-3A708E2CA2AB}" type="presParOf" srcId="{5D19A1F5-F0E3-437E-A95C-565D32CF94F6}" destId="{7CA0089D-A440-40C4-BCA5-EF472AB6D604}" srcOrd="2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56AC934-48EE-45D9-B28E-81E703EF0E94}">
      <dsp:nvSpPr>
        <dsp:cNvPr id="0" name=""/>
        <dsp:cNvSpPr/>
      </dsp:nvSpPr>
      <dsp:spPr>
        <a:xfrm>
          <a:off x="0" y="366362"/>
          <a:ext cx="8208912" cy="798661"/>
        </a:xfrm>
        <a:prstGeom prst="rect">
          <a:avLst/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3200" kern="1200" dirty="0" smtClean="0"/>
            <a:t>プログラムの問題点等</a:t>
          </a:r>
          <a:endParaRPr kumimoji="1" lang="ja-JP" altLang="en-US" sz="3200" kern="1200" dirty="0"/>
        </a:p>
      </dsp:txBody>
      <dsp:txXfrm>
        <a:off x="0" y="366362"/>
        <a:ext cx="8208912" cy="798661"/>
      </dsp:txXfrm>
    </dsp:sp>
    <dsp:sp modelId="{AB132CA2-23D9-4B4D-B97D-45BE9F8BD9ED}">
      <dsp:nvSpPr>
        <dsp:cNvPr id="0" name=""/>
        <dsp:cNvSpPr/>
      </dsp:nvSpPr>
      <dsp:spPr>
        <a:xfrm>
          <a:off x="4008" y="1139369"/>
          <a:ext cx="2733631" cy="263117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en-US" altLang="ja-JP" sz="3200" kern="1200" dirty="0" smtClean="0"/>
            <a:t>ALT</a:t>
          </a:r>
          <a:r>
            <a:rPr kumimoji="1" lang="ja-JP" altLang="en-US" sz="3200" kern="1200" dirty="0" smtClean="0"/>
            <a:t>の教育能力不足</a:t>
          </a:r>
          <a:endParaRPr kumimoji="1" lang="ja-JP" altLang="en-US" sz="3200" kern="1200" dirty="0"/>
        </a:p>
      </dsp:txBody>
      <dsp:txXfrm>
        <a:off x="4008" y="1139369"/>
        <a:ext cx="2733631" cy="2631172"/>
      </dsp:txXfrm>
    </dsp:sp>
    <dsp:sp modelId="{7F9844A2-B2A9-482C-BB28-72874C5E0784}">
      <dsp:nvSpPr>
        <dsp:cNvPr id="0" name=""/>
        <dsp:cNvSpPr/>
      </dsp:nvSpPr>
      <dsp:spPr>
        <a:xfrm>
          <a:off x="2737640" y="1139369"/>
          <a:ext cx="2733631" cy="263117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2800" kern="1200" dirty="0" smtClean="0"/>
            <a:t>自分の役割への戸惑い、日本文化へのなじめなさ</a:t>
          </a:r>
          <a:endParaRPr kumimoji="1" lang="ja-JP" altLang="en-US" sz="2800" kern="1200" dirty="0"/>
        </a:p>
      </dsp:txBody>
      <dsp:txXfrm>
        <a:off x="2737640" y="1139369"/>
        <a:ext cx="2733631" cy="2631172"/>
      </dsp:txXfrm>
    </dsp:sp>
    <dsp:sp modelId="{C7AE56E9-DF4C-4CAD-B8D0-4FA7A8A391D9}">
      <dsp:nvSpPr>
        <dsp:cNvPr id="0" name=""/>
        <dsp:cNvSpPr/>
      </dsp:nvSpPr>
      <dsp:spPr>
        <a:xfrm>
          <a:off x="5471271" y="1139369"/>
          <a:ext cx="2733631" cy="263117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ja-JP" altLang="en-US" sz="2800" kern="1200" dirty="0" smtClean="0"/>
            <a:t>日本語教員とのコミュニケーション問題</a:t>
          </a:r>
          <a:endParaRPr lang="en-US" altLang="ja-JP" sz="2800" kern="1200" dirty="0" smtClean="0"/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en-US" altLang="ja-JP" sz="2800" kern="1200" dirty="0" smtClean="0"/>
            <a:t>etc…</a:t>
          </a:r>
          <a:endParaRPr kumimoji="1" lang="ja-JP" altLang="en-US" sz="2800" kern="1200" dirty="0"/>
        </a:p>
      </dsp:txBody>
      <dsp:txXfrm>
        <a:off x="5471271" y="1139369"/>
        <a:ext cx="2733631" cy="2631172"/>
      </dsp:txXfrm>
    </dsp:sp>
    <dsp:sp modelId="{32FDB3DD-C8B0-4460-BDCA-19C799A3CC42}">
      <dsp:nvSpPr>
        <dsp:cNvPr id="0" name=""/>
        <dsp:cNvSpPr/>
      </dsp:nvSpPr>
      <dsp:spPr>
        <a:xfrm>
          <a:off x="0" y="3770541"/>
          <a:ext cx="8208912" cy="292352"/>
        </a:xfrm>
        <a:prstGeom prst="rect">
          <a:avLst/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4E7897C-1BCB-4BD7-998C-0F537520048E}">
      <dsp:nvSpPr>
        <dsp:cNvPr id="0" name=""/>
        <dsp:cNvSpPr/>
      </dsp:nvSpPr>
      <dsp:spPr>
        <a:xfrm>
          <a:off x="0" y="87680"/>
          <a:ext cx="8568952" cy="998275"/>
        </a:xfrm>
        <a:prstGeom prst="roundRect">
          <a:avLst>
            <a:gd name="adj" fmla="val 10000"/>
          </a:avLst>
        </a:prstGeom>
        <a:solidFill>
          <a:schemeClr val="accent6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en-US" altLang="ja-JP" sz="2400" b="1" kern="1200" dirty="0" smtClean="0">
              <a:solidFill>
                <a:schemeClr val="tx1"/>
              </a:solidFill>
            </a:rPr>
            <a:t>ALT</a:t>
          </a:r>
          <a:r>
            <a:rPr kumimoji="1" lang="ja-JP" altLang="en-US" sz="2400" b="1" kern="1200" dirty="0" smtClean="0">
              <a:solidFill>
                <a:schemeClr val="tx1"/>
              </a:solidFill>
            </a:rPr>
            <a:t>の直接雇用や派遣が減り、業務委託が増加</a:t>
          </a:r>
          <a:endParaRPr kumimoji="1" lang="ja-JP" altLang="en-US" sz="2400" b="1" kern="1200" dirty="0">
            <a:solidFill>
              <a:schemeClr val="tx1"/>
            </a:solidFill>
          </a:endParaRPr>
        </a:p>
      </dsp:txBody>
      <dsp:txXfrm>
        <a:off x="0" y="87680"/>
        <a:ext cx="8568952" cy="998275"/>
      </dsp:txXfrm>
    </dsp:sp>
    <dsp:sp modelId="{68572E90-F79F-4FBC-91A2-D6EDB8185FF4}">
      <dsp:nvSpPr>
        <dsp:cNvPr id="0" name=""/>
        <dsp:cNvSpPr/>
      </dsp:nvSpPr>
      <dsp:spPr>
        <a:xfrm rot="5400000">
          <a:off x="3179579" y="1332548"/>
          <a:ext cx="858792" cy="68621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4600" kern="1200"/>
        </a:p>
      </dsp:txBody>
      <dsp:txXfrm rot="5400000">
        <a:off x="3179579" y="1332548"/>
        <a:ext cx="858792" cy="686217"/>
      </dsp:txXfrm>
    </dsp:sp>
    <dsp:sp modelId="{7CA0089D-A440-40C4-BCA5-EF472AB6D604}">
      <dsp:nvSpPr>
        <dsp:cNvPr id="0" name=""/>
        <dsp:cNvSpPr/>
      </dsp:nvSpPr>
      <dsp:spPr>
        <a:xfrm>
          <a:off x="0" y="2231012"/>
          <a:ext cx="8568952" cy="1367441"/>
        </a:xfrm>
        <a:prstGeom prst="roundRect">
          <a:avLst>
            <a:gd name="adj" fmla="val 10000"/>
          </a:avLst>
        </a:prstGeom>
        <a:solidFill>
          <a:schemeClr val="accent5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2400" b="1" kern="1200" dirty="0" smtClean="0">
              <a:solidFill>
                <a:schemeClr val="tx1"/>
              </a:solidFill>
            </a:rPr>
            <a:t>日本人教師が</a:t>
          </a:r>
          <a:r>
            <a:rPr kumimoji="1" lang="en-US" altLang="ja-JP" sz="2400" b="1" kern="1200" dirty="0" smtClean="0">
              <a:solidFill>
                <a:schemeClr val="tx1"/>
              </a:solidFill>
            </a:rPr>
            <a:t>ALT</a:t>
          </a:r>
          <a:r>
            <a:rPr kumimoji="1" lang="ja-JP" altLang="en-US" sz="2400" b="1" kern="1200" dirty="0" smtClean="0">
              <a:solidFill>
                <a:schemeClr val="tx1"/>
              </a:solidFill>
            </a:rPr>
            <a:t>と授業の打ち合わせ、授業中に指示をする事＝</a:t>
          </a:r>
          <a:r>
            <a:rPr kumimoji="1" lang="ja-JP" altLang="en-US" sz="2400" b="1" u="wavy" kern="1200" baseline="0" dirty="0" smtClean="0">
              <a:solidFill>
                <a:schemeClr val="tx1"/>
              </a:solidFill>
              <a:uFill>
                <a:solidFill>
                  <a:srgbClr val="FF0000"/>
                </a:solidFill>
              </a:uFill>
            </a:rPr>
            <a:t>「偽装請負」</a:t>
          </a:r>
          <a:endParaRPr kumimoji="1" lang="en-US" altLang="ja-JP" sz="2400" b="1" u="wavy" kern="1200" baseline="0" dirty="0" smtClean="0">
            <a:solidFill>
              <a:schemeClr val="tx1"/>
            </a:solidFill>
            <a:uFill>
              <a:solidFill>
                <a:srgbClr val="FF0000"/>
              </a:solidFill>
            </a:uFill>
          </a:endParaRP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ja-JP" altLang="en-US" sz="2400" b="1" kern="1200" dirty="0" smtClean="0">
              <a:solidFill>
                <a:srgbClr val="C00000"/>
              </a:solidFill>
            </a:rPr>
            <a:t>違法な業務委託として、労働局から是正指導</a:t>
          </a:r>
          <a:endParaRPr kumimoji="1" lang="ja-JP" altLang="en-US" sz="2400" b="1" kern="1200" dirty="0">
            <a:solidFill>
              <a:srgbClr val="C00000"/>
            </a:solidFill>
          </a:endParaRPr>
        </a:p>
      </dsp:txBody>
      <dsp:txXfrm>
        <a:off x="0" y="2231012"/>
        <a:ext cx="8568952" cy="136744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DFDE7C-0BB5-4D4A-A501-19F0BFA19FAA}" type="datetimeFigureOut">
              <a:rPr kumimoji="1" lang="ja-JP" altLang="en-US" smtClean="0"/>
              <a:pPr/>
              <a:t>2011/12/12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CAD975-53BA-4CFC-8523-E4F5B0BE8AD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ja-JP" alt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defTabSz="914400">
              <a:buNone/>
            </a:pPr>
            <a:fld id="{A5D78FC6-CE17-4259-A63C-DDFC12E048FC}" type="slidenum">
              <a:rPr lang="en-US" sz="1200" b="0" i="0">
                <a:latin typeface="Calibri"/>
                <a:ea typeface="+mn-ea"/>
                <a:cs typeface="+mn-cs"/>
              </a:rPr>
              <a:pPr algn="r" defTabSz="914400">
                <a:buNone/>
              </a:pPr>
              <a:t>1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B971B-5FF8-4DC4-8231-4B1A91413DBB}" type="datetimeFigureOut">
              <a:rPr kumimoji="1" lang="ja-JP" altLang="en-US" smtClean="0"/>
              <a:pPr/>
              <a:t>2011/12/12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E6057-F6D3-40FD-8704-7E36A722E3B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B971B-5FF8-4DC4-8231-4B1A91413DBB}" type="datetimeFigureOut">
              <a:rPr kumimoji="1" lang="ja-JP" altLang="en-US" smtClean="0"/>
              <a:pPr/>
              <a:t>2011/12/12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E6057-F6D3-40FD-8704-7E36A722E3B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B971B-5FF8-4DC4-8231-4B1A91413DBB}" type="datetimeFigureOut">
              <a:rPr kumimoji="1" lang="ja-JP" altLang="en-US" smtClean="0"/>
              <a:pPr/>
              <a:t>2011/12/12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E6057-F6D3-40FD-8704-7E36A722E3B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B971B-5FF8-4DC4-8231-4B1A91413DBB}" type="datetimeFigureOut">
              <a:rPr kumimoji="1" lang="ja-JP" altLang="en-US" smtClean="0"/>
              <a:pPr/>
              <a:t>2011/12/12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E6057-F6D3-40FD-8704-7E36A722E3B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B971B-5FF8-4DC4-8231-4B1A91413DBB}" type="datetimeFigureOut">
              <a:rPr kumimoji="1" lang="ja-JP" altLang="en-US" smtClean="0"/>
              <a:pPr/>
              <a:t>2011/12/12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E6057-F6D3-40FD-8704-7E36A722E3B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B971B-5FF8-4DC4-8231-4B1A91413DBB}" type="datetimeFigureOut">
              <a:rPr kumimoji="1" lang="ja-JP" altLang="en-US" smtClean="0"/>
              <a:pPr/>
              <a:t>2011/12/12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E6057-F6D3-40FD-8704-7E36A722E3B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B971B-5FF8-4DC4-8231-4B1A91413DBB}" type="datetimeFigureOut">
              <a:rPr kumimoji="1" lang="ja-JP" altLang="en-US" smtClean="0"/>
              <a:pPr/>
              <a:t>2011/12/12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E6057-F6D3-40FD-8704-7E36A722E3B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B971B-5FF8-4DC4-8231-4B1A91413DBB}" type="datetimeFigureOut">
              <a:rPr kumimoji="1" lang="ja-JP" altLang="en-US" smtClean="0"/>
              <a:pPr/>
              <a:t>2011/12/12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E6057-F6D3-40FD-8704-7E36A722E3B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B971B-5FF8-4DC4-8231-4B1A91413DBB}" type="datetimeFigureOut">
              <a:rPr kumimoji="1" lang="ja-JP" altLang="en-US" smtClean="0"/>
              <a:pPr/>
              <a:t>2011/12/12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E6057-F6D3-40FD-8704-7E36A722E3B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B971B-5FF8-4DC4-8231-4B1A91413DBB}" type="datetimeFigureOut">
              <a:rPr kumimoji="1" lang="ja-JP" altLang="en-US" smtClean="0"/>
              <a:pPr/>
              <a:t>2011/12/12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E6057-F6D3-40FD-8704-7E36A722E3B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B971B-5FF8-4DC4-8231-4B1A91413DBB}" type="datetimeFigureOut">
              <a:rPr kumimoji="1" lang="ja-JP" altLang="en-US" smtClean="0"/>
              <a:pPr/>
              <a:t>2011/12/12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E6057-F6D3-40FD-8704-7E36A722E3B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1B971B-5FF8-4DC4-8231-4B1A91413DBB}" type="datetimeFigureOut">
              <a:rPr kumimoji="1" lang="ja-JP" altLang="en-US" smtClean="0"/>
              <a:pPr/>
              <a:t>2011/12/12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3E6057-F6D3-40FD-8704-7E36A722E3B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cgi4.nhk.or.jp/gendai/kiroku/detail.cgi?content_id=3043" TargetMode="External"/><Relationship Id="rId2" Type="http://schemas.openxmlformats.org/officeDocument/2006/relationships/hyperlink" Target="http://www.mext.go.jp/a_menu/shotou/gaikokugo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kknews.co.jp/maruti/news/2011/1107_2a.html" TargetMode="Externa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/>
          </p:cNvSpPr>
          <p:nvPr>
            <p:ph type="subTitle" idx="4294967295"/>
          </p:nvPr>
        </p:nvSpPr>
        <p:spPr>
          <a:xfrm>
            <a:off x="0" y="3886200"/>
            <a:ext cx="6400800" cy="1752600"/>
          </a:xfrm>
        </p:spPr>
        <p:txBody>
          <a:bodyPr>
            <a:noAutofit/>
          </a:bodyPr>
          <a:lstStyle/>
          <a:p>
            <a:pPr marL="0" indent="0" algn="l">
              <a:buNone/>
            </a:pPr>
            <a:r>
              <a:rPr lang="ja-JP" altLang="en-US" sz="2400" b="0" i="0" dirty="0" smtClean="0">
                <a:solidFill>
                  <a:srgbClr val="FFFFFF"/>
                </a:solidFill>
                <a:ea typeface="ＭＳ Ｐゴシック" pitchFamily="50" charset="-128"/>
              </a:rPr>
              <a:t>安岡ゼミ４限　</a:t>
            </a:r>
            <a:r>
              <a:rPr lang="en-US" altLang="ja-JP" sz="2400" b="0" i="0" dirty="0" smtClean="0">
                <a:solidFill>
                  <a:srgbClr val="FFFFFF"/>
                </a:solidFill>
                <a:ea typeface="ＭＳ Ｐゴシック" pitchFamily="50" charset="-128"/>
              </a:rPr>
              <a:t>0926628</a:t>
            </a:r>
            <a:r>
              <a:rPr lang="ja-JP" altLang="en-US" sz="2400" b="0" i="0" dirty="0" smtClean="0">
                <a:solidFill>
                  <a:srgbClr val="FFFFFF"/>
                </a:solidFill>
                <a:ea typeface="ＭＳ Ｐゴシック" pitchFamily="50" charset="-128"/>
              </a:rPr>
              <a:t>ｃ　森井めぐみ</a:t>
            </a:r>
            <a:endParaRPr lang="ja-JP" altLang="en-US" sz="2400" b="0" i="0" dirty="0">
              <a:solidFill>
                <a:srgbClr val="FFFFFF"/>
              </a:solidFill>
              <a:ea typeface="ＭＳ Ｐゴシック" pitchFamily="50" charset="-128"/>
            </a:endParaRPr>
          </a:p>
        </p:txBody>
      </p:sp>
      <p:pic>
        <p:nvPicPr>
          <p:cNvPr id="5" name="図 4" descr="図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-27384"/>
            <a:ext cx="9144000" cy="6820959"/>
          </a:xfrm>
          <a:prstGeom prst="rect">
            <a:avLst/>
          </a:prstGeom>
        </p:spPr>
      </p:pic>
      <p:sp>
        <p:nvSpPr>
          <p:cNvPr id="6" name="テキスト ボックス 5"/>
          <p:cNvSpPr txBox="1"/>
          <p:nvPr/>
        </p:nvSpPr>
        <p:spPr>
          <a:xfrm>
            <a:off x="1259632" y="2852936"/>
            <a:ext cx="712879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400" b="1" cap="all" dirty="0">
                <a:solidFill>
                  <a:srgbClr val="3891A7">
                    <a:lumMod val="75000"/>
                  </a:srgbClr>
                </a:solidFill>
                <a:latin typeface="Tw Cen MT"/>
                <a:ea typeface="ＭＳ Ｐゴシック" pitchFamily="50" charset="-128"/>
                <a:cs typeface="+mj-cs"/>
              </a:rPr>
              <a:t>日本は</a:t>
            </a:r>
            <a:r>
              <a:rPr lang="ja-JP" altLang="en-US" sz="4400" b="1" cap="all" dirty="0">
                <a:solidFill>
                  <a:srgbClr val="FF0000"/>
                </a:solidFill>
                <a:latin typeface="Tw Cen MT"/>
                <a:ea typeface="ＭＳ Ｐゴシック" pitchFamily="50" charset="-128"/>
                <a:cs typeface="+mj-cs"/>
              </a:rPr>
              <a:t>英語</a:t>
            </a:r>
            <a:r>
              <a:rPr lang="ja-JP" altLang="en-US" sz="4400" b="1" cap="all" dirty="0">
                <a:solidFill>
                  <a:srgbClr val="3891A7">
                    <a:lumMod val="75000"/>
                  </a:srgbClr>
                </a:solidFill>
                <a:latin typeface="Tw Cen MT"/>
                <a:ea typeface="ＭＳ Ｐゴシック" pitchFamily="50" charset="-128"/>
                <a:cs typeface="+mj-cs"/>
              </a:rPr>
              <a:t>にどう向き合うか</a:t>
            </a:r>
            <a:endParaRPr kumimoji="1" lang="ja-JP" altLang="en-US" sz="44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267744" y="5085184"/>
            <a:ext cx="62646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Bef>
                <a:spcPts val="700"/>
              </a:spcBef>
              <a:buClr>
                <a:srgbClr val="FEB80A"/>
              </a:buClr>
              <a:buSzPct val="60000"/>
            </a:pPr>
            <a:r>
              <a:rPr lang="ja-JP" altLang="en-US" sz="2800" b="1" dirty="0">
                <a:solidFill>
                  <a:schemeClr val="bg2">
                    <a:lumMod val="25000"/>
                  </a:schemeClr>
                </a:solidFill>
                <a:latin typeface="Tw Cen MT"/>
                <a:ea typeface="ＭＳ Ｐゴシック" pitchFamily="50" charset="-128"/>
              </a:rPr>
              <a:t>安岡ゼミ４限　</a:t>
            </a:r>
            <a:r>
              <a:rPr lang="en-US" altLang="ja-JP" sz="2800" b="1" dirty="0">
                <a:solidFill>
                  <a:schemeClr val="bg2">
                    <a:lumMod val="25000"/>
                  </a:schemeClr>
                </a:solidFill>
                <a:latin typeface="Tw Cen MT"/>
                <a:ea typeface="ＭＳ Ｐゴシック" pitchFamily="50" charset="-128"/>
              </a:rPr>
              <a:t>0926628</a:t>
            </a:r>
            <a:r>
              <a:rPr lang="ja-JP" altLang="en-US" sz="2800" b="1" dirty="0">
                <a:solidFill>
                  <a:schemeClr val="bg2">
                    <a:lumMod val="25000"/>
                  </a:schemeClr>
                </a:solidFill>
                <a:latin typeface="Tw Cen MT"/>
                <a:ea typeface="ＭＳ Ｐゴシック" pitchFamily="50" charset="-128"/>
              </a:rPr>
              <a:t>ｃ　森井めぐみ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229600" cy="1143000"/>
          </a:xfrm>
        </p:spPr>
        <p:txBody>
          <a:bodyPr/>
          <a:lstStyle/>
          <a:p>
            <a:pPr algn="l"/>
            <a:r>
              <a:rPr kumimoji="1" lang="ja-JP" altLang="en-US" u="dbl" dirty="0" smtClean="0">
                <a:solidFill>
                  <a:schemeClr val="bg2">
                    <a:lumMod val="25000"/>
                  </a:schemeClr>
                </a:solidFill>
              </a:rPr>
              <a:t>■</a:t>
            </a:r>
            <a:r>
              <a:rPr kumimoji="1" lang="en-US" altLang="ja-JP" u="dbl" dirty="0" smtClean="0">
                <a:solidFill>
                  <a:schemeClr val="bg2">
                    <a:lumMod val="25000"/>
                  </a:schemeClr>
                </a:solidFill>
              </a:rPr>
              <a:t>JET</a:t>
            </a:r>
            <a:r>
              <a:rPr kumimoji="1" lang="ja-JP" altLang="en-US" u="dbl" dirty="0" smtClean="0">
                <a:solidFill>
                  <a:schemeClr val="bg2">
                    <a:lumMod val="25000"/>
                  </a:schemeClr>
                </a:solidFill>
              </a:rPr>
              <a:t>プログラム</a:t>
            </a:r>
            <a:endParaRPr kumimoji="1" lang="ja-JP" altLang="en-US" u="dbl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0" y="1268760"/>
            <a:ext cx="9144000" cy="558924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kumimoji="1" lang="ja-JP" altLang="en-US" sz="2800" dirty="0" smtClean="0"/>
              <a:t>　</a:t>
            </a:r>
            <a:r>
              <a:rPr lang="ja-JP" altLang="en-US" sz="2800" dirty="0" smtClean="0"/>
              <a:t>・</a:t>
            </a:r>
            <a:r>
              <a:rPr kumimoji="1" lang="en-US" altLang="ja-JP" sz="2400" b="1" dirty="0" smtClean="0"/>
              <a:t>ALT</a:t>
            </a:r>
            <a:r>
              <a:rPr kumimoji="1" lang="ja-JP" altLang="en-US" sz="2400" b="1" dirty="0" smtClean="0"/>
              <a:t>と呼ばれる外国人指導助手や国際交流員の受け入れシステム</a:t>
            </a:r>
            <a:endParaRPr kumimoji="1" lang="en-US" altLang="ja-JP" sz="2400" b="1" dirty="0" smtClean="0"/>
          </a:p>
          <a:p>
            <a:pPr>
              <a:buNone/>
            </a:pPr>
            <a:r>
              <a:rPr lang="ja-JP" altLang="en-US" sz="2400" b="1" dirty="0" smtClean="0"/>
              <a:t>　</a:t>
            </a:r>
            <a:r>
              <a:rPr lang="ja-JP" altLang="en-US" sz="2800" dirty="0" smtClean="0">
                <a:solidFill>
                  <a:prstClr val="black"/>
                </a:solidFill>
              </a:rPr>
              <a:t>・</a:t>
            </a:r>
            <a:r>
              <a:rPr lang="ja-JP" altLang="en-US" sz="2400" b="1" dirty="0" smtClean="0">
                <a:solidFill>
                  <a:prstClr val="black"/>
                </a:solidFill>
              </a:rPr>
              <a:t>１９８７年に始まった、総務省、外務省、文部省（当時）による共同プロジェクト</a:t>
            </a:r>
            <a:endParaRPr kumimoji="1" lang="en-US" altLang="ja-JP" sz="2400" b="1" dirty="0" smtClean="0"/>
          </a:p>
          <a:p>
            <a:pPr>
              <a:buNone/>
            </a:pPr>
            <a:r>
              <a:rPr lang="ja-JP" altLang="en-US" sz="2400" b="1" dirty="0" smtClean="0"/>
              <a:t>　　</a:t>
            </a:r>
            <a:endParaRPr kumimoji="1" lang="en-US" altLang="ja-JP" sz="2400" b="1" dirty="0" smtClean="0"/>
          </a:p>
          <a:p>
            <a:endParaRPr lang="en-US" altLang="ja-JP" sz="2800" dirty="0" smtClean="0"/>
          </a:p>
          <a:p>
            <a:pPr>
              <a:buNone/>
            </a:pPr>
            <a:r>
              <a:rPr kumimoji="1" lang="ja-JP" altLang="en-US" sz="2800" dirty="0" smtClean="0"/>
              <a:t>　</a:t>
            </a:r>
            <a:endParaRPr kumimoji="1" lang="ja-JP" altLang="en-US" sz="2800" dirty="0"/>
          </a:p>
        </p:txBody>
      </p:sp>
      <p:pic>
        <p:nvPicPr>
          <p:cNvPr id="4" name="図 3" descr="ABC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83968" y="188640"/>
            <a:ext cx="936104" cy="936104"/>
          </a:xfrm>
          <a:prstGeom prst="rect">
            <a:avLst/>
          </a:prstGeom>
        </p:spPr>
      </p:pic>
      <p:graphicFrame>
        <p:nvGraphicFramePr>
          <p:cNvPr id="7" name="図表 6"/>
          <p:cNvGraphicFramePr/>
          <p:nvPr/>
        </p:nvGraphicFramePr>
        <p:xfrm>
          <a:off x="539552" y="2492896"/>
          <a:ext cx="8208912" cy="41764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51520" y="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ja-JP" altLang="en-US" sz="4000" u="dbl" dirty="0" smtClean="0">
                <a:solidFill>
                  <a:schemeClr val="bg2">
                    <a:lumMod val="25000"/>
                  </a:schemeClr>
                </a:solidFill>
              </a:rPr>
              <a:t>■</a:t>
            </a:r>
            <a:r>
              <a:rPr lang="en-US" altLang="ja-JP" sz="4000" u="dbl" dirty="0" smtClean="0">
                <a:solidFill>
                  <a:schemeClr val="bg2">
                    <a:lumMod val="25000"/>
                  </a:schemeClr>
                </a:solidFill>
              </a:rPr>
              <a:t>ALT</a:t>
            </a:r>
            <a:r>
              <a:rPr lang="ja-JP" altLang="en-US" sz="4000" u="dbl" dirty="0" smtClean="0">
                <a:solidFill>
                  <a:schemeClr val="bg2">
                    <a:lumMod val="25000"/>
                  </a:schemeClr>
                </a:solidFill>
              </a:rPr>
              <a:t>「偽装請負」の問題</a:t>
            </a:r>
            <a:endParaRPr kumimoji="1" lang="ja-JP" altLang="en-US" sz="4000" u="dbl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0" y="1052736"/>
            <a:ext cx="9144000" cy="5805264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kumimoji="1" lang="ja-JP" altLang="en-US" sz="2800" dirty="0" smtClean="0">
                <a:solidFill>
                  <a:srgbClr val="C00000"/>
                </a:solidFill>
              </a:rPr>
              <a:t>　</a:t>
            </a:r>
            <a:endParaRPr kumimoji="1" lang="en-US" altLang="ja-JP" sz="2800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ja-JP" altLang="en-US" sz="2800" dirty="0" smtClean="0"/>
              <a:t>　　　　　　　　　　　　　　　　　　　　</a:t>
            </a:r>
            <a:endParaRPr lang="en-US" altLang="ja-JP" sz="2800" dirty="0" smtClean="0"/>
          </a:p>
          <a:p>
            <a:pPr>
              <a:buNone/>
            </a:pPr>
            <a:endParaRPr lang="en-US" altLang="ja-JP" sz="2800" b="1" dirty="0" smtClean="0"/>
          </a:p>
          <a:p>
            <a:pPr>
              <a:buNone/>
            </a:pPr>
            <a:r>
              <a:rPr lang="ja-JP" altLang="en-US" sz="2800" b="1" dirty="0" smtClean="0"/>
              <a:t>　　　　　　　　　　　　　　　　　　　　</a:t>
            </a:r>
            <a:r>
              <a:rPr lang="ja-JP" altLang="en-US" sz="1800" b="1" dirty="0" smtClean="0"/>
              <a:t>◇背景</a:t>
            </a:r>
            <a:r>
              <a:rPr lang="en-US" altLang="ja-JP" sz="1800" b="1" dirty="0" smtClean="0"/>
              <a:t>…</a:t>
            </a:r>
            <a:r>
              <a:rPr lang="ja-JP" altLang="en-US" sz="1800" b="1" dirty="0" smtClean="0"/>
              <a:t>コスト削減、生活支援の委託</a:t>
            </a:r>
            <a:endParaRPr lang="en-US" altLang="ja-JP" sz="1800" b="1" dirty="0" smtClean="0"/>
          </a:p>
          <a:p>
            <a:pPr>
              <a:buNone/>
            </a:pPr>
            <a:r>
              <a:rPr kumimoji="1" lang="ja-JP" altLang="en-US" sz="1800" b="1" dirty="0" smtClean="0"/>
              <a:t>　　　　　　　　　　　　　　　　　　　　　　　　　　　　　　　◇</a:t>
            </a:r>
            <a:r>
              <a:rPr kumimoji="1" lang="en-US" altLang="ja-JP" sz="1800" b="1" dirty="0" smtClean="0"/>
              <a:t>2010</a:t>
            </a:r>
            <a:r>
              <a:rPr kumimoji="1" lang="ja-JP" altLang="en-US" sz="1800" b="1" dirty="0" smtClean="0"/>
              <a:t>年度には</a:t>
            </a:r>
            <a:r>
              <a:rPr kumimoji="1" lang="en-US" altLang="ja-JP" sz="1800" b="1" dirty="0" smtClean="0"/>
              <a:t>11</a:t>
            </a:r>
            <a:r>
              <a:rPr kumimoji="1" lang="ja-JP" altLang="en-US" sz="1800" b="1" dirty="0" smtClean="0"/>
              <a:t>都道府県で業務委託が</a:t>
            </a:r>
            <a:endParaRPr kumimoji="1" lang="en-US" altLang="ja-JP" sz="1800" b="1" dirty="0" smtClean="0"/>
          </a:p>
          <a:p>
            <a:pPr>
              <a:buNone/>
            </a:pPr>
            <a:r>
              <a:rPr kumimoji="1" lang="ja-JP" altLang="en-US" sz="1800" b="1" dirty="0" smtClean="0"/>
              <a:t>　　　　　　　　　　　　　　　　　　　　　　　　　　　　　　　　　　　半数を超える</a:t>
            </a:r>
            <a:endParaRPr kumimoji="1" lang="en-US" altLang="ja-JP" sz="1800" b="1" dirty="0" smtClean="0"/>
          </a:p>
          <a:p>
            <a:pPr>
              <a:buNone/>
            </a:pPr>
            <a:r>
              <a:rPr lang="ja-JP" altLang="en-US" sz="2400" b="1" dirty="0" smtClean="0"/>
              <a:t>　　　　　　</a:t>
            </a:r>
            <a:endParaRPr lang="en-US" altLang="ja-JP" sz="2400" b="1" dirty="0" smtClean="0"/>
          </a:p>
          <a:p>
            <a:pPr>
              <a:buNone/>
            </a:pPr>
            <a:r>
              <a:rPr lang="ja-JP" altLang="en-US" sz="2800" dirty="0" smtClean="0"/>
              <a:t>　</a:t>
            </a:r>
            <a:endParaRPr lang="en-US" altLang="ja-JP" sz="2800" dirty="0" smtClean="0"/>
          </a:p>
          <a:p>
            <a:pPr>
              <a:buNone/>
            </a:pPr>
            <a:r>
              <a:rPr lang="ja-JP" altLang="en-US" sz="2800" dirty="0" smtClean="0"/>
              <a:t>　　　</a:t>
            </a:r>
            <a:endParaRPr lang="en-US" altLang="ja-JP" sz="2800" dirty="0" smtClean="0"/>
          </a:p>
          <a:p>
            <a:pPr>
              <a:buNone/>
            </a:pPr>
            <a:endParaRPr lang="en-US" altLang="ja-JP" sz="2800" dirty="0" smtClean="0"/>
          </a:p>
          <a:p>
            <a:pPr>
              <a:buNone/>
            </a:pPr>
            <a:endParaRPr lang="en-US" altLang="ja-JP" sz="2800" dirty="0" smtClean="0"/>
          </a:p>
          <a:p>
            <a:pPr>
              <a:buNone/>
            </a:pPr>
            <a:endParaRPr lang="en-US" altLang="ja-JP" sz="2800" dirty="0" smtClean="0"/>
          </a:p>
          <a:p>
            <a:pPr>
              <a:buNone/>
            </a:pPr>
            <a:endParaRPr lang="en-US" altLang="ja-JP" sz="2800" dirty="0" smtClean="0"/>
          </a:p>
          <a:p>
            <a:pPr>
              <a:buNone/>
            </a:pPr>
            <a:r>
              <a:rPr lang="ja-JP" altLang="en-US" sz="2800" dirty="0" smtClean="0"/>
              <a:t>　　　　</a:t>
            </a:r>
            <a:endParaRPr lang="en-US" altLang="ja-JP" sz="2800" dirty="0" smtClean="0"/>
          </a:p>
        </p:txBody>
      </p:sp>
      <p:graphicFrame>
        <p:nvGraphicFramePr>
          <p:cNvPr id="5" name="図表 4"/>
          <p:cNvGraphicFramePr/>
          <p:nvPr/>
        </p:nvGraphicFramePr>
        <p:xfrm>
          <a:off x="179512" y="1124744"/>
          <a:ext cx="8568952" cy="3600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角丸四角形吹き出し 8"/>
          <p:cNvSpPr/>
          <p:nvPr/>
        </p:nvSpPr>
        <p:spPr>
          <a:xfrm>
            <a:off x="2483768" y="4869160"/>
            <a:ext cx="6048672" cy="1584176"/>
          </a:xfrm>
          <a:prstGeom prst="wedgeRoundRectCallout">
            <a:avLst>
              <a:gd name="adj1" fmla="val -66466"/>
              <a:gd name="adj2" fmla="val 3710"/>
              <a:gd name="adj3" fmla="val 16667"/>
            </a:avLst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dirty="0" smtClean="0"/>
              <a:t>例）ＡＬＴで派遣法違反 </a:t>
            </a:r>
            <a:br>
              <a:rPr lang="ja-JP" altLang="en-US" dirty="0" smtClean="0"/>
            </a:br>
            <a:r>
              <a:rPr lang="ja-JP" altLang="en-US" dirty="0" smtClean="0"/>
              <a:t>千葉労働局、柏市に是正指導（</a:t>
            </a:r>
            <a:r>
              <a:rPr lang="en-US" altLang="ja-JP" dirty="0" smtClean="0"/>
              <a:t>2010/4/16</a:t>
            </a:r>
            <a:r>
              <a:rPr lang="ja-JP" altLang="en-US" dirty="0" smtClean="0"/>
              <a:t>）</a:t>
            </a:r>
            <a:endParaRPr lang="en-US" altLang="ja-JP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dirty="0" smtClean="0"/>
              <a:t>日本人教諭がＡＬＴに「もっと大きな声で」と言ったことなどが違法な指示と認定。指示する場合は請負業者を通じて行う。</a:t>
            </a:r>
            <a:endParaRPr lang="ja-JP" altLang="en-US" b="1" dirty="0"/>
          </a:p>
        </p:txBody>
      </p:sp>
      <p:sp>
        <p:nvSpPr>
          <p:cNvPr id="6" name="雲形吹き出し 5"/>
          <p:cNvSpPr/>
          <p:nvPr/>
        </p:nvSpPr>
        <p:spPr>
          <a:xfrm>
            <a:off x="971600" y="1412776"/>
            <a:ext cx="4176464" cy="3168352"/>
          </a:xfrm>
          <a:prstGeom prst="cloudCallout">
            <a:avLst/>
          </a:prstGeom>
          <a:solidFill>
            <a:srgbClr val="EF3B1D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b="1" dirty="0" smtClean="0"/>
              <a:t>・現実的ではない？</a:t>
            </a:r>
            <a:endParaRPr kumimoji="1" lang="en-US" altLang="ja-JP" sz="2400" b="1" dirty="0" smtClean="0"/>
          </a:p>
          <a:p>
            <a:pPr algn="ctr"/>
            <a:r>
              <a:rPr lang="ja-JP" altLang="en-US" sz="2400" b="1" dirty="0" smtClean="0"/>
              <a:t>・先生同士がコミュニケーションを取らない事は不自然、生徒にも悪影響？</a:t>
            </a:r>
            <a:endParaRPr kumimoji="1" lang="ja-JP" alt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kumimoji="1" lang="ja-JP" altLang="en-US" u="dbl" dirty="0" smtClean="0">
                <a:solidFill>
                  <a:schemeClr val="bg2">
                    <a:lumMod val="25000"/>
                  </a:schemeClr>
                </a:solidFill>
              </a:rPr>
              <a:t>■仮説・提案</a:t>
            </a:r>
            <a:endParaRPr kumimoji="1" lang="ja-JP" altLang="en-US" u="dbl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5" name="コンテンツ プレースホルダ 4"/>
          <p:cNvSpPr>
            <a:spLocks noGrp="1"/>
          </p:cNvSpPr>
          <p:nvPr>
            <p:ph idx="1"/>
          </p:nvPr>
        </p:nvSpPr>
        <p:spPr>
          <a:xfrm>
            <a:off x="0" y="1268760"/>
            <a:ext cx="9144000" cy="5589240"/>
          </a:xfrm>
        </p:spPr>
        <p:txBody>
          <a:bodyPr/>
          <a:lstStyle/>
          <a:p>
            <a:pPr lvl="0">
              <a:buNone/>
            </a:pPr>
            <a:r>
              <a:rPr lang="ja-JP" altLang="en-US" b="1" dirty="0" smtClean="0">
                <a:solidFill>
                  <a:srgbClr val="C00000"/>
                </a:solidFill>
              </a:rPr>
              <a:t>◇</a:t>
            </a:r>
            <a:r>
              <a:rPr lang="en-US" altLang="ja-JP" b="1" dirty="0" smtClean="0">
                <a:solidFill>
                  <a:srgbClr val="C00000"/>
                </a:solidFill>
              </a:rPr>
              <a:t>ALT</a:t>
            </a:r>
            <a:r>
              <a:rPr lang="ja-JP" altLang="en-US" b="1" dirty="0" smtClean="0">
                <a:solidFill>
                  <a:srgbClr val="C00000"/>
                </a:solidFill>
              </a:rPr>
              <a:t>指導の問題</a:t>
            </a:r>
            <a:endParaRPr lang="en-US" altLang="ja-JP" b="1" dirty="0" smtClean="0">
              <a:solidFill>
                <a:srgbClr val="C00000"/>
              </a:solidFill>
            </a:endParaRPr>
          </a:p>
          <a:p>
            <a:pPr lvl="0">
              <a:buNone/>
            </a:pPr>
            <a:r>
              <a:rPr lang="ja-JP" altLang="en-US" sz="2800" dirty="0" smtClean="0"/>
              <a:t>　　</a:t>
            </a:r>
            <a:r>
              <a:rPr lang="ja-JP" altLang="en-US" sz="2400" b="1" dirty="0" smtClean="0"/>
              <a:t>－英語教師に、外国人指導者との指導法について体系</a:t>
            </a:r>
            <a:endParaRPr lang="en-US" altLang="ja-JP" sz="2400" b="1" dirty="0" smtClean="0"/>
          </a:p>
          <a:p>
            <a:pPr lvl="0">
              <a:buNone/>
            </a:pPr>
            <a:r>
              <a:rPr lang="ja-JP" altLang="en-US" sz="2400" b="1" dirty="0" smtClean="0"/>
              <a:t>　　　的な訓練を行う</a:t>
            </a:r>
            <a:endParaRPr lang="en-US" altLang="ja-JP" sz="2400" b="1" dirty="0" smtClean="0"/>
          </a:p>
          <a:p>
            <a:pPr lvl="0">
              <a:buNone/>
            </a:pPr>
            <a:r>
              <a:rPr lang="ja-JP" altLang="en-US" sz="2400" b="1" dirty="0" smtClean="0"/>
              <a:t>　　－国が予算を補助して、直接雇用を増やす</a:t>
            </a:r>
            <a:endParaRPr lang="en-US" altLang="ja-JP" sz="2400" b="1" dirty="0" smtClean="0"/>
          </a:p>
          <a:p>
            <a:pPr lvl="0">
              <a:buNone/>
            </a:pPr>
            <a:endParaRPr kumimoji="1" lang="en-US" altLang="ja-JP" sz="2400" dirty="0" smtClean="0"/>
          </a:p>
          <a:p>
            <a:pPr lvl="0">
              <a:buNone/>
            </a:pPr>
            <a:r>
              <a:rPr lang="ja-JP" altLang="en-US" sz="2800" b="1" dirty="0" smtClean="0">
                <a:solidFill>
                  <a:srgbClr val="C00000"/>
                </a:solidFill>
              </a:rPr>
              <a:t>◇日本人英語教師</a:t>
            </a:r>
            <a:endParaRPr lang="en-US" altLang="ja-JP" sz="2800" b="1" dirty="0" smtClean="0">
              <a:solidFill>
                <a:srgbClr val="C00000"/>
              </a:solidFill>
            </a:endParaRPr>
          </a:p>
          <a:p>
            <a:pPr lvl="0">
              <a:buNone/>
            </a:pPr>
            <a:r>
              <a:rPr kumimoji="1" lang="ja-JP" altLang="en-US" sz="2800" b="1" dirty="0" smtClean="0">
                <a:solidFill>
                  <a:srgbClr val="C00000"/>
                </a:solidFill>
              </a:rPr>
              <a:t>　　</a:t>
            </a:r>
            <a:r>
              <a:rPr lang="ja-JP" altLang="en-US" sz="2400" b="1" dirty="0" smtClean="0"/>
              <a:t>－日本人英語教師の</a:t>
            </a:r>
            <a:r>
              <a:rPr lang="ja-JP" altLang="en-US" sz="2400" b="1" u="sng" dirty="0" smtClean="0">
                <a:uFill>
                  <a:solidFill>
                    <a:srgbClr val="FF0000"/>
                  </a:solidFill>
                </a:uFill>
              </a:rPr>
              <a:t>「海外交換研修制度」</a:t>
            </a:r>
            <a:endParaRPr lang="en-US" altLang="ja-JP" sz="2400" b="1" u="sng" dirty="0" smtClean="0">
              <a:uFill>
                <a:solidFill>
                  <a:srgbClr val="FF0000"/>
                </a:solidFill>
              </a:uFill>
            </a:endParaRPr>
          </a:p>
          <a:p>
            <a:pPr lvl="0">
              <a:buNone/>
            </a:pPr>
            <a:endParaRPr lang="en-US" altLang="ja-JP" sz="2800" dirty="0" smtClean="0"/>
          </a:p>
          <a:p>
            <a:pPr lvl="0">
              <a:buNone/>
            </a:pPr>
            <a:r>
              <a:rPr kumimoji="1" lang="ja-JP" altLang="en-US" sz="2800" b="1" dirty="0" smtClean="0">
                <a:solidFill>
                  <a:srgbClr val="C00000"/>
                </a:solidFill>
              </a:rPr>
              <a:t>　　</a:t>
            </a:r>
            <a:r>
              <a:rPr kumimoji="1" lang="ja-JP" altLang="en-US" sz="2400" b="1" dirty="0" smtClean="0"/>
              <a:t>英語教師を一定期間、外国の中学校・高校交換教員として派遣</a:t>
            </a:r>
            <a:endParaRPr kumimoji="1" lang="en-US" altLang="ja-JP" sz="2400" b="1" dirty="0" smtClean="0"/>
          </a:p>
          <a:p>
            <a:pPr lvl="0">
              <a:buNone/>
            </a:pPr>
            <a:r>
              <a:rPr lang="ja-JP" altLang="en-US" sz="2400" b="1" dirty="0" smtClean="0"/>
              <a:t>　　　アジア諸国に派遣するなどすれば、互いの知識や技術を交換</a:t>
            </a:r>
            <a:endParaRPr lang="en-US" altLang="ja-JP" sz="2400" b="1" dirty="0" smtClean="0"/>
          </a:p>
          <a:p>
            <a:pPr lvl="0">
              <a:buNone/>
            </a:pPr>
            <a:r>
              <a:rPr lang="ja-JP" altLang="en-US" sz="2400" b="1" dirty="0" smtClean="0"/>
              <a:t>　　　出来る</a:t>
            </a:r>
            <a:endParaRPr kumimoji="1" lang="ja-JP" altLang="en-US" b="1" dirty="0"/>
          </a:p>
        </p:txBody>
      </p:sp>
      <p:sp>
        <p:nvSpPr>
          <p:cNvPr id="4" name="下矢印 3"/>
          <p:cNvSpPr/>
          <p:nvPr/>
        </p:nvSpPr>
        <p:spPr>
          <a:xfrm>
            <a:off x="3347864" y="4725144"/>
            <a:ext cx="360040" cy="432048"/>
          </a:xfrm>
          <a:prstGeom prst="downArrow">
            <a:avLst/>
          </a:prstGeom>
          <a:solidFill>
            <a:schemeClr val="accent2"/>
          </a:solidFill>
          <a:ln>
            <a:solidFill>
              <a:schemeClr val="accent6">
                <a:lumMod val="20000"/>
                <a:lumOff val="8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altLang="ja-JP" sz="4000" u="dbl" dirty="0" smtClean="0">
                <a:solidFill>
                  <a:schemeClr val="bg2">
                    <a:lumMod val="25000"/>
                  </a:schemeClr>
                </a:solidFill>
              </a:rPr>
              <a:t>2.</a:t>
            </a:r>
            <a:r>
              <a:rPr kumimoji="1" lang="ja-JP" altLang="en-US" sz="4000" u="dbl" dirty="0" smtClean="0">
                <a:solidFill>
                  <a:schemeClr val="bg2">
                    <a:lumMod val="25000"/>
                  </a:schemeClr>
                </a:solidFill>
              </a:rPr>
              <a:t>英語公用語化</a:t>
            </a:r>
            <a:endParaRPr kumimoji="1" lang="ja-JP" altLang="en-US" sz="4000" u="dbl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0" y="1196752"/>
            <a:ext cx="9144000" cy="5661248"/>
          </a:xfrm>
        </p:spPr>
        <p:txBody>
          <a:bodyPr>
            <a:normAutofit/>
          </a:bodyPr>
          <a:lstStyle/>
          <a:p>
            <a:r>
              <a:rPr kumimoji="1" lang="ja-JP" altLang="en-US" sz="2400" b="1" dirty="0" smtClean="0">
                <a:solidFill>
                  <a:srgbClr val="C00000"/>
                </a:solidFill>
              </a:rPr>
              <a:t>ファーストリテイリング</a:t>
            </a:r>
            <a:r>
              <a:rPr kumimoji="1" lang="ja-JP" altLang="en-US" sz="2400" b="1" dirty="0" smtClean="0"/>
              <a:t>（</a:t>
            </a:r>
            <a:r>
              <a:rPr kumimoji="1" lang="en-US" altLang="ja-JP" sz="2400" b="1" dirty="0" smtClean="0"/>
              <a:t>2012</a:t>
            </a:r>
            <a:r>
              <a:rPr kumimoji="1" lang="ja-JP" altLang="en-US" sz="2400" b="1" dirty="0" smtClean="0"/>
              <a:t>年</a:t>
            </a:r>
            <a:r>
              <a:rPr kumimoji="1" lang="en-US" altLang="ja-JP" sz="2400" b="1" dirty="0" smtClean="0"/>
              <a:t>3</a:t>
            </a:r>
            <a:r>
              <a:rPr kumimoji="1" lang="ja-JP" altLang="en-US" sz="2400" b="1" dirty="0" smtClean="0"/>
              <a:t>月～）</a:t>
            </a:r>
            <a:endParaRPr kumimoji="1" lang="en-US" altLang="ja-JP" sz="2400" b="1" dirty="0" smtClean="0"/>
          </a:p>
          <a:p>
            <a:r>
              <a:rPr lang="ja-JP" altLang="en-US" sz="2400" b="1" dirty="0" smtClean="0">
                <a:solidFill>
                  <a:srgbClr val="C00000"/>
                </a:solidFill>
              </a:rPr>
              <a:t>楽天</a:t>
            </a:r>
            <a:r>
              <a:rPr lang="ja-JP" altLang="en-US" sz="2400" b="1" dirty="0" smtClean="0"/>
              <a:t>（</a:t>
            </a:r>
            <a:r>
              <a:rPr lang="en-US" altLang="ja-JP" sz="2400" b="1" dirty="0" smtClean="0"/>
              <a:t>2012</a:t>
            </a:r>
            <a:r>
              <a:rPr lang="ja-JP" altLang="en-US" sz="2400" b="1" dirty="0" smtClean="0"/>
              <a:t>年度末までには公用語化、</a:t>
            </a:r>
            <a:endParaRPr lang="en-US" altLang="ja-JP" sz="2400" b="1" dirty="0" smtClean="0"/>
          </a:p>
          <a:p>
            <a:pPr>
              <a:buNone/>
            </a:pPr>
            <a:r>
              <a:rPr lang="ja-JP" altLang="en-US" sz="2400" b="1" dirty="0" smtClean="0"/>
              <a:t>　　　　　二年経っても英語が出来ない社員は解雇）</a:t>
            </a:r>
            <a:endParaRPr lang="en-US" altLang="ja-JP" sz="2400" b="1" dirty="0" smtClean="0"/>
          </a:p>
          <a:p>
            <a:pPr>
              <a:buNone/>
            </a:pPr>
            <a:r>
              <a:rPr kumimoji="1" lang="ja-JP" altLang="en-US" sz="2400" b="1" dirty="0" smtClean="0"/>
              <a:t>　</a:t>
            </a:r>
            <a:r>
              <a:rPr lang="ja-JP" altLang="en-US" sz="2400" b="1" dirty="0" smtClean="0"/>
              <a:t>シャープ、三越、三菱</a:t>
            </a:r>
            <a:r>
              <a:rPr lang="en-US" altLang="ja-JP" sz="2400" b="1" dirty="0" smtClean="0"/>
              <a:t>UFJ etc</a:t>
            </a:r>
            <a:r>
              <a:rPr lang="en-US" altLang="ja-JP" sz="2400" b="1" dirty="0" smtClean="0"/>
              <a:t>…</a:t>
            </a:r>
          </a:p>
          <a:p>
            <a:pPr>
              <a:buNone/>
            </a:pPr>
            <a:r>
              <a:rPr kumimoji="1" lang="ja-JP" altLang="en-US" sz="2400" b="1" dirty="0" smtClean="0"/>
              <a:t>　</a:t>
            </a:r>
            <a:endParaRPr lang="en-US" altLang="ja-JP" sz="2400" b="1" dirty="0" smtClean="0"/>
          </a:p>
          <a:p>
            <a:pPr>
              <a:buNone/>
            </a:pPr>
            <a:r>
              <a:rPr kumimoji="1" lang="ja-JP" altLang="en-US" sz="2400" b="1" dirty="0" smtClean="0"/>
              <a:t>　→・幹部による会議や文書は基本的に英語</a:t>
            </a:r>
            <a:endParaRPr kumimoji="1" lang="en-US" altLang="ja-JP" sz="2400" b="1" dirty="0" smtClean="0"/>
          </a:p>
          <a:p>
            <a:pPr>
              <a:buNone/>
            </a:pPr>
            <a:r>
              <a:rPr lang="ja-JP" altLang="en-US" sz="2400" b="1" dirty="0" smtClean="0"/>
              <a:t>　</a:t>
            </a:r>
            <a:r>
              <a:rPr lang="ja-JP" altLang="en-US" sz="2400" b="1" dirty="0" smtClean="0"/>
              <a:t>　</a:t>
            </a:r>
            <a:r>
              <a:rPr lang="ja-JP" altLang="en-US" sz="2400" b="1" dirty="0" smtClean="0"/>
              <a:t>　</a:t>
            </a:r>
            <a:r>
              <a:rPr lang="ja-JP" altLang="en-US" sz="2400" b="1" dirty="0" smtClean="0"/>
              <a:t>・食堂のメニューなども全て英語化</a:t>
            </a:r>
            <a:endParaRPr kumimoji="1" lang="en-US" altLang="ja-JP" sz="2400" b="1" dirty="0" smtClean="0"/>
          </a:p>
        </p:txBody>
      </p:sp>
      <p:sp>
        <p:nvSpPr>
          <p:cNvPr id="4" name="片側の 2 つの角を丸めた四角形 3"/>
          <p:cNvSpPr/>
          <p:nvPr/>
        </p:nvSpPr>
        <p:spPr>
          <a:xfrm>
            <a:off x="539552" y="4581128"/>
            <a:ext cx="6048672" cy="936104"/>
          </a:xfrm>
          <a:prstGeom prst="round2SameRect">
            <a:avLst/>
          </a:prstGeom>
          <a:solidFill>
            <a:srgbClr val="FFFF99"/>
          </a:solidFill>
          <a:ln>
            <a:solidFill>
              <a:srgbClr val="FFFF99"/>
            </a:solidFill>
          </a:ln>
          <a:scene3d>
            <a:camera prst="orthographicFront"/>
            <a:lightRig rig="threePt" dir="t"/>
          </a:scene3d>
          <a:sp3d>
            <a:bevelT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400" b="1" dirty="0" smtClean="0">
                <a:solidFill>
                  <a:schemeClr val="tx1"/>
                </a:solidFill>
              </a:rPr>
              <a:t>日本の会社が世界企業として生き残るため</a:t>
            </a:r>
            <a:endParaRPr kumimoji="1" lang="ja-JP" altLang="en-US" sz="2400" b="1" dirty="0">
              <a:solidFill>
                <a:schemeClr val="tx1"/>
              </a:solidFill>
            </a:endParaRPr>
          </a:p>
        </p:txBody>
      </p:sp>
      <p:sp>
        <p:nvSpPr>
          <p:cNvPr id="5" name="片側の 2 つの角を丸めた四角形 4"/>
          <p:cNvSpPr/>
          <p:nvPr/>
        </p:nvSpPr>
        <p:spPr>
          <a:xfrm>
            <a:off x="2267744" y="5661248"/>
            <a:ext cx="6048672" cy="936104"/>
          </a:xfrm>
          <a:prstGeom prst="round2Same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FFFF99"/>
            </a:solidFill>
          </a:ln>
          <a:scene3d>
            <a:camera prst="orthographicFront"/>
            <a:lightRig rig="threePt" dir="t"/>
          </a:scene3d>
          <a:sp3d>
            <a:bevelT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400" b="1" dirty="0" smtClean="0">
                <a:solidFill>
                  <a:schemeClr val="tx1"/>
                </a:solidFill>
              </a:rPr>
              <a:t>「グローバル展開」を推進するため</a:t>
            </a:r>
            <a:endParaRPr kumimoji="1" lang="ja-JP" altLang="en-US" sz="2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kumimoji="1" lang="ja-JP" altLang="en-US" sz="4000" u="dbl" dirty="0" smtClean="0"/>
              <a:t>■</a:t>
            </a:r>
            <a:r>
              <a:rPr lang="ja-JP" altLang="en-US" sz="4000" u="dbl" dirty="0" smtClean="0">
                <a:solidFill>
                  <a:schemeClr val="bg2">
                    <a:lumMod val="25000"/>
                  </a:schemeClr>
                </a:solidFill>
              </a:rPr>
              <a:t>企業</a:t>
            </a:r>
            <a:r>
              <a:rPr lang="ja-JP" altLang="en-US" sz="4000" u="dbl" dirty="0" smtClean="0">
                <a:solidFill>
                  <a:schemeClr val="bg2">
                    <a:lumMod val="25000"/>
                  </a:schemeClr>
                </a:solidFill>
              </a:rPr>
              <a:t>が求める人材</a:t>
            </a:r>
            <a:endParaRPr kumimoji="1" lang="ja-JP" altLang="en-US" sz="4000" u="dbl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899592" y="1268760"/>
            <a:ext cx="8064896" cy="5400600"/>
          </a:xfrm>
        </p:spPr>
        <p:txBody>
          <a:bodyPr/>
          <a:lstStyle/>
          <a:p>
            <a:endParaRPr kumimoji="1" lang="en-US" altLang="ja-JP" dirty="0" smtClean="0"/>
          </a:p>
          <a:p>
            <a:endParaRPr lang="en-US" altLang="ja-JP" dirty="0" smtClean="0"/>
          </a:p>
          <a:p>
            <a:endParaRPr kumimoji="1" lang="en-US" altLang="ja-JP" dirty="0" smtClean="0"/>
          </a:p>
          <a:p>
            <a:pPr>
              <a:buNone/>
            </a:pPr>
            <a:r>
              <a:rPr lang="ja-JP" altLang="en-US" dirty="0" smtClean="0"/>
              <a:t>　</a:t>
            </a:r>
            <a:r>
              <a:rPr lang="ja-JP" altLang="en-US" sz="2400" dirty="0" smtClean="0"/>
              <a:t>　「パナソニック・ショック」</a:t>
            </a:r>
            <a:r>
              <a:rPr lang="ja-JP" altLang="en-US" sz="1800" dirty="0" smtClean="0"/>
              <a:t>（出典：「この国を出よ」大前研一・柳井正著）</a:t>
            </a:r>
            <a:endParaRPr lang="en-US" altLang="ja-JP" sz="1800" dirty="0" smtClean="0"/>
          </a:p>
          <a:p>
            <a:pPr>
              <a:buNone/>
            </a:pPr>
            <a:r>
              <a:rPr lang="en-US" altLang="ja-JP" sz="1800" dirty="0" smtClean="0"/>
              <a:t>          …</a:t>
            </a:r>
            <a:r>
              <a:rPr lang="ja-JP" altLang="en-US" sz="1800" dirty="0" smtClean="0"/>
              <a:t>パナソニックの</a:t>
            </a:r>
            <a:r>
              <a:rPr lang="en-US" altLang="ja-JP" sz="1800" dirty="0" smtClean="0"/>
              <a:t>2010,2011</a:t>
            </a:r>
            <a:r>
              <a:rPr lang="ja-JP" altLang="en-US" sz="1800" dirty="0" smtClean="0"/>
              <a:t>年度の新卒採用枠</a:t>
            </a:r>
            <a:endParaRPr lang="en-US" altLang="ja-JP" sz="1800" dirty="0" smtClean="0"/>
          </a:p>
          <a:p>
            <a:pPr>
              <a:buNone/>
            </a:pPr>
            <a:r>
              <a:rPr lang="ja-JP" altLang="en-US" sz="1800" dirty="0" smtClean="0"/>
              <a:t>　　　　　・グローバル枠</a:t>
            </a:r>
            <a:r>
              <a:rPr lang="en-US" altLang="ja-JP" sz="1800" dirty="0" smtClean="0"/>
              <a:t>750</a:t>
            </a:r>
            <a:r>
              <a:rPr lang="ja-JP" altLang="en-US" sz="1800" dirty="0" smtClean="0"/>
              <a:t>人、日本枠</a:t>
            </a:r>
            <a:r>
              <a:rPr lang="en-US" altLang="ja-JP" sz="1800" dirty="0" smtClean="0"/>
              <a:t>500</a:t>
            </a:r>
            <a:r>
              <a:rPr lang="ja-JP" altLang="en-US" sz="1800" dirty="0" smtClean="0"/>
              <a:t>人　　合計</a:t>
            </a:r>
            <a:r>
              <a:rPr lang="en-US" altLang="ja-JP" sz="1800" dirty="0" smtClean="0"/>
              <a:t>1250</a:t>
            </a:r>
            <a:r>
              <a:rPr lang="ja-JP" altLang="en-US" sz="1800" dirty="0" smtClean="0"/>
              <a:t>人（</a:t>
            </a:r>
            <a:r>
              <a:rPr lang="en-US" altLang="ja-JP" sz="1800" dirty="0" smtClean="0"/>
              <a:t>2010</a:t>
            </a:r>
            <a:r>
              <a:rPr lang="ja-JP" altLang="en-US" sz="1800" dirty="0" smtClean="0"/>
              <a:t>年度）</a:t>
            </a:r>
            <a:endParaRPr lang="en-US" altLang="ja-JP" sz="1800" dirty="0" smtClean="0"/>
          </a:p>
          <a:p>
            <a:pPr>
              <a:buNone/>
            </a:pPr>
            <a:r>
              <a:rPr lang="ja-JP" altLang="en-US" sz="1800" dirty="0" smtClean="0"/>
              <a:t>　　　　　・グローバル枠</a:t>
            </a:r>
            <a:r>
              <a:rPr lang="en-US" altLang="ja-JP" sz="1800" dirty="0" smtClean="0"/>
              <a:t>1100</a:t>
            </a:r>
            <a:r>
              <a:rPr lang="ja-JP" altLang="en-US" sz="1800" dirty="0" smtClean="0"/>
              <a:t>人、日本枠</a:t>
            </a:r>
            <a:r>
              <a:rPr lang="en-US" altLang="ja-JP" sz="1800" dirty="0" smtClean="0"/>
              <a:t>290</a:t>
            </a:r>
            <a:r>
              <a:rPr lang="ja-JP" altLang="en-US" sz="1800" dirty="0" smtClean="0"/>
              <a:t>人　　合計</a:t>
            </a:r>
            <a:r>
              <a:rPr lang="en-US" altLang="ja-JP" sz="1800" dirty="0" smtClean="0"/>
              <a:t>1390</a:t>
            </a:r>
            <a:r>
              <a:rPr lang="ja-JP" altLang="en-US" sz="1800" dirty="0" smtClean="0"/>
              <a:t>人（</a:t>
            </a:r>
            <a:r>
              <a:rPr lang="en-US" altLang="ja-JP" sz="1800" dirty="0" smtClean="0"/>
              <a:t>2011</a:t>
            </a:r>
            <a:r>
              <a:rPr lang="ja-JP" altLang="en-US" sz="1800" dirty="0" smtClean="0"/>
              <a:t>年度）</a:t>
            </a:r>
            <a:endParaRPr lang="en-US" altLang="ja-JP" sz="1800" dirty="0" smtClean="0"/>
          </a:p>
          <a:p>
            <a:pPr>
              <a:buNone/>
            </a:pPr>
            <a:r>
              <a:rPr kumimoji="1" lang="ja-JP" altLang="en-US" sz="1800" dirty="0" smtClean="0"/>
              <a:t>　　　</a:t>
            </a:r>
            <a:endParaRPr kumimoji="1" lang="ja-JP" altLang="en-US" sz="1800" dirty="0"/>
          </a:p>
        </p:txBody>
      </p:sp>
      <p:sp>
        <p:nvSpPr>
          <p:cNvPr id="4" name="角丸四角形 3"/>
          <p:cNvSpPr/>
          <p:nvPr/>
        </p:nvSpPr>
        <p:spPr>
          <a:xfrm>
            <a:off x="395536" y="1196752"/>
            <a:ext cx="8424936" cy="1584176"/>
          </a:xfrm>
          <a:prstGeom prst="roundRect">
            <a:avLst/>
          </a:prstGeom>
          <a:solidFill>
            <a:schemeClr val="bg1"/>
          </a:solidFill>
          <a:ln w="63500"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400" b="1" dirty="0" smtClean="0">
                <a:solidFill>
                  <a:schemeClr val="bg2">
                    <a:lumMod val="25000"/>
                  </a:schemeClr>
                </a:solidFill>
              </a:rPr>
              <a:t>日本企業においても、新興市場攻略を担う現地採用の比率が高まり、グローバル企業規模で採用が増えても、日本採用の人数は減少傾向にある。</a:t>
            </a:r>
            <a:endParaRPr kumimoji="1" lang="ja-JP" altLang="en-US" sz="24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8" name="角丸四角形吹き出し 7"/>
          <p:cNvSpPr/>
          <p:nvPr/>
        </p:nvSpPr>
        <p:spPr>
          <a:xfrm>
            <a:off x="2051720" y="1124744"/>
            <a:ext cx="6480720" cy="5328592"/>
          </a:xfrm>
          <a:prstGeom prst="wedgeRoundRectCallout">
            <a:avLst>
              <a:gd name="adj1" fmla="val -66466"/>
              <a:gd name="adj2" fmla="val 3710"/>
              <a:gd name="adj3" fmla="val 16667"/>
            </a:avLst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b="1" dirty="0"/>
          </a:p>
        </p:txBody>
      </p:sp>
      <p:graphicFrame>
        <p:nvGraphicFramePr>
          <p:cNvPr id="7" name="グラフ 6"/>
          <p:cNvGraphicFramePr/>
          <p:nvPr/>
        </p:nvGraphicFramePr>
        <p:xfrm>
          <a:off x="2195736" y="1916832"/>
          <a:ext cx="5904656" cy="30963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テキスト ボックス 8"/>
          <p:cNvSpPr txBox="1"/>
          <p:nvPr/>
        </p:nvSpPr>
        <p:spPr>
          <a:xfrm>
            <a:off x="2339752" y="1484784"/>
            <a:ext cx="57606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■</a:t>
            </a:r>
            <a:r>
              <a:rPr kumimoji="1" lang="ja-JP" altLang="en-US" b="1" dirty="0" smtClean="0"/>
              <a:t>三年前と比較した英語コミュニケーション能力の重要性</a:t>
            </a:r>
            <a:endParaRPr kumimoji="1" lang="ja-JP" altLang="en-US" b="1" dirty="0"/>
          </a:p>
        </p:txBody>
      </p:sp>
      <p:sp>
        <p:nvSpPr>
          <p:cNvPr id="10" name="フローチャート : 代替処理 9"/>
          <p:cNvSpPr/>
          <p:nvPr/>
        </p:nvSpPr>
        <p:spPr>
          <a:xfrm>
            <a:off x="2555776" y="4797152"/>
            <a:ext cx="5472608" cy="1368152"/>
          </a:xfrm>
          <a:prstGeom prst="flowChartAlternateProcess">
            <a:avLst/>
          </a:prstGeom>
          <a:solidFill>
            <a:schemeClr val="bg1"/>
          </a:solidFill>
          <a:ln>
            <a:solidFill>
              <a:schemeClr val="tx2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b="1" dirty="0" smtClean="0">
                <a:solidFill>
                  <a:schemeClr val="tx1"/>
                </a:solidFill>
              </a:rPr>
              <a:t>69.8</a:t>
            </a:r>
            <a:r>
              <a:rPr lang="ja-JP" altLang="en-US" b="1" dirty="0" smtClean="0">
                <a:solidFill>
                  <a:schemeClr val="tx1"/>
                </a:solidFill>
              </a:rPr>
              <a:t>％の会社が英語の重要性「高まった」</a:t>
            </a:r>
            <a:endParaRPr lang="en-US" altLang="ja-JP" b="1" dirty="0" smtClean="0">
              <a:solidFill>
                <a:schemeClr val="tx1"/>
              </a:solidFill>
            </a:endParaRPr>
          </a:p>
          <a:p>
            <a:pPr algn="ctr"/>
            <a:r>
              <a:rPr kumimoji="1" lang="ja-JP" altLang="en-US" dirty="0" smtClean="0">
                <a:solidFill>
                  <a:schemeClr val="tx1"/>
                </a:solidFill>
              </a:rPr>
              <a:t>スピーキングやリスニングの必要性が増し、研修でも</a:t>
            </a:r>
            <a:endParaRPr kumimoji="1" lang="en-US" altLang="ja-JP" dirty="0" smtClean="0">
              <a:solidFill>
                <a:schemeClr val="tx1"/>
              </a:solidFill>
            </a:endParaRPr>
          </a:p>
          <a:p>
            <a:pPr algn="ctr"/>
            <a:r>
              <a:rPr kumimoji="1" lang="ja-JP" altLang="en-US" dirty="0" smtClean="0">
                <a:solidFill>
                  <a:schemeClr val="tx1"/>
                </a:solidFill>
              </a:rPr>
              <a:t>重点が置かれている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6948264" y="3717032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（</a:t>
            </a:r>
            <a:r>
              <a:rPr lang="en-US" altLang="ja-JP" dirty="0" smtClean="0"/>
              <a:t>n=278</a:t>
            </a:r>
            <a:r>
              <a:rPr lang="ja-JP" altLang="en-US" dirty="0" smtClean="0"/>
              <a:t>）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Graphic spid="7" grpId="0">
        <p:bldAsOne/>
      </p:bldGraphic>
      <p:bldP spid="9" grpId="0"/>
      <p:bldP spid="10" grpId="0" animBg="1"/>
      <p:bldP spid="1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kumimoji="1" lang="ja-JP" altLang="en-US" sz="4000" u="dbl" dirty="0" smtClean="0">
                <a:solidFill>
                  <a:schemeClr val="bg2">
                    <a:lumMod val="25000"/>
                  </a:schemeClr>
                </a:solidFill>
              </a:rPr>
              <a:t>■企業の英語事情①</a:t>
            </a:r>
            <a:endParaRPr kumimoji="1" lang="ja-JP" altLang="en-US" sz="4000" u="dbl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467544" y="3068960"/>
            <a:ext cx="27363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/>
              <a:t>企業の英語重視</a:t>
            </a:r>
            <a:endParaRPr kumimoji="1" lang="ja-JP" altLang="en-US" sz="2800" dirty="0"/>
          </a:p>
        </p:txBody>
      </p:sp>
      <p:sp>
        <p:nvSpPr>
          <p:cNvPr id="9" name="円/楕円 8"/>
          <p:cNvSpPr/>
          <p:nvPr/>
        </p:nvSpPr>
        <p:spPr>
          <a:xfrm>
            <a:off x="3131840" y="4221088"/>
            <a:ext cx="3672408" cy="216024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400" b="1" dirty="0" smtClean="0">
                <a:solidFill>
                  <a:srgbClr val="C00000"/>
                </a:solidFill>
              </a:rPr>
              <a:t>日本人に不利な状況を強くする</a:t>
            </a:r>
            <a:r>
              <a:rPr lang="ja-JP" altLang="en-US" sz="2400" b="1" dirty="0" smtClean="0">
                <a:solidFill>
                  <a:srgbClr val="C00000"/>
                </a:solidFill>
              </a:rPr>
              <a:t>だけ</a:t>
            </a:r>
            <a:endParaRPr lang="en-US" altLang="ja-JP" sz="2400" b="1" dirty="0" smtClean="0">
              <a:solidFill>
                <a:srgbClr val="C00000"/>
              </a:solidFill>
            </a:endParaRPr>
          </a:p>
        </p:txBody>
      </p:sp>
      <p:sp>
        <p:nvSpPr>
          <p:cNvPr id="10" name="円/楕円 9"/>
          <p:cNvSpPr/>
          <p:nvPr/>
        </p:nvSpPr>
        <p:spPr>
          <a:xfrm>
            <a:off x="3500264" y="1205136"/>
            <a:ext cx="3384376" cy="223224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b="1" dirty="0" smtClean="0">
                <a:solidFill>
                  <a:srgbClr val="C00000"/>
                </a:solidFill>
              </a:rPr>
              <a:t>仕事効率の低下</a:t>
            </a:r>
            <a:endParaRPr kumimoji="1" lang="ja-JP" altLang="en-US" sz="2400" b="1" dirty="0">
              <a:solidFill>
                <a:srgbClr val="C00000"/>
              </a:solidFill>
            </a:endParaRPr>
          </a:p>
        </p:txBody>
      </p:sp>
      <p:sp>
        <p:nvSpPr>
          <p:cNvPr id="11" name="円/楕円 10"/>
          <p:cNvSpPr/>
          <p:nvPr/>
        </p:nvSpPr>
        <p:spPr>
          <a:xfrm>
            <a:off x="5660504" y="2861320"/>
            <a:ext cx="3384376" cy="223224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400" b="1" dirty="0" smtClean="0">
                <a:solidFill>
                  <a:srgbClr val="C00000"/>
                </a:solidFill>
              </a:rPr>
              <a:t>英語は出来るが仕事は出来ない＞仕事は出来るが英語は</a:t>
            </a:r>
            <a:r>
              <a:rPr lang="ja-JP" altLang="en-US" sz="2400" b="1" dirty="0" smtClean="0">
                <a:solidFill>
                  <a:srgbClr val="C00000"/>
                </a:solidFill>
              </a:rPr>
              <a:t>出来ない</a:t>
            </a:r>
            <a:r>
              <a:rPr lang="ja-JP" altLang="en-US" sz="2400" b="1" dirty="0" smtClean="0">
                <a:solidFill>
                  <a:srgbClr val="C00000"/>
                </a:solidFill>
              </a:rPr>
              <a:t>人の増加</a:t>
            </a:r>
            <a:endParaRPr lang="en-US" altLang="ja-JP" sz="2400" b="1" dirty="0" smtClean="0">
              <a:solidFill>
                <a:srgbClr val="C00000"/>
              </a:solidFill>
            </a:endParaRPr>
          </a:p>
        </p:txBody>
      </p:sp>
      <p:sp>
        <p:nvSpPr>
          <p:cNvPr id="7" name="右矢印 6"/>
          <p:cNvSpPr/>
          <p:nvPr/>
        </p:nvSpPr>
        <p:spPr>
          <a:xfrm>
            <a:off x="3203848" y="2996952"/>
            <a:ext cx="864096" cy="648072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ja-JP" altLang="en-US" sz="4000" u="dbl" dirty="0" smtClean="0">
                <a:solidFill>
                  <a:schemeClr val="bg2">
                    <a:lumMod val="25000"/>
                  </a:schemeClr>
                </a:solidFill>
              </a:rPr>
              <a:t>■企業の英語事情②</a:t>
            </a:r>
            <a:endParaRPr kumimoji="1" lang="ja-JP" altLang="en-US" sz="4000" dirty="0"/>
          </a:p>
        </p:txBody>
      </p:sp>
      <p:sp>
        <p:nvSpPr>
          <p:cNvPr id="4" name="コンテンツ プレースホルダ 3"/>
          <p:cNvSpPr>
            <a:spLocks noGrp="1"/>
          </p:cNvSpPr>
          <p:nvPr>
            <p:ph idx="1"/>
          </p:nvPr>
        </p:nvSpPr>
        <p:spPr>
          <a:xfrm>
            <a:off x="0" y="1268760"/>
            <a:ext cx="9144000" cy="5589240"/>
          </a:xfrm>
        </p:spPr>
        <p:txBody>
          <a:bodyPr/>
          <a:lstStyle/>
          <a:p>
            <a:pPr>
              <a:buNone/>
            </a:pPr>
            <a:r>
              <a:rPr lang="ja-JP" altLang="en-US" sz="2800" dirty="0" smtClean="0"/>
              <a:t>・</a:t>
            </a:r>
            <a:r>
              <a:rPr kumimoji="1" lang="ja-JP" altLang="en-US" sz="2800" dirty="0" smtClean="0"/>
              <a:t>多くの企業が「英語力」の指針として、</a:t>
            </a:r>
            <a:r>
              <a:rPr kumimoji="1" lang="ja-JP" altLang="en-US" sz="2800" dirty="0" smtClean="0">
                <a:solidFill>
                  <a:srgbClr val="C00000"/>
                </a:solidFill>
              </a:rPr>
              <a:t>「</a:t>
            </a:r>
            <a:r>
              <a:rPr kumimoji="1" lang="en-US" altLang="ja-JP" sz="2800" dirty="0" smtClean="0">
                <a:solidFill>
                  <a:srgbClr val="C00000"/>
                </a:solidFill>
              </a:rPr>
              <a:t>TOEIC</a:t>
            </a:r>
            <a:r>
              <a:rPr kumimoji="1" lang="ja-JP" altLang="en-US" sz="2800" dirty="0" smtClean="0">
                <a:solidFill>
                  <a:srgbClr val="C00000"/>
                </a:solidFill>
              </a:rPr>
              <a:t>」を採用</a:t>
            </a:r>
            <a:endParaRPr kumimoji="1" lang="en-US" altLang="ja-JP" sz="2800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kumimoji="1" lang="ja-JP" altLang="en-US" dirty="0" smtClean="0"/>
              <a:t>　　</a:t>
            </a:r>
            <a:r>
              <a:rPr kumimoji="1" lang="en-US" altLang="ja-JP" dirty="0" err="1" smtClean="0"/>
              <a:t>e.g</a:t>
            </a:r>
            <a:r>
              <a:rPr kumimoji="1" lang="ja-JP" altLang="en-US" dirty="0" smtClean="0"/>
              <a:t>）</a:t>
            </a:r>
            <a:r>
              <a:rPr kumimoji="1" lang="ja-JP" altLang="en-US" sz="2800" dirty="0" smtClean="0"/>
              <a:t>パナソニック、川崎重工</a:t>
            </a:r>
            <a:r>
              <a:rPr kumimoji="1" lang="en-US" altLang="ja-JP" sz="2800" dirty="0" smtClean="0"/>
              <a:t>etc…</a:t>
            </a:r>
          </a:p>
          <a:p>
            <a:pPr>
              <a:buNone/>
            </a:pPr>
            <a:r>
              <a:rPr lang="ja-JP" altLang="en-US" sz="2800" dirty="0" smtClean="0"/>
              <a:t>・「採用時に考慮」「将来は考慮したい」企業→調査対象となった企業の</a:t>
            </a:r>
            <a:r>
              <a:rPr lang="en-US" altLang="ja-JP" sz="2800" dirty="0" smtClean="0">
                <a:solidFill>
                  <a:srgbClr val="C00000"/>
                </a:solidFill>
              </a:rPr>
              <a:t>7</a:t>
            </a:r>
            <a:r>
              <a:rPr lang="ja-JP" altLang="en-US" sz="2800" dirty="0" smtClean="0">
                <a:solidFill>
                  <a:srgbClr val="C00000"/>
                </a:solidFill>
              </a:rPr>
              <a:t>割</a:t>
            </a:r>
            <a:endParaRPr lang="en-US" altLang="ja-JP" sz="2800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ja-JP" altLang="en-US" sz="2800" dirty="0" smtClean="0"/>
              <a:t>　　　</a:t>
            </a:r>
            <a:r>
              <a:rPr lang="ja-JP" altLang="en-US" sz="1800" dirty="0" smtClean="0"/>
              <a:t>（引用：「週刊　東洋経済」</a:t>
            </a:r>
            <a:r>
              <a:rPr lang="en-US" altLang="ja-JP" sz="1800" dirty="0" smtClean="0"/>
              <a:t>2009</a:t>
            </a:r>
            <a:r>
              <a:rPr lang="ja-JP" altLang="en-US" sz="1800" dirty="0" smtClean="0"/>
              <a:t>年</a:t>
            </a:r>
            <a:r>
              <a:rPr lang="en-US" altLang="ja-JP" sz="1800" dirty="0" smtClean="0"/>
              <a:t>5</a:t>
            </a:r>
            <a:r>
              <a:rPr lang="ja-JP" altLang="en-US" sz="1800" dirty="0" smtClean="0"/>
              <a:t>月</a:t>
            </a:r>
            <a:r>
              <a:rPr lang="en-US" altLang="ja-JP" sz="1800" dirty="0" smtClean="0"/>
              <a:t>23</a:t>
            </a:r>
            <a:r>
              <a:rPr lang="ja-JP" altLang="en-US" sz="1800" dirty="0" smtClean="0"/>
              <a:t>日特大号</a:t>
            </a:r>
            <a:r>
              <a:rPr lang="ja-JP" altLang="en-US" sz="1800" dirty="0" smtClean="0"/>
              <a:t>）　</a:t>
            </a:r>
            <a:endParaRPr lang="en-US" altLang="ja-JP" sz="1800" dirty="0" smtClean="0"/>
          </a:p>
          <a:p>
            <a:pPr>
              <a:buNone/>
            </a:pPr>
            <a:endParaRPr lang="en-US" altLang="ja-JP" sz="1800" dirty="0" smtClean="0"/>
          </a:p>
          <a:p>
            <a:pPr>
              <a:buNone/>
            </a:pPr>
            <a:r>
              <a:rPr lang="ja-JP" altLang="en-US" sz="1800" dirty="0" smtClean="0"/>
              <a:t>　　</a:t>
            </a:r>
            <a:r>
              <a:rPr lang="ja-JP" altLang="en-US" sz="1800" dirty="0" smtClean="0"/>
              <a:t>　</a:t>
            </a:r>
            <a:r>
              <a:rPr lang="ja-JP" altLang="en-US" sz="1800" dirty="0" smtClean="0"/>
              <a:t>　　　　　　</a:t>
            </a:r>
            <a:r>
              <a:rPr lang="ja-JP" altLang="en-US" sz="2400" b="1" dirty="0" smtClean="0"/>
              <a:t>・現実的なビジネスで求められる英語力との隔たり</a:t>
            </a:r>
            <a:endParaRPr lang="en-US" altLang="ja-JP" sz="2400" b="1" dirty="0" smtClean="0"/>
          </a:p>
          <a:p>
            <a:pPr>
              <a:buNone/>
            </a:pPr>
            <a:r>
              <a:rPr lang="ja-JP" altLang="en-US" sz="2400" b="1" dirty="0" smtClean="0"/>
              <a:t>　</a:t>
            </a:r>
            <a:r>
              <a:rPr lang="ja-JP" altLang="en-US" sz="2400" b="1" dirty="0" smtClean="0"/>
              <a:t>　　　　　</a:t>
            </a:r>
            <a:endParaRPr lang="en-US" altLang="ja-JP" sz="2400" b="1" dirty="0" smtClean="0"/>
          </a:p>
          <a:p>
            <a:pPr>
              <a:buNone/>
            </a:pPr>
            <a:r>
              <a:rPr lang="ja-JP" altLang="en-US" sz="2400" b="1" dirty="0" smtClean="0"/>
              <a:t>　</a:t>
            </a:r>
            <a:r>
              <a:rPr lang="ja-JP" altLang="en-US" sz="2400" b="1" dirty="0" smtClean="0"/>
              <a:t>　　　　　・大学教育との連携が求められる一方、</a:t>
            </a:r>
            <a:endParaRPr lang="en-US" altLang="ja-JP" sz="2400" b="1" dirty="0" smtClean="0"/>
          </a:p>
          <a:p>
            <a:pPr>
              <a:buNone/>
            </a:pPr>
            <a:r>
              <a:rPr lang="ja-JP" altLang="en-US" sz="2400" b="1" dirty="0" smtClean="0"/>
              <a:t>　</a:t>
            </a:r>
            <a:r>
              <a:rPr lang="ja-JP" altLang="en-US" sz="2400" b="1" dirty="0" smtClean="0"/>
              <a:t>　　　　　　大学英語がビジネス化してしまう事を懸念する声も</a:t>
            </a:r>
            <a:r>
              <a:rPr lang="en-US" altLang="ja-JP" sz="2400" b="1" dirty="0" smtClean="0"/>
              <a:t>…</a:t>
            </a:r>
            <a:endParaRPr lang="en-US" altLang="ja-JP" sz="2400" b="1" dirty="0" smtClean="0"/>
          </a:p>
          <a:p>
            <a:pPr>
              <a:buNone/>
            </a:pPr>
            <a:endParaRPr lang="en-US" altLang="ja-JP" sz="1800" dirty="0" smtClean="0"/>
          </a:p>
          <a:p>
            <a:pPr>
              <a:buNone/>
            </a:pPr>
            <a:r>
              <a:rPr lang="en-US" altLang="ja-JP" sz="1800" dirty="0" smtClean="0"/>
              <a:t>     </a:t>
            </a:r>
            <a:endParaRPr lang="en-US" altLang="ja-JP" sz="1800" dirty="0" smtClean="0"/>
          </a:p>
          <a:p>
            <a:pPr>
              <a:buNone/>
            </a:pPr>
            <a:endParaRPr kumimoji="1" lang="ja-JP" altLang="en-US" sz="2800" dirty="0"/>
          </a:p>
        </p:txBody>
      </p:sp>
      <p:sp>
        <p:nvSpPr>
          <p:cNvPr id="5" name="ストライプ矢印 4"/>
          <p:cNvSpPr/>
          <p:nvPr/>
        </p:nvSpPr>
        <p:spPr>
          <a:xfrm>
            <a:off x="323528" y="4149080"/>
            <a:ext cx="792088" cy="504056"/>
          </a:xfrm>
          <a:prstGeom prst="stripedRightArrow">
            <a:avLst/>
          </a:prstGeom>
          <a:solidFill>
            <a:srgbClr val="FFFF99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kumimoji="1" lang="ja-JP" altLang="en-US" sz="4000" u="dbl" dirty="0" smtClean="0"/>
              <a:t>■論点</a:t>
            </a:r>
            <a:endParaRPr kumimoji="1" lang="ja-JP" altLang="en-US" sz="4000" u="dbl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51520" y="1268760"/>
            <a:ext cx="8892480" cy="5589240"/>
          </a:xfrm>
        </p:spPr>
        <p:txBody>
          <a:bodyPr/>
          <a:lstStyle/>
          <a:p>
            <a:r>
              <a:rPr kumimoji="1" lang="ja-JP" altLang="en-US" dirty="0" smtClean="0"/>
              <a:t>早期英語教育のあり方</a:t>
            </a:r>
            <a:endParaRPr kumimoji="1" lang="en-US" altLang="ja-JP" dirty="0" smtClean="0"/>
          </a:p>
          <a:p>
            <a:r>
              <a:rPr kumimoji="1" lang="en-US" altLang="ja-JP" dirty="0" smtClean="0"/>
              <a:t>ALT</a:t>
            </a:r>
            <a:r>
              <a:rPr lang="ja-JP" altLang="en-US" dirty="0" smtClean="0"/>
              <a:t>を巡る問題、政策の是非</a:t>
            </a:r>
            <a:endParaRPr kumimoji="1" lang="en-US" altLang="ja-JP" dirty="0" smtClean="0"/>
          </a:p>
          <a:p>
            <a:endParaRPr lang="en-US" altLang="ja-JP" dirty="0" smtClean="0"/>
          </a:p>
          <a:p>
            <a:r>
              <a:rPr kumimoji="1" lang="ja-JP" altLang="en-US" dirty="0" smtClean="0"/>
              <a:t>英語力重視</a:t>
            </a:r>
            <a:r>
              <a:rPr kumimoji="1" lang="ja-JP" altLang="en-US" dirty="0" smtClean="0"/>
              <a:t>の社会で</a:t>
            </a:r>
            <a:r>
              <a:rPr kumimoji="1" lang="ja-JP" altLang="en-US" dirty="0" smtClean="0"/>
              <a:t>、日本人はどのように生き残っていくべき</a:t>
            </a:r>
            <a:r>
              <a:rPr kumimoji="1" lang="ja-JP" altLang="en-US" dirty="0" smtClean="0"/>
              <a:t>か</a:t>
            </a:r>
            <a:endParaRPr kumimoji="1" lang="en-US" altLang="ja-JP" dirty="0" smtClean="0"/>
          </a:p>
          <a:p>
            <a:pPr>
              <a:buNone/>
            </a:pPr>
            <a:r>
              <a:rPr lang="ja-JP" altLang="en-US" dirty="0" smtClean="0"/>
              <a:t>　</a:t>
            </a:r>
            <a:r>
              <a:rPr lang="ja-JP" altLang="en-US" dirty="0" smtClean="0"/>
              <a:t>　</a:t>
            </a:r>
            <a:r>
              <a:rPr lang="ja-JP" altLang="en-US" sz="2800" dirty="0" smtClean="0"/>
              <a:t>－そもそもこのまま英語重視の風潮を進めて行っていいのか？</a:t>
            </a:r>
            <a:endParaRPr lang="en-US" altLang="ja-JP" sz="2800" dirty="0" smtClean="0"/>
          </a:p>
          <a:p>
            <a:pPr>
              <a:buNone/>
            </a:pPr>
            <a:r>
              <a:rPr lang="ja-JP" altLang="en-US" sz="2800" dirty="0" smtClean="0"/>
              <a:t>　</a:t>
            </a:r>
            <a:r>
              <a:rPr lang="ja-JP" altLang="en-US" sz="2800" dirty="0" smtClean="0"/>
              <a:t>　－大学教育、社会人教育のあり方　</a:t>
            </a:r>
            <a:r>
              <a:rPr lang="en-US" altLang="ja-JP" sz="2800" dirty="0" smtClean="0"/>
              <a:t>etc…</a:t>
            </a:r>
          </a:p>
          <a:p>
            <a:pPr>
              <a:buNone/>
            </a:pPr>
            <a:endParaRPr lang="en-US" altLang="ja-JP" sz="2800" dirty="0" smtClean="0"/>
          </a:p>
          <a:p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kumimoji="1" lang="ja-JP" altLang="en-US" sz="4000" u="dbl" dirty="0" smtClean="0"/>
              <a:t>■参考文献・</a:t>
            </a:r>
            <a:r>
              <a:rPr kumimoji="1" lang="en-US" altLang="ja-JP" sz="4000" u="dbl" dirty="0" smtClean="0"/>
              <a:t>URL</a:t>
            </a:r>
            <a:endParaRPr kumimoji="1" lang="ja-JP" altLang="en-US" sz="4000" u="dbl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0" y="1340768"/>
            <a:ext cx="9144000" cy="5517232"/>
          </a:xfrm>
        </p:spPr>
        <p:txBody>
          <a:bodyPr/>
          <a:lstStyle/>
          <a:p>
            <a:pPr marL="320040" lvl="0" indent="-320040">
              <a:spcBef>
                <a:spcPts val="700"/>
              </a:spcBef>
              <a:buClr>
                <a:srgbClr val="FEB80A"/>
              </a:buClr>
              <a:buSzPct val="60000"/>
              <a:buFont typeface="Wingdings" pitchFamily="2" charset="2"/>
              <a:buChar char="l"/>
            </a:pPr>
            <a:r>
              <a:rPr lang="ja-JP" altLang="en-US" sz="2000" b="1" dirty="0" smtClean="0">
                <a:solidFill>
                  <a:srgbClr val="4F271C"/>
                </a:solidFill>
                <a:latin typeface="+mn-ea"/>
              </a:rPr>
              <a:t>山田雄一郎「英語教育はなぜ間違うのか」（</a:t>
            </a:r>
            <a:r>
              <a:rPr lang="en-US" altLang="ja-JP" sz="2000" b="1" dirty="0" smtClean="0">
                <a:solidFill>
                  <a:srgbClr val="4F271C"/>
                </a:solidFill>
                <a:latin typeface="+mn-ea"/>
              </a:rPr>
              <a:t>2005</a:t>
            </a:r>
            <a:r>
              <a:rPr lang="ja-JP" altLang="en-US" sz="2000" b="1" dirty="0" smtClean="0">
                <a:solidFill>
                  <a:srgbClr val="4F271C"/>
                </a:solidFill>
                <a:latin typeface="+mn-ea"/>
              </a:rPr>
              <a:t>）ちくま新書</a:t>
            </a:r>
            <a:endParaRPr lang="en-US" altLang="ja-JP" sz="2000" b="1" dirty="0" smtClean="0">
              <a:solidFill>
                <a:srgbClr val="4F271C"/>
              </a:solidFill>
              <a:latin typeface="+mn-ea"/>
            </a:endParaRPr>
          </a:p>
          <a:p>
            <a:pPr marL="320040" lvl="0" indent="-320040">
              <a:spcBef>
                <a:spcPts val="700"/>
              </a:spcBef>
              <a:buClr>
                <a:srgbClr val="FEB80A"/>
              </a:buClr>
              <a:buSzPct val="60000"/>
              <a:buFont typeface="Wingdings" pitchFamily="2" charset="2"/>
              <a:buChar char="l"/>
            </a:pPr>
            <a:r>
              <a:rPr lang="ja-JP" altLang="en-US" sz="2000" b="1" dirty="0" smtClean="0">
                <a:solidFill>
                  <a:srgbClr val="4F271C"/>
                </a:solidFill>
                <a:latin typeface="+mn-ea"/>
              </a:rPr>
              <a:t>「英語教育」（</a:t>
            </a:r>
            <a:r>
              <a:rPr lang="en-US" altLang="ja-JP" sz="2000" b="1" dirty="0" smtClean="0">
                <a:solidFill>
                  <a:srgbClr val="4F271C"/>
                </a:solidFill>
                <a:latin typeface="+mn-ea"/>
              </a:rPr>
              <a:t>2011.Vol60</a:t>
            </a:r>
            <a:r>
              <a:rPr lang="ja-JP" altLang="en-US" sz="2000" b="1" dirty="0" smtClean="0">
                <a:solidFill>
                  <a:srgbClr val="4F271C"/>
                </a:solidFill>
                <a:latin typeface="+mn-ea"/>
              </a:rPr>
              <a:t>）大修館</a:t>
            </a:r>
            <a:endParaRPr lang="en-US" altLang="ja-JP" sz="2000" b="1" dirty="0" smtClean="0">
              <a:solidFill>
                <a:srgbClr val="4F271C"/>
              </a:solidFill>
              <a:latin typeface="+mn-ea"/>
            </a:endParaRPr>
          </a:p>
          <a:p>
            <a:pPr marL="320040" lvl="0" indent="-320040">
              <a:spcBef>
                <a:spcPts val="700"/>
              </a:spcBef>
              <a:buClr>
                <a:srgbClr val="FEB80A"/>
              </a:buClr>
              <a:buSzPct val="60000"/>
              <a:buFont typeface="Wingdings" pitchFamily="2" charset="2"/>
              <a:buChar char="l"/>
            </a:pPr>
            <a:r>
              <a:rPr lang="ja-JP" altLang="en-US" sz="2000" b="1" dirty="0" smtClean="0">
                <a:solidFill>
                  <a:srgbClr val="4F271C"/>
                </a:solidFill>
                <a:latin typeface="+mn-ea"/>
              </a:rPr>
              <a:t>森島秀明「もし御社の公用語が英語になったら　生き残るための</a:t>
            </a:r>
            <a:r>
              <a:rPr lang="en-US" altLang="ja-JP" sz="2000" b="1" dirty="0" smtClean="0">
                <a:solidFill>
                  <a:srgbClr val="4F271C"/>
                </a:solidFill>
                <a:latin typeface="+mn-ea"/>
              </a:rPr>
              <a:t>21</a:t>
            </a:r>
            <a:r>
              <a:rPr lang="ja-JP" altLang="en-US" sz="2000" b="1" dirty="0" smtClean="0">
                <a:solidFill>
                  <a:srgbClr val="4F271C"/>
                </a:solidFill>
                <a:latin typeface="+mn-ea"/>
              </a:rPr>
              <a:t>の方法」</a:t>
            </a:r>
            <a:endParaRPr lang="en-US" altLang="ja-JP" sz="2000" b="1" dirty="0" smtClean="0">
              <a:solidFill>
                <a:srgbClr val="4F271C"/>
              </a:solidFill>
              <a:latin typeface="+mn-ea"/>
            </a:endParaRPr>
          </a:p>
          <a:p>
            <a:pPr marL="320040" lvl="0" indent="-320040">
              <a:spcBef>
                <a:spcPts val="700"/>
              </a:spcBef>
              <a:buClr>
                <a:srgbClr val="FEB80A"/>
              </a:buClr>
              <a:buSzPct val="60000"/>
              <a:buFont typeface="Wingdings" pitchFamily="2" charset="2"/>
              <a:buChar char="l"/>
            </a:pPr>
            <a:r>
              <a:rPr lang="ja-JP" altLang="en-US" sz="2000" b="1" dirty="0" smtClean="0">
                <a:solidFill>
                  <a:srgbClr val="4F271C"/>
                </a:solidFill>
                <a:latin typeface="+mn-ea"/>
              </a:rPr>
              <a:t>（</a:t>
            </a:r>
            <a:r>
              <a:rPr lang="en-US" altLang="ja-JP" sz="2000" b="1" dirty="0" smtClean="0">
                <a:solidFill>
                  <a:srgbClr val="4F271C"/>
                </a:solidFill>
                <a:latin typeface="+mn-ea"/>
              </a:rPr>
              <a:t>2011</a:t>
            </a:r>
            <a:r>
              <a:rPr lang="ja-JP" altLang="en-US" sz="2000" b="1" dirty="0" smtClean="0">
                <a:solidFill>
                  <a:srgbClr val="4F271C"/>
                </a:solidFill>
                <a:latin typeface="+mn-ea"/>
              </a:rPr>
              <a:t>）祥伝社</a:t>
            </a:r>
            <a:endParaRPr lang="en-US" altLang="ja-JP" sz="2000" b="1" dirty="0" smtClean="0">
              <a:solidFill>
                <a:srgbClr val="4F271C"/>
              </a:solidFill>
              <a:latin typeface="+mn-ea"/>
            </a:endParaRPr>
          </a:p>
          <a:p>
            <a:pPr marL="320040" lvl="0" indent="-320040">
              <a:spcBef>
                <a:spcPts val="700"/>
              </a:spcBef>
              <a:buClr>
                <a:srgbClr val="FEB80A"/>
              </a:buClr>
              <a:buSzPct val="60000"/>
              <a:buFont typeface="Wingdings" pitchFamily="2" charset="2"/>
              <a:buChar char="l"/>
            </a:pPr>
            <a:r>
              <a:rPr lang="ja-JP" altLang="en-US" sz="2000" b="1" dirty="0" smtClean="0">
                <a:solidFill>
                  <a:srgbClr val="4F271C"/>
                </a:solidFill>
                <a:latin typeface="+mn-ea"/>
              </a:rPr>
              <a:t>鳥飼玖美子「</a:t>
            </a:r>
            <a:r>
              <a:rPr lang="en-US" altLang="ja-JP" sz="2000" b="1" dirty="0" smtClean="0">
                <a:solidFill>
                  <a:srgbClr val="4F271C"/>
                </a:solidFill>
                <a:latin typeface="+mn-ea"/>
              </a:rPr>
              <a:t>『</a:t>
            </a:r>
            <a:r>
              <a:rPr lang="ja-JP" altLang="en-US" sz="2000" b="1" dirty="0" smtClean="0">
                <a:solidFill>
                  <a:srgbClr val="4F271C"/>
                </a:solidFill>
                <a:latin typeface="+mn-ea"/>
              </a:rPr>
              <a:t>英語公用語</a:t>
            </a:r>
            <a:r>
              <a:rPr lang="en-US" altLang="ja-JP" sz="2000" b="1" dirty="0" smtClean="0">
                <a:solidFill>
                  <a:srgbClr val="4F271C"/>
                </a:solidFill>
                <a:latin typeface="+mn-ea"/>
              </a:rPr>
              <a:t>』</a:t>
            </a:r>
            <a:r>
              <a:rPr lang="ja-JP" altLang="en-US" sz="2000" b="1" dirty="0" smtClean="0">
                <a:solidFill>
                  <a:srgbClr val="4F271C"/>
                </a:solidFill>
                <a:latin typeface="+mn-ea"/>
              </a:rPr>
              <a:t>は何が問題か」（</a:t>
            </a:r>
            <a:r>
              <a:rPr lang="en-US" altLang="ja-JP" sz="2000" b="1" dirty="0" smtClean="0">
                <a:solidFill>
                  <a:srgbClr val="4F271C"/>
                </a:solidFill>
                <a:latin typeface="+mn-ea"/>
              </a:rPr>
              <a:t>2010</a:t>
            </a:r>
            <a:r>
              <a:rPr lang="ja-JP" altLang="en-US" sz="2000" b="1" dirty="0" smtClean="0">
                <a:solidFill>
                  <a:srgbClr val="4F271C"/>
                </a:solidFill>
                <a:latin typeface="+mn-ea"/>
              </a:rPr>
              <a:t>）角川書店</a:t>
            </a:r>
            <a:endParaRPr lang="en-US" altLang="ja-JP" sz="2000" b="1" dirty="0" smtClean="0">
              <a:solidFill>
                <a:srgbClr val="4F271C"/>
              </a:solidFill>
              <a:latin typeface="+mn-ea"/>
            </a:endParaRPr>
          </a:p>
          <a:p>
            <a:endParaRPr kumimoji="1" lang="en-US" altLang="ja-JP" dirty="0" smtClean="0"/>
          </a:p>
          <a:p>
            <a:r>
              <a:rPr lang="ja-JP" altLang="en-US" sz="2000" b="1" dirty="0" smtClean="0">
                <a:solidFill>
                  <a:schemeClr val="bg2">
                    <a:lumMod val="25000"/>
                  </a:schemeClr>
                </a:solidFill>
              </a:rPr>
              <a:t>文部科学省　小学校外国語活動サイト</a:t>
            </a:r>
            <a:r>
              <a:rPr lang="en-US" altLang="ja-JP" sz="2000" b="1" dirty="0" smtClean="0">
                <a:solidFill>
                  <a:schemeClr val="bg2">
                    <a:lumMod val="25000"/>
                  </a:schemeClr>
                </a:solidFill>
                <a:hlinkClick r:id="rId2"/>
              </a:rPr>
              <a:t>http://www.mext.go.jp/a_menu/shotou/gaikokugo/</a:t>
            </a:r>
            <a:endParaRPr lang="en-US" altLang="ja-JP" sz="2000" b="1" dirty="0" smtClean="0">
              <a:solidFill>
                <a:schemeClr val="bg2">
                  <a:lumMod val="25000"/>
                </a:schemeClr>
              </a:solidFill>
            </a:endParaRPr>
          </a:p>
          <a:p>
            <a:r>
              <a:rPr kumimoji="1" lang="en-US" altLang="ja-JP" sz="2000" b="1" dirty="0" smtClean="0">
                <a:solidFill>
                  <a:schemeClr val="bg2">
                    <a:lumMod val="25000"/>
                  </a:schemeClr>
                </a:solidFill>
              </a:rPr>
              <a:t>NHK</a:t>
            </a:r>
            <a:r>
              <a:rPr kumimoji="1" lang="ja-JP" altLang="en-US" sz="2000" b="1" dirty="0" smtClean="0">
                <a:solidFill>
                  <a:schemeClr val="bg2">
                    <a:lumMod val="25000"/>
                  </a:schemeClr>
                </a:solidFill>
              </a:rPr>
              <a:t>クローズアップ現代</a:t>
            </a:r>
            <a:endParaRPr kumimoji="1" lang="en-US" altLang="ja-JP" sz="2000" b="1" dirty="0" smtClean="0">
              <a:solidFill>
                <a:schemeClr val="bg2">
                  <a:lumMod val="25000"/>
                </a:schemeClr>
              </a:solidFill>
            </a:endParaRPr>
          </a:p>
          <a:p>
            <a:pPr>
              <a:buNone/>
            </a:pPr>
            <a:r>
              <a:rPr lang="ja-JP" altLang="en-US" sz="2000" b="1" dirty="0" smtClean="0">
                <a:solidFill>
                  <a:schemeClr val="bg2">
                    <a:lumMod val="25000"/>
                  </a:schemeClr>
                </a:solidFill>
              </a:rPr>
              <a:t>　　</a:t>
            </a:r>
            <a:r>
              <a:rPr lang="en-US" altLang="ja-JP" sz="2000" b="1" dirty="0" smtClean="0">
                <a:solidFill>
                  <a:schemeClr val="bg2">
                    <a:lumMod val="25000"/>
                  </a:schemeClr>
                </a:solidFill>
                <a:hlinkClick r:id="rId3"/>
              </a:rPr>
              <a:t>http://cgi4.nhk.or.jp/gendai/kiroku/detail.cgi?content_id=3043</a:t>
            </a:r>
            <a:endParaRPr lang="en-US" altLang="ja-JP" sz="2000" b="1" dirty="0" smtClean="0">
              <a:solidFill>
                <a:schemeClr val="bg2">
                  <a:lumMod val="25000"/>
                </a:schemeClr>
              </a:solidFill>
            </a:endParaRPr>
          </a:p>
          <a:p>
            <a:pPr>
              <a:buNone/>
            </a:pPr>
            <a:r>
              <a:rPr lang="ja-JP" altLang="en-US" sz="2000" b="1" dirty="0" smtClean="0">
                <a:solidFill>
                  <a:schemeClr val="bg2">
                    <a:lumMod val="25000"/>
                  </a:schemeClr>
                </a:solidFill>
              </a:rPr>
              <a:t>・　教育マルチメディア新聞</a:t>
            </a:r>
            <a:endParaRPr lang="en-US" altLang="ja-JP" sz="2000" b="1" dirty="0" smtClean="0">
              <a:solidFill>
                <a:schemeClr val="bg2">
                  <a:lumMod val="25000"/>
                </a:schemeClr>
              </a:solidFill>
            </a:endParaRPr>
          </a:p>
          <a:p>
            <a:pPr>
              <a:buNone/>
            </a:pPr>
            <a:r>
              <a:rPr lang="ja-JP" altLang="en-US" sz="2000" b="1" dirty="0" smtClean="0">
                <a:solidFill>
                  <a:schemeClr val="bg2">
                    <a:lumMod val="25000"/>
                  </a:schemeClr>
                </a:solidFill>
              </a:rPr>
              <a:t>　　</a:t>
            </a:r>
            <a:r>
              <a:rPr lang="en-US" altLang="ja-JP" sz="2000" b="1" dirty="0" smtClean="0">
                <a:solidFill>
                  <a:schemeClr val="bg2">
                    <a:lumMod val="25000"/>
                  </a:schemeClr>
                </a:solidFill>
                <a:hlinkClick r:id="rId4"/>
              </a:rPr>
              <a:t>http://www.kknews.co.jp/maruti/news/2011/1107_2a.html</a:t>
            </a:r>
            <a:endParaRPr lang="en-US" altLang="ja-JP" sz="2000" b="1" dirty="0" smtClean="0">
              <a:solidFill>
                <a:schemeClr val="bg2">
                  <a:lumMod val="25000"/>
                </a:schemeClr>
              </a:solidFill>
            </a:endParaRPr>
          </a:p>
          <a:p>
            <a:pPr>
              <a:buNone/>
            </a:pPr>
            <a:r>
              <a:rPr lang="ja-JP" altLang="en-US" sz="2000" b="1" dirty="0" smtClean="0">
                <a:solidFill>
                  <a:schemeClr val="bg2">
                    <a:lumMod val="25000"/>
                  </a:schemeClr>
                </a:solidFill>
              </a:rPr>
              <a:t>　　（</a:t>
            </a:r>
            <a:r>
              <a:rPr lang="en-US" altLang="ja-JP" sz="2000" b="1" dirty="0" smtClean="0">
                <a:solidFill>
                  <a:schemeClr val="bg2">
                    <a:lumMod val="25000"/>
                  </a:schemeClr>
                </a:solidFill>
              </a:rPr>
              <a:t>2011.12.11</a:t>
            </a:r>
            <a:r>
              <a:rPr lang="ja-JP" altLang="en-US" sz="2000" b="1" dirty="0" smtClean="0">
                <a:solidFill>
                  <a:schemeClr val="bg2">
                    <a:lumMod val="25000"/>
                  </a:schemeClr>
                </a:solidFill>
              </a:rPr>
              <a:t>閲覧）</a:t>
            </a:r>
            <a:endParaRPr lang="en-US" altLang="ja-JP" sz="2000" b="1" dirty="0" smtClean="0">
              <a:solidFill>
                <a:schemeClr val="bg2">
                  <a:lumMod val="25000"/>
                </a:schemeClr>
              </a:solidFill>
            </a:endParaRPr>
          </a:p>
          <a:p>
            <a:pPr>
              <a:buNone/>
            </a:pPr>
            <a:endParaRPr kumimoji="1" lang="en-US" altLang="ja-JP" sz="2000" b="1" dirty="0" smtClean="0">
              <a:solidFill>
                <a:schemeClr val="bg2">
                  <a:lumMod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 descr="英語教育２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1772816"/>
            <a:ext cx="6367654" cy="4623646"/>
          </a:xfrm>
          <a:prstGeom prst="rect">
            <a:avLst/>
          </a:prstGeom>
        </p:spPr>
      </p:pic>
      <p:sp>
        <p:nvSpPr>
          <p:cNvPr id="5" name="四角形吹き出し 4"/>
          <p:cNvSpPr/>
          <p:nvPr/>
        </p:nvSpPr>
        <p:spPr>
          <a:xfrm>
            <a:off x="1403648" y="260648"/>
            <a:ext cx="6480720" cy="1080120"/>
          </a:xfrm>
          <a:prstGeom prst="wedgeRectCallout">
            <a:avLst/>
          </a:prstGeom>
          <a:solidFill>
            <a:schemeClr val="bg1"/>
          </a:solidFill>
          <a:ln w="4445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b="1" dirty="0" smtClean="0">
                <a:solidFill>
                  <a:srgbClr val="00B0F0"/>
                </a:solidFill>
              </a:rPr>
              <a:t>ご清聴</a:t>
            </a:r>
            <a:r>
              <a:rPr kumimoji="1" lang="ja-JP" altLang="en-US" sz="2400" b="1" dirty="0" smtClean="0">
                <a:solidFill>
                  <a:schemeClr val="tx1"/>
                </a:solidFill>
              </a:rPr>
              <a:t>ありがとうございました。</a:t>
            </a:r>
            <a:endParaRPr kumimoji="1" lang="ja-JP" altLang="en-US" sz="2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ja-JP" altLang="en-US" u="dbl" dirty="0" smtClean="0">
                <a:solidFill>
                  <a:srgbClr val="4F271C"/>
                </a:solidFill>
                <a:latin typeface="Tw Cen MT"/>
                <a:ea typeface="ＭＳ Ｐゴシック" pitchFamily="50" charset="-128"/>
              </a:rPr>
              <a:t>■発表の流れ</a:t>
            </a:r>
            <a:endParaRPr kumimoji="1" lang="ja-JP" altLang="en-US" u="dbl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51520" y="1412776"/>
            <a:ext cx="8640960" cy="5184576"/>
          </a:xfrm>
        </p:spPr>
        <p:txBody>
          <a:bodyPr>
            <a:normAutofit/>
          </a:bodyPr>
          <a:lstStyle/>
          <a:p>
            <a:pPr marL="320040" indent="-320040">
              <a:spcBef>
                <a:spcPts val="700"/>
              </a:spcBef>
              <a:buClr>
                <a:schemeClr val="tx1"/>
              </a:buClr>
              <a:buSzPct val="60000"/>
              <a:buNone/>
            </a:pPr>
            <a:r>
              <a:rPr lang="ja-JP" altLang="en-US" dirty="0" smtClean="0">
                <a:solidFill>
                  <a:schemeClr val="accent1">
                    <a:lumMod val="75000"/>
                  </a:schemeClr>
                </a:solidFill>
                <a:ea typeface="ＭＳ Ｐゴシック" pitchFamily="50" charset="-128"/>
              </a:rPr>
              <a:t>１．小学校への早期英語教育</a:t>
            </a:r>
            <a:endParaRPr lang="en-US" altLang="ja-JP" dirty="0" smtClean="0">
              <a:solidFill>
                <a:schemeClr val="accent1">
                  <a:lumMod val="75000"/>
                </a:schemeClr>
              </a:solidFill>
              <a:ea typeface="ＭＳ Ｐゴシック" pitchFamily="50" charset="-128"/>
            </a:endParaRPr>
          </a:p>
          <a:p>
            <a:pPr marL="320040" indent="-320040">
              <a:spcBef>
                <a:spcPts val="700"/>
              </a:spcBef>
              <a:buClr>
                <a:srgbClr val="FEB80A"/>
              </a:buClr>
              <a:buSzPct val="60000"/>
              <a:buNone/>
            </a:pPr>
            <a:r>
              <a:rPr lang="ja-JP" altLang="en-US" dirty="0" smtClean="0">
                <a:solidFill>
                  <a:schemeClr val="bg2">
                    <a:lumMod val="25000"/>
                  </a:schemeClr>
                </a:solidFill>
                <a:ea typeface="ＭＳ Ｐゴシック" pitchFamily="50" charset="-128"/>
              </a:rPr>
              <a:t>　 　</a:t>
            </a:r>
            <a:r>
              <a:rPr lang="en-US" altLang="ja-JP" dirty="0" smtClean="0">
                <a:solidFill>
                  <a:schemeClr val="bg2">
                    <a:lumMod val="25000"/>
                  </a:schemeClr>
                </a:solidFill>
                <a:ea typeface="ＭＳ Ｐゴシック" pitchFamily="50" charset="-128"/>
              </a:rPr>
              <a:t>-</a:t>
            </a:r>
            <a:r>
              <a:rPr lang="ja-JP" altLang="en-US" dirty="0" smtClean="0">
                <a:solidFill>
                  <a:schemeClr val="bg2">
                    <a:lumMod val="25000"/>
                  </a:schemeClr>
                </a:solidFill>
                <a:ea typeface="ＭＳ Ｐゴシック" pitchFamily="50" charset="-128"/>
              </a:rPr>
              <a:t>概要、賛否</a:t>
            </a:r>
            <a:r>
              <a:rPr lang="ja-JP" altLang="en-US" dirty="0" smtClean="0">
                <a:solidFill>
                  <a:schemeClr val="bg2">
                    <a:lumMod val="25000"/>
                  </a:schemeClr>
                </a:solidFill>
                <a:ea typeface="ＭＳ Ｐゴシック" pitchFamily="50" charset="-128"/>
              </a:rPr>
              <a:t>、アジア諸国の取り組み</a:t>
            </a:r>
            <a:r>
              <a:rPr lang="ja-JP" altLang="en-US" dirty="0" smtClean="0">
                <a:solidFill>
                  <a:schemeClr val="bg2">
                    <a:lumMod val="25000"/>
                  </a:schemeClr>
                </a:solidFill>
                <a:ea typeface="ＭＳ Ｐゴシック" pitchFamily="50" charset="-128"/>
              </a:rPr>
              <a:t>など</a:t>
            </a:r>
            <a:endParaRPr lang="en-US" altLang="ja-JP" dirty="0" smtClean="0">
              <a:solidFill>
                <a:schemeClr val="bg2">
                  <a:lumMod val="25000"/>
                </a:schemeClr>
              </a:solidFill>
              <a:ea typeface="ＭＳ Ｐゴシック" pitchFamily="50" charset="-128"/>
            </a:endParaRPr>
          </a:p>
          <a:p>
            <a:pPr marL="320040" indent="-320040">
              <a:spcBef>
                <a:spcPts val="700"/>
              </a:spcBef>
              <a:buClr>
                <a:srgbClr val="FEB80A"/>
              </a:buClr>
              <a:buSzPct val="60000"/>
              <a:buNone/>
            </a:pPr>
            <a:r>
              <a:rPr lang="ja-JP" altLang="en-US" dirty="0" smtClean="0">
                <a:solidFill>
                  <a:schemeClr val="bg2">
                    <a:lumMod val="25000"/>
                  </a:schemeClr>
                </a:solidFill>
                <a:ea typeface="ＭＳ Ｐゴシック" pitchFamily="50" charset="-128"/>
              </a:rPr>
              <a:t>　　</a:t>
            </a:r>
            <a:r>
              <a:rPr lang="en-US" altLang="ja-JP" dirty="0" smtClean="0">
                <a:solidFill>
                  <a:schemeClr val="bg2">
                    <a:lumMod val="25000"/>
                  </a:schemeClr>
                </a:solidFill>
                <a:ea typeface="ＭＳ Ｐゴシック" pitchFamily="50" charset="-128"/>
              </a:rPr>
              <a:t>-</a:t>
            </a:r>
            <a:r>
              <a:rPr lang="ja-JP" altLang="en-US" dirty="0" smtClean="0">
                <a:solidFill>
                  <a:schemeClr val="bg2">
                    <a:lumMod val="25000"/>
                  </a:schemeClr>
                </a:solidFill>
                <a:ea typeface="ＭＳ Ｐゴシック" pitchFamily="50" charset="-128"/>
              </a:rPr>
              <a:t>ＡＬＴ</a:t>
            </a:r>
            <a:r>
              <a:rPr lang="ja-JP" altLang="en-US" dirty="0" smtClean="0">
                <a:solidFill>
                  <a:schemeClr val="bg2">
                    <a:lumMod val="25000"/>
                  </a:schemeClr>
                </a:solidFill>
                <a:ea typeface="ＭＳ Ｐゴシック" pitchFamily="50" charset="-128"/>
              </a:rPr>
              <a:t>に</a:t>
            </a:r>
            <a:r>
              <a:rPr lang="ja-JP" altLang="en-US" dirty="0" smtClean="0">
                <a:solidFill>
                  <a:schemeClr val="bg2">
                    <a:lumMod val="25000"/>
                  </a:schemeClr>
                </a:solidFill>
                <a:ea typeface="ＭＳ Ｐゴシック" pitchFamily="50" charset="-128"/>
              </a:rPr>
              <a:t>関する問題</a:t>
            </a:r>
            <a:endParaRPr lang="en-US" altLang="ja-JP" dirty="0" smtClean="0">
              <a:solidFill>
                <a:schemeClr val="bg2">
                  <a:lumMod val="25000"/>
                </a:schemeClr>
              </a:solidFill>
              <a:ea typeface="ＭＳ Ｐゴシック" pitchFamily="50" charset="-128"/>
            </a:endParaRPr>
          </a:p>
          <a:p>
            <a:pPr marL="320040" indent="-320040">
              <a:spcBef>
                <a:spcPts val="700"/>
              </a:spcBef>
              <a:buClr>
                <a:srgbClr val="FEB80A"/>
              </a:buClr>
              <a:buSzPct val="60000"/>
              <a:buNone/>
            </a:pPr>
            <a:r>
              <a:rPr lang="ja-JP" altLang="en-US" dirty="0" smtClean="0">
                <a:solidFill>
                  <a:schemeClr val="bg2">
                    <a:lumMod val="25000"/>
                  </a:schemeClr>
                </a:solidFill>
                <a:ea typeface="ＭＳ Ｐゴシック" pitchFamily="50" charset="-128"/>
              </a:rPr>
              <a:t>　</a:t>
            </a:r>
            <a:r>
              <a:rPr lang="ja-JP" altLang="en-US" dirty="0" smtClean="0">
                <a:solidFill>
                  <a:schemeClr val="bg2">
                    <a:lumMod val="25000"/>
                  </a:schemeClr>
                </a:solidFill>
                <a:ea typeface="ＭＳ Ｐゴシック" pitchFamily="50" charset="-128"/>
              </a:rPr>
              <a:t>　</a:t>
            </a:r>
            <a:r>
              <a:rPr lang="en-US" altLang="ja-JP" dirty="0" smtClean="0">
                <a:solidFill>
                  <a:schemeClr val="bg2">
                    <a:lumMod val="25000"/>
                  </a:schemeClr>
                </a:solidFill>
                <a:ea typeface="ＭＳ Ｐゴシック" pitchFamily="50" charset="-128"/>
              </a:rPr>
              <a:t>-</a:t>
            </a:r>
            <a:r>
              <a:rPr lang="ja-JP" altLang="en-US" dirty="0" smtClean="0">
                <a:solidFill>
                  <a:schemeClr val="bg2">
                    <a:lumMod val="25000"/>
                  </a:schemeClr>
                </a:solidFill>
                <a:ea typeface="ＭＳ Ｐゴシック" pitchFamily="50" charset="-128"/>
              </a:rPr>
              <a:t>仮説</a:t>
            </a:r>
            <a:r>
              <a:rPr lang="ja-JP" altLang="en-US" dirty="0" smtClean="0">
                <a:solidFill>
                  <a:schemeClr val="bg2">
                    <a:lumMod val="25000"/>
                  </a:schemeClr>
                </a:solidFill>
                <a:ea typeface="ＭＳ Ｐゴシック" pitchFamily="50" charset="-128"/>
              </a:rPr>
              <a:t>・</a:t>
            </a:r>
            <a:r>
              <a:rPr lang="ja-JP" altLang="en-US" dirty="0" smtClean="0">
                <a:solidFill>
                  <a:schemeClr val="bg2">
                    <a:lumMod val="25000"/>
                  </a:schemeClr>
                </a:solidFill>
                <a:ea typeface="ＭＳ Ｐゴシック" pitchFamily="50" charset="-128"/>
              </a:rPr>
              <a:t>提案</a:t>
            </a:r>
            <a:endParaRPr lang="en-US" altLang="ja-JP" dirty="0" smtClean="0">
              <a:solidFill>
                <a:schemeClr val="bg2">
                  <a:lumMod val="25000"/>
                </a:schemeClr>
              </a:solidFill>
              <a:ea typeface="ＭＳ Ｐゴシック" pitchFamily="50" charset="-128"/>
            </a:endParaRPr>
          </a:p>
          <a:p>
            <a:pPr marL="320040" indent="-320040">
              <a:spcBef>
                <a:spcPts val="700"/>
              </a:spcBef>
              <a:buSzPct val="60000"/>
              <a:buNone/>
            </a:pPr>
            <a:r>
              <a:rPr lang="ja-JP" altLang="en-US" dirty="0" smtClean="0">
                <a:solidFill>
                  <a:schemeClr val="accent1">
                    <a:lumMod val="75000"/>
                  </a:schemeClr>
                </a:solidFill>
                <a:ea typeface="ＭＳ Ｐゴシック" pitchFamily="50" charset="-128"/>
              </a:rPr>
              <a:t>２．社会・企業と英語</a:t>
            </a:r>
            <a:endParaRPr lang="en-US" altLang="ja-JP" dirty="0" smtClean="0">
              <a:solidFill>
                <a:schemeClr val="accent1">
                  <a:lumMod val="75000"/>
                </a:schemeClr>
              </a:solidFill>
              <a:ea typeface="ＭＳ Ｐゴシック" pitchFamily="50" charset="-128"/>
            </a:endParaRPr>
          </a:p>
          <a:p>
            <a:pPr marL="320040" indent="-320040">
              <a:spcBef>
                <a:spcPts val="700"/>
              </a:spcBef>
              <a:buClr>
                <a:srgbClr val="FEB80A"/>
              </a:buClr>
              <a:buSzPct val="60000"/>
              <a:buNone/>
            </a:pPr>
            <a:r>
              <a:rPr lang="ja-JP" altLang="en-US" dirty="0" smtClean="0">
                <a:solidFill>
                  <a:schemeClr val="bg2">
                    <a:lumMod val="25000"/>
                  </a:schemeClr>
                </a:solidFill>
                <a:ea typeface="ＭＳ Ｐゴシック" pitchFamily="50" charset="-128"/>
              </a:rPr>
              <a:t>　 </a:t>
            </a:r>
            <a:r>
              <a:rPr lang="en-US" altLang="ja-JP" dirty="0" smtClean="0">
                <a:solidFill>
                  <a:schemeClr val="bg2">
                    <a:lumMod val="25000"/>
                  </a:schemeClr>
                </a:solidFill>
                <a:ea typeface="ＭＳ Ｐゴシック" pitchFamily="50" charset="-128"/>
              </a:rPr>
              <a:t>-</a:t>
            </a:r>
            <a:r>
              <a:rPr lang="ja-JP" altLang="en-US" dirty="0" smtClean="0">
                <a:solidFill>
                  <a:schemeClr val="bg2">
                    <a:lumMod val="25000"/>
                  </a:schemeClr>
                </a:solidFill>
                <a:ea typeface="ＭＳ Ｐゴシック" pitchFamily="50" charset="-128"/>
              </a:rPr>
              <a:t>社内英語公用語化</a:t>
            </a:r>
            <a:endParaRPr lang="en-US" altLang="ja-JP" dirty="0" smtClean="0">
              <a:solidFill>
                <a:schemeClr val="bg2">
                  <a:lumMod val="25000"/>
                </a:schemeClr>
              </a:solidFill>
              <a:ea typeface="ＭＳ Ｐゴシック" pitchFamily="50" charset="-128"/>
            </a:endParaRPr>
          </a:p>
          <a:p>
            <a:pPr marL="320040" indent="-320040">
              <a:spcBef>
                <a:spcPts val="700"/>
              </a:spcBef>
              <a:buClr>
                <a:srgbClr val="FEB80A"/>
              </a:buClr>
              <a:buSzPct val="60000"/>
              <a:buNone/>
            </a:pPr>
            <a:r>
              <a:rPr lang="ja-JP" altLang="en-US" dirty="0" smtClean="0">
                <a:solidFill>
                  <a:schemeClr val="bg2">
                    <a:lumMod val="25000"/>
                  </a:schemeClr>
                </a:solidFill>
                <a:ea typeface="ＭＳ Ｐゴシック" pitchFamily="50" charset="-128"/>
              </a:rPr>
              <a:t>　　</a:t>
            </a:r>
            <a:r>
              <a:rPr lang="en-US" altLang="ja-JP" dirty="0" smtClean="0">
                <a:solidFill>
                  <a:schemeClr val="bg2">
                    <a:lumMod val="25000"/>
                  </a:schemeClr>
                </a:solidFill>
                <a:ea typeface="ＭＳ Ｐゴシック" pitchFamily="50" charset="-128"/>
              </a:rPr>
              <a:t>-</a:t>
            </a:r>
            <a:r>
              <a:rPr lang="ja-JP" altLang="en-US" dirty="0" smtClean="0">
                <a:solidFill>
                  <a:schemeClr val="bg2">
                    <a:lumMod val="25000"/>
                  </a:schemeClr>
                </a:solidFill>
                <a:ea typeface="ＭＳ Ｐゴシック" pitchFamily="50" charset="-128"/>
              </a:rPr>
              <a:t>企業</a:t>
            </a:r>
            <a:r>
              <a:rPr lang="ja-JP" altLang="en-US" dirty="0" smtClean="0">
                <a:solidFill>
                  <a:schemeClr val="bg2">
                    <a:lumMod val="25000"/>
                  </a:schemeClr>
                </a:solidFill>
                <a:ea typeface="ＭＳ Ｐゴシック" pitchFamily="50" charset="-128"/>
              </a:rPr>
              <a:t>が求める人材の変化</a:t>
            </a:r>
            <a:endParaRPr lang="en-US" altLang="ja-JP" dirty="0" smtClean="0">
              <a:solidFill>
                <a:schemeClr val="bg2">
                  <a:lumMod val="25000"/>
                </a:schemeClr>
              </a:solidFill>
              <a:ea typeface="ＭＳ Ｐゴシック" pitchFamily="50" charset="-128"/>
            </a:endParaRPr>
          </a:p>
          <a:p>
            <a:pPr marL="320040" indent="-320040">
              <a:spcBef>
                <a:spcPts val="700"/>
              </a:spcBef>
              <a:buSzPct val="60000"/>
              <a:buNone/>
            </a:pPr>
            <a:r>
              <a:rPr lang="ja-JP" altLang="en-US" dirty="0" smtClean="0">
                <a:solidFill>
                  <a:schemeClr val="accent1">
                    <a:lumMod val="75000"/>
                  </a:schemeClr>
                </a:solidFill>
                <a:ea typeface="ＭＳ Ｐゴシック" pitchFamily="50" charset="-128"/>
              </a:rPr>
              <a:t>３．論点・まとめ</a:t>
            </a:r>
            <a:endParaRPr lang="en-US" altLang="ja-JP" dirty="0" smtClean="0">
              <a:solidFill>
                <a:schemeClr val="accent1">
                  <a:lumMod val="75000"/>
                </a:schemeClr>
              </a:solidFill>
              <a:ea typeface="ＭＳ Ｐゴシック" pitchFamily="50" charset="-128"/>
            </a:endParaRPr>
          </a:p>
          <a:p>
            <a:endParaRPr kumimoji="1" lang="ja-JP" altLang="en-US" dirty="0"/>
          </a:p>
        </p:txBody>
      </p:sp>
      <p:pic>
        <p:nvPicPr>
          <p:cNvPr id="4" name="図 3" descr="ABC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95936" y="260648"/>
            <a:ext cx="1008112" cy="10081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ja-JP" altLang="en-US" sz="4000" u="dbl" dirty="0" smtClean="0">
                <a:solidFill>
                  <a:schemeClr val="bg2">
                    <a:lumMod val="25000"/>
                  </a:schemeClr>
                </a:solidFill>
              </a:rPr>
              <a:t>１．</a:t>
            </a:r>
            <a:r>
              <a:rPr kumimoji="1" lang="ja-JP" altLang="en-US" sz="4000" u="dbl" dirty="0" smtClean="0">
                <a:solidFill>
                  <a:schemeClr val="bg2">
                    <a:lumMod val="25000"/>
                  </a:schemeClr>
                </a:solidFill>
              </a:rPr>
              <a:t>英語教育をめぐる日本の動き</a:t>
            </a:r>
            <a:endParaRPr kumimoji="1" lang="ja-JP" altLang="en-US" sz="4000" u="dbl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179512" y="1412776"/>
            <a:ext cx="8712968" cy="5184576"/>
          </a:xfrm>
        </p:spPr>
        <p:txBody>
          <a:bodyPr/>
          <a:lstStyle/>
          <a:p>
            <a:pPr>
              <a:buNone/>
            </a:pPr>
            <a:r>
              <a:rPr kumimoji="1" lang="ja-JP" altLang="en-US" dirty="0" smtClean="0"/>
              <a:t>　　　</a:t>
            </a:r>
            <a:r>
              <a:rPr kumimoji="1" lang="en-US" altLang="ja-JP" sz="2800" dirty="0" smtClean="0"/>
              <a:t>1991</a:t>
            </a:r>
            <a:r>
              <a:rPr kumimoji="1" lang="ja-JP" altLang="en-US" sz="2800" dirty="0" smtClean="0"/>
              <a:t>年　小学校英語導入の考えが初めて</a:t>
            </a:r>
            <a:endParaRPr kumimoji="1" lang="en-US" altLang="ja-JP" sz="2800" dirty="0" smtClean="0"/>
          </a:p>
          <a:p>
            <a:pPr>
              <a:buNone/>
            </a:pPr>
            <a:r>
              <a:rPr lang="ja-JP" altLang="en-US" sz="2800" dirty="0" smtClean="0"/>
              <a:t>　　　　　　　　　</a:t>
            </a:r>
            <a:r>
              <a:rPr kumimoji="1" lang="ja-JP" altLang="en-US" sz="2800" dirty="0" smtClean="0"/>
              <a:t>公式に表明される</a:t>
            </a:r>
            <a:endParaRPr kumimoji="1" lang="en-US" altLang="ja-JP" sz="2800" dirty="0" smtClean="0"/>
          </a:p>
          <a:p>
            <a:pPr>
              <a:buNone/>
            </a:pPr>
            <a:r>
              <a:rPr lang="ja-JP" altLang="en-US" sz="2800" dirty="0" smtClean="0"/>
              <a:t>　　　</a:t>
            </a:r>
            <a:endParaRPr lang="en-US" altLang="ja-JP" sz="2800" dirty="0" smtClean="0"/>
          </a:p>
          <a:p>
            <a:pPr>
              <a:buNone/>
            </a:pPr>
            <a:r>
              <a:rPr lang="ja-JP" altLang="en-US" sz="2800" dirty="0" smtClean="0"/>
              <a:t>　　　</a:t>
            </a:r>
            <a:r>
              <a:rPr lang="en-US" altLang="ja-JP" sz="2800" dirty="0" smtClean="0"/>
              <a:t>2000</a:t>
            </a:r>
            <a:r>
              <a:rPr lang="ja-JP" altLang="en-US" sz="2800" dirty="0" smtClean="0"/>
              <a:t>年初頭　英語公用語論</a:t>
            </a:r>
            <a:endParaRPr lang="en-US" altLang="ja-JP" sz="2800" dirty="0" smtClean="0"/>
          </a:p>
          <a:p>
            <a:pPr>
              <a:buNone/>
            </a:pPr>
            <a:r>
              <a:rPr lang="ja-JP" altLang="en-US" sz="2800" dirty="0" smtClean="0"/>
              <a:t>　　　</a:t>
            </a:r>
            <a:endParaRPr lang="en-US" altLang="ja-JP" sz="2800" dirty="0" smtClean="0"/>
          </a:p>
          <a:p>
            <a:pPr>
              <a:buNone/>
            </a:pPr>
            <a:r>
              <a:rPr lang="ja-JP" altLang="en-US" sz="2800" dirty="0" smtClean="0"/>
              <a:t>　　　</a:t>
            </a:r>
            <a:r>
              <a:rPr lang="en-US" altLang="ja-JP" sz="2800" dirty="0" smtClean="0"/>
              <a:t>2002</a:t>
            </a:r>
            <a:r>
              <a:rPr lang="ja-JP" altLang="en-US" sz="2800" dirty="0" smtClean="0"/>
              <a:t>年　公立の小学校における英語教育の解禁</a:t>
            </a:r>
            <a:endParaRPr lang="en-US" altLang="ja-JP" sz="2800" dirty="0" smtClean="0"/>
          </a:p>
          <a:p>
            <a:pPr>
              <a:buNone/>
            </a:pPr>
            <a:r>
              <a:rPr lang="ja-JP" altLang="en-US" sz="2800" dirty="0" smtClean="0"/>
              <a:t>　　　</a:t>
            </a:r>
            <a:endParaRPr lang="en-US" altLang="ja-JP" sz="2800" dirty="0" smtClean="0"/>
          </a:p>
          <a:p>
            <a:pPr>
              <a:buNone/>
            </a:pPr>
            <a:r>
              <a:rPr lang="ja-JP" altLang="en-US" sz="2800" dirty="0" smtClean="0"/>
              <a:t>　　　</a:t>
            </a:r>
            <a:r>
              <a:rPr lang="en-US" altLang="ja-JP" sz="2800" dirty="0" smtClean="0"/>
              <a:t>2011</a:t>
            </a:r>
            <a:r>
              <a:rPr lang="ja-JP" altLang="en-US" sz="2800" dirty="0" smtClean="0"/>
              <a:t>年</a:t>
            </a:r>
            <a:r>
              <a:rPr lang="en-US" altLang="ja-JP" sz="2800" dirty="0" smtClean="0"/>
              <a:t>.4</a:t>
            </a:r>
            <a:r>
              <a:rPr lang="ja-JP" altLang="en-US" sz="2800" dirty="0" smtClean="0"/>
              <a:t>月～　</a:t>
            </a:r>
            <a:r>
              <a:rPr lang="ja-JP" altLang="en-US" sz="2800" dirty="0" smtClean="0">
                <a:solidFill>
                  <a:srgbClr val="FF0000"/>
                </a:solidFill>
              </a:rPr>
              <a:t>小学校「外国語活動」</a:t>
            </a:r>
            <a:r>
              <a:rPr lang="ja-JP" altLang="en-US" sz="2800" dirty="0" smtClean="0"/>
              <a:t>必修化</a:t>
            </a:r>
            <a:endParaRPr lang="en-US" altLang="ja-JP" sz="2800" dirty="0" smtClean="0"/>
          </a:p>
        </p:txBody>
      </p:sp>
      <p:sp>
        <p:nvSpPr>
          <p:cNvPr id="6" name="下矢印 5"/>
          <p:cNvSpPr/>
          <p:nvPr/>
        </p:nvSpPr>
        <p:spPr>
          <a:xfrm>
            <a:off x="395536" y="1412776"/>
            <a:ext cx="360040" cy="5112568"/>
          </a:xfrm>
          <a:prstGeom prst="downArrow">
            <a:avLst/>
          </a:prstGeom>
          <a:solidFill>
            <a:srgbClr val="FFC000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7" name="図 6" descr="ABC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52320" y="188640"/>
            <a:ext cx="1008112" cy="10081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892480" cy="1156990"/>
          </a:xfrm>
        </p:spPr>
        <p:txBody>
          <a:bodyPr>
            <a:noAutofit/>
          </a:bodyPr>
          <a:lstStyle/>
          <a:p>
            <a:pPr algn="l"/>
            <a:r>
              <a:rPr lang="ja-JP" altLang="en-US" sz="4000" b="0" i="0" u="dbl" dirty="0" smtClean="0">
                <a:solidFill>
                  <a:srgbClr val="4F271C"/>
                </a:solidFill>
                <a:latin typeface="Tw Cen MT"/>
                <a:ea typeface="ＭＳ Ｐゴシック" pitchFamily="50" charset="-128"/>
                <a:cs typeface="+mj-cs"/>
              </a:rPr>
              <a:t>■小学校への「外国語活動」導入とは？</a:t>
            </a:r>
            <a:endParaRPr kumimoji="1" lang="ja-JP" altLang="en-US" sz="4000" u="dbl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179512" y="1196752"/>
            <a:ext cx="8784976" cy="5661248"/>
          </a:xfrm>
        </p:spPr>
        <p:txBody>
          <a:bodyPr/>
          <a:lstStyle/>
          <a:p>
            <a:pPr>
              <a:buNone/>
            </a:pPr>
            <a:r>
              <a:rPr lang="ja-JP" altLang="en-US" sz="2400" b="1" dirty="0" smtClean="0">
                <a:solidFill>
                  <a:schemeClr val="bg2">
                    <a:lumMod val="25000"/>
                  </a:schemeClr>
                </a:solidFill>
                <a:latin typeface="ＭＳ Ｐゴシック" pitchFamily="50" charset="-128"/>
                <a:ea typeface="ＭＳ Ｐゴシック" pitchFamily="50" charset="-128"/>
              </a:rPr>
              <a:t>　</a:t>
            </a:r>
            <a:r>
              <a:rPr lang="ja-JP" altLang="ja-JP" sz="2400" b="1" dirty="0" smtClean="0">
                <a:solidFill>
                  <a:schemeClr val="bg2">
                    <a:lumMod val="25000"/>
                  </a:schemeClr>
                </a:solidFill>
                <a:latin typeface="ＭＳ Ｐゴシック" pitchFamily="50" charset="-128"/>
                <a:ea typeface="ＭＳ Ｐゴシック" pitchFamily="50" charset="-128"/>
              </a:rPr>
              <a:t>小学校において新学習指導要領が全面実施され、第</a:t>
            </a:r>
            <a:r>
              <a:rPr lang="en-US" altLang="ja-JP" sz="2400" b="1" dirty="0" smtClean="0">
                <a:solidFill>
                  <a:schemeClr val="bg2">
                    <a:lumMod val="25000"/>
                  </a:schemeClr>
                </a:solidFill>
                <a:latin typeface="ＭＳ Ｐゴシック" pitchFamily="50" charset="-128"/>
                <a:ea typeface="ＭＳ Ｐゴシック" pitchFamily="50" charset="-128"/>
              </a:rPr>
              <a:t>5</a:t>
            </a:r>
            <a:r>
              <a:rPr lang="ja-JP" altLang="ja-JP" sz="2400" b="1" dirty="0" smtClean="0">
                <a:solidFill>
                  <a:schemeClr val="bg2">
                    <a:lumMod val="25000"/>
                  </a:schemeClr>
                </a:solidFill>
                <a:latin typeface="ＭＳ Ｐゴシック" pitchFamily="50" charset="-128"/>
                <a:ea typeface="ＭＳ Ｐゴシック" pitchFamily="50" charset="-128"/>
              </a:rPr>
              <a:t>・</a:t>
            </a:r>
            <a:r>
              <a:rPr lang="en-US" altLang="ja-JP" sz="2400" b="1" dirty="0" smtClean="0">
                <a:solidFill>
                  <a:schemeClr val="bg2">
                    <a:lumMod val="25000"/>
                  </a:schemeClr>
                </a:solidFill>
                <a:latin typeface="ＭＳ Ｐゴシック" pitchFamily="50" charset="-128"/>
                <a:ea typeface="ＭＳ Ｐゴシック" pitchFamily="50" charset="-128"/>
              </a:rPr>
              <a:t>6</a:t>
            </a:r>
            <a:r>
              <a:rPr lang="ja-JP" altLang="ja-JP" sz="2400" b="1" dirty="0" smtClean="0">
                <a:solidFill>
                  <a:schemeClr val="bg2">
                    <a:lumMod val="25000"/>
                  </a:schemeClr>
                </a:solidFill>
                <a:latin typeface="ＭＳ Ｐゴシック" pitchFamily="50" charset="-128"/>
                <a:ea typeface="ＭＳ Ｐゴシック" pitchFamily="50" charset="-128"/>
              </a:rPr>
              <a:t>学年で年間</a:t>
            </a:r>
            <a:r>
              <a:rPr lang="en-US" altLang="ja-JP" sz="2400" b="1" dirty="0" smtClean="0">
                <a:solidFill>
                  <a:schemeClr val="bg2">
                    <a:lumMod val="25000"/>
                  </a:schemeClr>
                </a:solidFill>
                <a:latin typeface="ＭＳ Ｐゴシック" pitchFamily="50" charset="-128"/>
                <a:ea typeface="ＭＳ Ｐゴシック" pitchFamily="50" charset="-128"/>
              </a:rPr>
              <a:t>35</a:t>
            </a:r>
            <a:r>
              <a:rPr lang="ja-JP" altLang="ja-JP" sz="2400" b="1" dirty="0" smtClean="0">
                <a:solidFill>
                  <a:schemeClr val="bg2">
                    <a:lumMod val="25000"/>
                  </a:schemeClr>
                </a:solidFill>
                <a:latin typeface="ＭＳ Ｐゴシック" pitchFamily="50" charset="-128"/>
                <a:ea typeface="ＭＳ Ｐゴシック" pitchFamily="50" charset="-128"/>
              </a:rPr>
              <a:t>単位時間の「外国語活動」が必修化。</a:t>
            </a:r>
            <a:r>
              <a:rPr lang="ja-JP" altLang="en-US" dirty="0" smtClean="0">
                <a:solidFill>
                  <a:schemeClr val="bg2">
                    <a:lumMod val="25000"/>
                  </a:schemeClr>
                </a:solidFill>
                <a:latin typeface="ＭＳ Ｐゴシック" pitchFamily="50" charset="-128"/>
                <a:ea typeface="ＭＳ Ｐゴシック" pitchFamily="50" charset="-128"/>
              </a:rPr>
              <a:t>　　　　</a:t>
            </a:r>
            <a:endParaRPr lang="en-US" altLang="ja-JP" dirty="0" smtClean="0">
              <a:solidFill>
                <a:schemeClr val="bg2">
                  <a:lumMod val="25000"/>
                </a:schemeClr>
              </a:solidFill>
              <a:latin typeface="ＭＳ Ｐゴシック" pitchFamily="50" charset="-128"/>
              <a:ea typeface="ＭＳ Ｐゴシック" pitchFamily="50" charset="-128"/>
            </a:endParaRPr>
          </a:p>
          <a:p>
            <a:pPr>
              <a:buNone/>
            </a:pPr>
            <a:r>
              <a:rPr lang="ja-JP" altLang="en-US" dirty="0" smtClean="0">
                <a:solidFill>
                  <a:schemeClr val="bg2">
                    <a:lumMod val="25000"/>
                  </a:schemeClr>
                </a:solidFill>
                <a:latin typeface="ＭＳ Ｐゴシック" pitchFamily="50" charset="-128"/>
                <a:ea typeface="ＭＳ Ｐゴシック" pitchFamily="50" charset="-128"/>
              </a:rPr>
              <a:t>　　　　　　　　　　　　　　　　</a:t>
            </a:r>
            <a:endParaRPr lang="en-US" altLang="ja-JP" b="1" dirty="0" smtClean="0">
              <a:solidFill>
                <a:srgbClr val="FF0000"/>
              </a:solidFill>
              <a:latin typeface="ＭＳ Ｐゴシック" pitchFamily="50" charset="-128"/>
              <a:ea typeface="ＭＳ Ｐゴシック" pitchFamily="50" charset="-128"/>
            </a:endParaRPr>
          </a:p>
          <a:p>
            <a:pPr>
              <a:buNone/>
            </a:pPr>
            <a:r>
              <a:rPr lang="ja-JP" altLang="en-US" dirty="0" smtClean="0">
                <a:solidFill>
                  <a:schemeClr val="bg2">
                    <a:lumMod val="25000"/>
                  </a:schemeClr>
                </a:solidFill>
                <a:latin typeface="ＭＳ Ｐゴシック" pitchFamily="50" charset="-128"/>
                <a:ea typeface="ＭＳ Ｐゴシック" pitchFamily="50" charset="-128"/>
              </a:rPr>
              <a:t>　　　　　　　　　　　　　　　　　　　　</a:t>
            </a:r>
            <a:endParaRPr lang="ja-JP" altLang="ja-JP" dirty="0" smtClean="0">
              <a:solidFill>
                <a:schemeClr val="bg2">
                  <a:lumMod val="25000"/>
                </a:schemeClr>
              </a:solidFill>
              <a:latin typeface="ＭＳ Ｐゴシック" pitchFamily="50" charset="-128"/>
              <a:ea typeface="ＭＳ Ｐゴシック" pitchFamily="50" charset="-128"/>
            </a:endParaRPr>
          </a:p>
          <a:p>
            <a:pPr>
              <a:buNone/>
            </a:pPr>
            <a:endParaRPr kumimoji="1" lang="ja-JP" altLang="en-US" dirty="0"/>
          </a:p>
        </p:txBody>
      </p:sp>
      <p:sp>
        <p:nvSpPr>
          <p:cNvPr id="8" name="角丸四角形 7"/>
          <p:cNvSpPr/>
          <p:nvPr/>
        </p:nvSpPr>
        <p:spPr>
          <a:xfrm>
            <a:off x="755576" y="2564904"/>
            <a:ext cx="7776864" cy="1728192"/>
          </a:xfrm>
          <a:prstGeom prst="roundRect">
            <a:avLst/>
          </a:prstGeom>
          <a:solidFill>
            <a:schemeClr val="bg1"/>
          </a:solidFill>
          <a:ln w="76200">
            <a:gradFill>
              <a:gsLst>
                <a:gs pos="0">
                  <a:srgbClr val="EE50B9"/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altLang="ja-JP" sz="2800" dirty="0" smtClean="0">
              <a:solidFill>
                <a:schemeClr val="bg2">
                  <a:lumMod val="25000"/>
                </a:schemeClr>
              </a:solidFill>
            </a:endParaRPr>
          </a:p>
          <a:p>
            <a:pPr algn="ctr"/>
            <a:endParaRPr lang="en-US" altLang="ja-JP" sz="2800" dirty="0" smtClean="0">
              <a:solidFill>
                <a:schemeClr val="bg2">
                  <a:lumMod val="25000"/>
                </a:schemeClr>
              </a:solidFill>
            </a:endParaRPr>
          </a:p>
          <a:p>
            <a:pPr algn="ctr"/>
            <a:r>
              <a:rPr kumimoji="1" lang="ja-JP" altLang="en-US" sz="2800" dirty="0" smtClean="0">
                <a:solidFill>
                  <a:schemeClr val="bg2">
                    <a:lumMod val="25000"/>
                  </a:schemeClr>
                </a:solidFill>
              </a:rPr>
              <a:t>目的</a:t>
            </a:r>
            <a:r>
              <a:rPr kumimoji="1" lang="en-US" altLang="ja-JP" sz="2800" dirty="0" smtClean="0">
                <a:solidFill>
                  <a:schemeClr val="bg2">
                    <a:lumMod val="25000"/>
                  </a:schemeClr>
                </a:solidFill>
              </a:rPr>
              <a:t>…</a:t>
            </a:r>
            <a:r>
              <a:rPr lang="ja-JP" altLang="en-US" sz="2800" dirty="0" smtClean="0">
                <a:solidFill>
                  <a:schemeClr val="bg2">
                    <a:lumMod val="25000"/>
                  </a:schemeClr>
                </a:solidFill>
              </a:rPr>
              <a:t>・</a:t>
            </a:r>
            <a:r>
              <a:rPr lang="ja-JP" altLang="ja-JP" sz="2000" b="1" dirty="0" smtClean="0">
                <a:solidFill>
                  <a:schemeClr val="bg2">
                    <a:lumMod val="25000"/>
                  </a:schemeClr>
                </a:solidFill>
              </a:rPr>
              <a:t>音声を中心に外国語に慣れ親しませ、言語や文化に</a:t>
            </a:r>
            <a:endParaRPr lang="en-US" altLang="ja-JP" sz="2000" b="1" dirty="0" smtClean="0">
              <a:solidFill>
                <a:schemeClr val="bg2">
                  <a:lumMod val="25000"/>
                </a:schemeClr>
              </a:solidFill>
            </a:endParaRPr>
          </a:p>
          <a:p>
            <a:pPr algn="ctr"/>
            <a:r>
              <a:rPr lang="ja-JP" altLang="ja-JP" sz="2000" b="1" dirty="0" smtClean="0">
                <a:solidFill>
                  <a:schemeClr val="bg2">
                    <a:lumMod val="25000"/>
                  </a:schemeClr>
                </a:solidFill>
              </a:rPr>
              <a:t>ついて体験的に理解</a:t>
            </a:r>
            <a:endParaRPr lang="en-US" altLang="ja-JP" sz="2000" b="1" dirty="0" smtClean="0">
              <a:solidFill>
                <a:schemeClr val="bg2">
                  <a:lumMod val="25000"/>
                </a:schemeClr>
              </a:solidFill>
            </a:endParaRPr>
          </a:p>
          <a:p>
            <a:pPr algn="ctr"/>
            <a:r>
              <a:rPr lang="ja-JP" altLang="en-US" sz="2000" b="1" dirty="0" smtClean="0">
                <a:solidFill>
                  <a:schemeClr val="bg2">
                    <a:lumMod val="25000"/>
                  </a:schemeClr>
                </a:solidFill>
              </a:rPr>
              <a:t>　　　　　　　</a:t>
            </a:r>
            <a:r>
              <a:rPr lang="ja-JP" altLang="en-US" sz="2800" b="1" dirty="0" smtClean="0">
                <a:solidFill>
                  <a:srgbClr val="EEECE1">
                    <a:lumMod val="25000"/>
                  </a:srgbClr>
                </a:solidFill>
              </a:rPr>
              <a:t> ・</a:t>
            </a:r>
            <a:r>
              <a:rPr lang="ja-JP" altLang="ja-JP" sz="2000" b="1" dirty="0" smtClean="0">
                <a:solidFill>
                  <a:schemeClr val="bg2">
                    <a:lumMod val="25000"/>
                  </a:schemeClr>
                </a:solidFill>
              </a:rPr>
              <a:t>積極的にコミュニケーションを図ろうとする態度を育成</a:t>
            </a:r>
            <a:endParaRPr lang="en-US" altLang="ja-JP" sz="2000" b="1" dirty="0" smtClean="0">
              <a:solidFill>
                <a:schemeClr val="bg2">
                  <a:lumMod val="25000"/>
                </a:schemeClr>
              </a:solidFill>
            </a:endParaRPr>
          </a:p>
          <a:p>
            <a:pPr algn="ctr"/>
            <a:r>
              <a:rPr lang="ja-JP" altLang="ja-JP" sz="2000" b="1" dirty="0" smtClean="0">
                <a:solidFill>
                  <a:schemeClr val="bg2">
                    <a:lumMod val="25000"/>
                  </a:schemeClr>
                </a:solidFill>
              </a:rPr>
              <a:t>し、コミュニケーション能力の素地を養う</a:t>
            </a:r>
            <a:endParaRPr lang="ja-JP" altLang="en-US" sz="2000" b="1" dirty="0" smtClean="0">
              <a:solidFill>
                <a:schemeClr val="bg2">
                  <a:lumMod val="25000"/>
                </a:schemeClr>
              </a:solidFill>
            </a:endParaRPr>
          </a:p>
          <a:p>
            <a:pPr algn="ctr"/>
            <a:endParaRPr lang="ja-JP" altLang="en-US" sz="2000" dirty="0" smtClean="0">
              <a:solidFill>
                <a:schemeClr val="tx2"/>
              </a:solidFill>
            </a:endParaRPr>
          </a:p>
          <a:p>
            <a:endParaRPr kumimoji="1" lang="ja-JP" altLang="en-US" sz="28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9" name="二等辺三角形 8"/>
          <p:cNvSpPr/>
          <p:nvPr/>
        </p:nvSpPr>
        <p:spPr>
          <a:xfrm>
            <a:off x="1547664" y="2276872"/>
            <a:ext cx="432048" cy="288032"/>
          </a:xfrm>
          <a:prstGeom prst="triangle">
            <a:avLst/>
          </a:prstGeom>
          <a:solidFill>
            <a:schemeClr val="bg1"/>
          </a:solidFill>
          <a:ln w="76200">
            <a:solidFill>
              <a:srgbClr val="EE50B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395536" y="4725144"/>
            <a:ext cx="19442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 smtClean="0"/>
              <a:t>◆指導法◆</a:t>
            </a:r>
            <a:endParaRPr kumimoji="1" lang="ja-JP" altLang="en-US" sz="2000" b="1" dirty="0"/>
          </a:p>
        </p:txBody>
      </p:sp>
      <p:sp>
        <p:nvSpPr>
          <p:cNvPr id="14" name="角丸四角形 13"/>
          <p:cNvSpPr/>
          <p:nvPr/>
        </p:nvSpPr>
        <p:spPr>
          <a:xfrm>
            <a:off x="3275856" y="4725144"/>
            <a:ext cx="2808312" cy="792088"/>
          </a:xfrm>
          <a:prstGeom prst="roundRect">
            <a:avLst/>
          </a:prstGeo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b="1" dirty="0" smtClean="0">
                <a:solidFill>
                  <a:schemeClr val="bg2">
                    <a:lumMod val="25000"/>
                  </a:schemeClr>
                </a:solidFill>
              </a:rPr>
              <a:t>「英語ノート」の作成</a:t>
            </a:r>
            <a:endParaRPr kumimoji="1" lang="ja-JP" altLang="en-US" sz="20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5" name="角丸四角形 14"/>
          <p:cNvSpPr/>
          <p:nvPr/>
        </p:nvSpPr>
        <p:spPr>
          <a:xfrm>
            <a:off x="1331640" y="5733256"/>
            <a:ext cx="2808312" cy="792088"/>
          </a:xfrm>
          <a:prstGeom prst="roundRect">
            <a:avLst/>
          </a:prstGeo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b="1" dirty="0" smtClean="0">
                <a:solidFill>
                  <a:schemeClr val="bg2">
                    <a:lumMod val="25000"/>
                  </a:schemeClr>
                </a:solidFill>
              </a:rPr>
              <a:t>各自治体主導の教育方法</a:t>
            </a:r>
            <a:endParaRPr kumimoji="1" lang="ja-JP" altLang="en-US" sz="20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6" name="角丸四角形 15"/>
          <p:cNvSpPr/>
          <p:nvPr/>
        </p:nvSpPr>
        <p:spPr>
          <a:xfrm>
            <a:off x="4572000" y="5733256"/>
            <a:ext cx="3168352" cy="792088"/>
          </a:xfrm>
          <a:prstGeom prst="roundRect">
            <a:avLst/>
          </a:prstGeo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b="1" dirty="0" smtClean="0">
                <a:solidFill>
                  <a:schemeClr val="bg2">
                    <a:lumMod val="25000"/>
                  </a:schemeClr>
                </a:solidFill>
              </a:rPr>
              <a:t>「総合的な学習の時間」から「外国語活動へ</a:t>
            </a:r>
            <a:endParaRPr kumimoji="1" lang="ja-JP" altLang="en-US" sz="2000" b="1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10" name="図 9" descr="英語ノート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63688" y="1772816"/>
            <a:ext cx="3456384" cy="2592288"/>
          </a:xfrm>
          <a:prstGeom prst="rect">
            <a:avLst/>
          </a:prstGeom>
        </p:spPr>
      </p:pic>
      <p:sp>
        <p:nvSpPr>
          <p:cNvPr id="11" name="角丸四角形吹き出し 10"/>
          <p:cNvSpPr/>
          <p:nvPr/>
        </p:nvSpPr>
        <p:spPr>
          <a:xfrm>
            <a:off x="5364088" y="3933056"/>
            <a:ext cx="3528392" cy="1368152"/>
          </a:xfrm>
          <a:prstGeom prst="wedgeRoundRectCallout">
            <a:avLst>
              <a:gd name="adj1" fmla="val -66466"/>
              <a:gd name="adj2" fmla="val 3710"/>
              <a:gd name="adj3" fmla="val 16667"/>
            </a:avLst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dirty="0" smtClean="0"/>
              <a:t>2009</a:t>
            </a:r>
            <a:r>
              <a:rPr lang="ja-JP" altLang="en-US" sz="1600" dirty="0" smtClean="0"/>
              <a:t>年に事業仕分けの対象となったが、</a:t>
            </a:r>
            <a:r>
              <a:rPr lang="en-US" altLang="ja-JP" sz="1600" dirty="0" smtClean="0"/>
              <a:t>2010</a:t>
            </a:r>
            <a:r>
              <a:rPr lang="ja-JP" altLang="en-US" sz="1600" dirty="0" smtClean="0"/>
              <a:t>年に復活。</a:t>
            </a:r>
            <a:endParaRPr lang="en-US" altLang="ja-JP" sz="1600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ja-JP" sz="1600" dirty="0" smtClean="0"/>
              <a:t>英語は教科ではないので教科書とは呼ばず補助教材と呼んでいる。</a:t>
            </a:r>
            <a:endParaRPr lang="ja-JP" altLang="en-US" sz="1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 animBg="1"/>
      <p:bldP spid="15" grpId="0" animBg="1"/>
      <p:bldP spid="16" grpId="0" animBg="1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179512" y="188640"/>
            <a:ext cx="8229600" cy="1143000"/>
          </a:xfrm>
        </p:spPr>
        <p:txBody>
          <a:bodyPr/>
          <a:lstStyle/>
          <a:p>
            <a:pPr algn="l"/>
            <a:r>
              <a:rPr lang="ja-JP" altLang="en-US" u="dbl" dirty="0" smtClean="0">
                <a:solidFill>
                  <a:srgbClr val="4F271C"/>
                </a:solidFill>
                <a:latin typeface="Tw Cen MT"/>
                <a:ea typeface="ＭＳ Ｐゴシック" pitchFamily="50" charset="-128"/>
              </a:rPr>
              <a:t>■各学校の取り組み</a:t>
            </a:r>
            <a:endParaRPr kumimoji="1" lang="ja-JP" altLang="en-US" dirty="0"/>
          </a:p>
        </p:txBody>
      </p:sp>
      <p:sp>
        <p:nvSpPr>
          <p:cNvPr id="5" name="コンテンツ プレースホルダ 4"/>
          <p:cNvSpPr>
            <a:spLocks noGrp="1"/>
          </p:cNvSpPr>
          <p:nvPr>
            <p:ph sz="half" idx="1"/>
          </p:nvPr>
        </p:nvSpPr>
        <p:spPr>
          <a:xfrm>
            <a:off x="0" y="1196752"/>
            <a:ext cx="4495800" cy="5661248"/>
          </a:xfrm>
        </p:spPr>
        <p:txBody>
          <a:bodyPr>
            <a:normAutofit/>
          </a:bodyPr>
          <a:lstStyle/>
          <a:p>
            <a:pPr marL="342900" lvl="1" indent="-342900">
              <a:buNone/>
            </a:pPr>
            <a:r>
              <a:rPr lang="ja-JP" altLang="en-US" sz="2800" b="1" dirty="0" smtClean="0">
                <a:solidFill>
                  <a:srgbClr val="FF0000"/>
                </a:solidFill>
                <a:latin typeface="+mn-ea"/>
              </a:rPr>
              <a:t>～長野市立城山小学校～</a:t>
            </a:r>
            <a:endParaRPr lang="en-US" altLang="ja-JP" sz="2800" b="1" dirty="0" smtClean="0">
              <a:solidFill>
                <a:srgbClr val="FF0000"/>
              </a:solidFill>
              <a:latin typeface="+mn-ea"/>
            </a:endParaRPr>
          </a:p>
          <a:p>
            <a:pPr marL="342900" lvl="1" indent="-342900">
              <a:buNone/>
            </a:pPr>
            <a:endParaRPr lang="en-US" altLang="ja-JP" sz="1800" b="1" dirty="0" smtClean="0">
              <a:solidFill>
                <a:schemeClr val="bg2">
                  <a:lumMod val="25000"/>
                </a:schemeClr>
              </a:solidFill>
              <a:latin typeface="+mn-ea"/>
            </a:endParaRPr>
          </a:p>
          <a:p>
            <a:pPr marL="342900" lvl="1" indent="-342900">
              <a:buFont typeface="Wingdings" pitchFamily="2" charset="2"/>
              <a:buChar char="l"/>
            </a:pPr>
            <a:r>
              <a:rPr lang="ja-JP" altLang="en-US" sz="1800" b="1" dirty="0" smtClean="0">
                <a:solidFill>
                  <a:schemeClr val="bg2">
                    <a:lumMod val="25000"/>
                  </a:schemeClr>
                </a:solidFill>
                <a:latin typeface="+mn-ea"/>
              </a:rPr>
              <a:t>長野市によるＡＬＴの巡回は１学級年間</a:t>
            </a:r>
            <a:endParaRPr lang="en-US" altLang="ja-JP" sz="1800" b="1" dirty="0" smtClean="0">
              <a:solidFill>
                <a:schemeClr val="bg2">
                  <a:lumMod val="25000"/>
                </a:schemeClr>
              </a:solidFill>
              <a:latin typeface="+mn-ea"/>
            </a:endParaRPr>
          </a:p>
          <a:p>
            <a:pPr marL="342900" lvl="1" indent="-342900">
              <a:buNone/>
            </a:pPr>
            <a:r>
              <a:rPr lang="ja-JP" altLang="en-US" sz="1800" b="1" dirty="0" smtClean="0">
                <a:solidFill>
                  <a:schemeClr val="bg2">
                    <a:lumMod val="25000"/>
                  </a:schemeClr>
                </a:solidFill>
                <a:latin typeface="+mn-ea"/>
              </a:rPr>
              <a:t>数回程度。昨年度よりＰＴＡと長野市の</a:t>
            </a:r>
            <a:endParaRPr lang="en-US" altLang="ja-JP" sz="1800" b="1" dirty="0" smtClean="0">
              <a:solidFill>
                <a:schemeClr val="bg2">
                  <a:lumMod val="25000"/>
                </a:schemeClr>
              </a:solidFill>
              <a:latin typeface="+mn-ea"/>
            </a:endParaRPr>
          </a:p>
          <a:p>
            <a:pPr marL="342900" lvl="1" indent="-342900">
              <a:buNone/>
            </a:pPr>
            <a:r>
              <a:rPr lang="ja-JP" altLang="en-US" sz="1800" b="1" dirty="0" smtClean="0">
                <a:solidFill>
                  <a:schemeClr val="bg2">
                    <a:lumMod val="25000"/>
                  </a:schemeClr>
                </a:solidFill>
                <a:latin typeface="+mn-ea"/>
              </a:rPr>
              <a:t>補助、保護者からの集金で学校独自に</a:t>
            </a:r>
            <a:endParaRPr lang="en-US" altLang="ja-JP" sz="1800" b="1" dirty="0" smtClean="0">
              <a:solidFill>
                <a:schemeClr val="bg2">
                  <a:lumMod val="25000"/>
                </a:schemeClr>
              </a:solidFill>
              <a:latin typeface="+mn-ea"/>
            </a:endParaRPr>
          </a:p>
          <a:p>
            <a:pPr marL="342900" lvl="1" indent="-342900">
              <a:buNone/>
            </a:pPr>
            <a:r>
              <a:rPr lang="ja-JP" altLang="en-US" sz="1800" b="1" dirty="0" smtClean="0">
                <a:solidFill>
                  <a:schemeClr val="bg2">
                    <a:lumMod val="25000"/>
                  </a:schemeClr>
                </a:solidFill>
                <a:latin typeface="+mn-ea"/>
              </a:rPr>
              <a:t>ＡＬＴを加配。</a:t>
            </a:r>
            <a:endParaRPr lang="en-US" altLang="ja-JP" sz="1800" b="1" dirty="0" smtClean="0">
              <a:solidFill>
                <a:schemeClr val="bg2">
                  <a:lumMod val="25000"/>
                </a:schemeClr>
              </a:solidFill>
              <a:latin typeface="+mn-ea"/>
            </a:endParaRPr>
          </a:p>
          <a:p>
            <a:pPr marL="342900" lvl="1" indent="-342900">
              <a:buNone/>
            </a:pPr>
            <a:r>
              <a:rPr lang="ja-JP" altLang="en-US" sz="1800" b="1" dirty="0" smtClean="0">
                <a:solidFill>
                  <a:schemeClr val="bg2">
                    <a:lumMod val="25000"/>
                  </a:schemeClr>
                </a:solidFill>
                <a:latin typeface="+mn-ea"/>
              </a:rPr>
              <a:t>ＡＬＴは主に地元のネイティブ。</a:t>
            </a:r>
            <a:endParaRPr lang="en-US" altLang="ja-JP" sz="1800" b="1" dirty="0" smtClean="0">
              <a:solidFill>
                <a:schemeClr val="bg2">
                  <a:lumMod val="25000"/>
                </a:schemeClr>
              </a:solidFill>
              <a:latin typeface="+mn-ea"/>
            </a:endParaRPr>
          </a:p>
          <a:p>
            <a:pPr marL="342900" lvl="1" indent="-342900">
              <a:buNone/>
            </a:pPr>
            <a:endParaRPr lang="en-US" altLang="ja-JP" sz="1800" b="1" dirty="0" smtClean="0">
              <a:solidFill>
                <a:schemeClr val="bg2">
                  <a:lumMod val="25000"/>
                </a:schemeClr>
              </a:solidFill>
              <a:latin typeface="+mn-ea"/>
            </a:endParaRPr>
          </a:p>
          <a:p>
            <a:pPr marL="342900" lvl="1" indent="-342900">
              <a:buFont typeface="Wingdings" pitchFamily="2" charset="2"/>
              <a:buChar char="l"/>
            </a:pPr>
            <a:r>
              <a:rPr lang="ja-JP" altLang="en-US" sz="1800" b="1" dirty="0" smtClean="0">
                <a:solidFill>
                  <a:schemeClr val="bg2">
                    <a:lumMod val="25000"/>
                  </a:schemeClr>
                </a:solidFill>
                <a:latin typeface="+mn-ea"/>
              </a:rPr>
              <a:t>ペンでタッチすると、ネイティブの発音が</a:t>
            </a:r>
            <a:endParaRPr lang="en-US" altLang="ja-JP" sz="1800" b="1" dirty="0" smtClean="0">
              <a:solidFill>
                <a:schemeClr val="bg2">
                  <a:lumMod val="25000"/>
                </a:schemeClr>
              </a:solidFill>
              <a:latin typeface="+mn-ea"/>
            </a:endParaRPr>
          </a:p>
          <a:p>
            <a:pPr marL="342900" lvl="1" indent="-342900">
              <a:buNone/>
            </a:pPr>
            <a:r>
              <a:rPr lang="ja-JP" altLang="en-US" sz="1800" b="1" dirty="0" smtClean="0">
                <a:solidFill>
                  <a:schemeClr val="bg2">
                    <a:lumMod val="25000"/>
                  </a:schemeClr>
                </a:solidFill>
                <a:latin typeface="+mn-ea"/>
              </a:rPr>
              <a:t>きける「らくらくペン」を使っての授業↓</a:t>
            </a:r>
            <a:endParaRPr lang="en-US" altLang="ja-JP" sz="1800" b="1" dirty="0" smtClean="0">
              <a:solidFill>
                <a:schemeClr val="bg2">
                  <a:lumMod val="25000"/>
                </a:schemeClr>
              </a:solidFill>
              <a:latin typeface="+mn-ea"/>
            </a:endParaRPr>
          </a:p>
          <a:p>
            <a:pPr>
              <a:buNone/>
            </a:pPr>
            <a:endParaRPr kumimoji="1" lang="ja-JP" altLang="en-US" dirty="0"/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half" idx="2"/>
          </p:nvPr>
        </p:nvSpPr>
        <p:spPr>
          <a:xfrm>
            <a:off x="4648200" y="1196752"/>
            <a:ext cx="4495800" cy="5661248"/>
          </a:xfrm>
        </p:spPr>
        <p:txBody>
          <a:bodyPr>
            <a:normAutofit/>
          </a:bodyPr>
          <a:lstStyle/>
          <a:p>
            <a:pPr marL="342900" lvl="1" indent="-342900">
              <a:buNone/>
            </a:pPr>
            <a:r>
              <a:rPr lang="ja-JP" altLang="en-US" sz="2800" b="1" dirty="0" smtClean="0">
                <a:solidFill>
                  <a:srgbClr val="FF0000"/>
                </a:solidFill>
                <a:latin typeface="Tw Cen MT"/>
                <a:ea typeface="ＭＳ Ｐゴシック" pitchFamily="50" charset="-128"/>
              </a:rPr>
              <a:t>～東京都九段中等教育学校</a:t>
            </a:r>
            <a:endParaRPr lang="en-US" altLang="ja-JP" sz="2800" b="1" dirty="0" smtClean="0">
              <a:solidFill>
                <a:srgbClr val="FF0000"/>
              </a:solidFill>
              <a:latin typeface="Tw Cen MT"/>
              <a:ea typeface="ＭＳ Ｐゴシック" pitchFamily="50" charset="-128"/>
            </a:endParaRPr>
          </a:p>
          <a:p>
            <a:pPr marL="342900" lvl="1" indent="-342900">
              <a:buNone/>
            </a:pPr>
            <a:endParaRPr lang="en-US" altLang="ja-JP" sz="1800" b="1" dirty="0" smtClean="0">
              <a:solidFill>
                <a:srgbClr val="FF0000"/>
              </a:solidFill>
              <a:latin typeface="Tw Cen MT"/>
              <a:ea typeface="ＭＳ Ｐゴシック" pitchFamily="50" charset="-128"/>
            </a:endParaRPr>
          </a:p>
          <a:p>
            <a:pPr marL="342900" lvl="1" indent="-342900">
              <a:buFont typeface="Wingdings" pitchFamily="2" charset="2"/>
              <a:buChar char="l"/>
            </a:pPr>
            <a:r>
              <a:rPr lang="ja-JP" altLang="en-US" sz="1800" b="1" dirty="0" smtClean="0">
                <a:solidFill>
                  <a:srgbClr val="4F271C"/>
                </a:solidFill>
                <a:latin typeface="+mn-ea"/>
              </a:rPr>
              <a:t>各クラスを２つに分けた</a:t>
            </a:r>
            <a:r>
              <a:rPr lang="ja-JP" altLang="en-US" sz="1800" b="1" dirty="0" smtClean="0">
                <a:solidFill>
                  <a:srgbClr val="FF0000"/>
                </a:solidFill>
                <a:latin typeface="+mn-ea"/>
              </a:rPr>
              <a:t>少人数指導</a:t>
            </a:r>
            <a:r>
              <a:rPr lang="ja-JP" altLang="en-US" sz="1800" b="1" dirty="0" smtClean="0">
                <a:solidFill>
                  <a:srgbClr val="4F271C"/>
                </a:solidFill>
                <a:latin typeface="+mn-ea"/>
              </a:rPr>
              <a:t>。</a:t>
            </a:r>
            <a:endParaRPr lang="en-US" altLang="ja-JP" sz="1800" b="1" dirty="0" smtClean="0">
              <a:solidFill>
                <a:srgbClr val="4F271C"/>
              </a:solidFill>
              <a:latin typeface="+mn-ea"/>
            </a:endParaRPr>
          </a:p>
          <a:p>
            <a:pPr marL="342900" lvl="1" indent="-342900">
              <a:buNone/>
            </a:pPr>
            <a:r>
              <a:rPr lang="ja-JP" altLang="en-US" sz="1800" b="1" dirty="0" smtClean="0">
                <a:solidFill>
                  <a:srgbClr val="4F271C"/>
                </a:solidFill>
                <a:latin typeface="+mn-ea"/>
              </a:rPr>
              <a:t>都で唯一専任の英語のネイティブ教諭は</a:t>
            </a:r>
            <a:endParaRPr lang="en-US" altLang="ja-JP" sz="1800" b="1" dirty="0" smtClean="0">
              <a:solidFill>
                <a:srgbClr val="4F271C"/>
              </a:solidFill>
              <a:latin typeface="+mn-ea"/>
            </a:endParaRPr>
          </a:p>
          <a:p>
            <a:pPr marL="342900" lvl="1" indent="-342900">
              <a:buNone/>
            </a:pPr>
            <a:r>
              <a:rPr lang="ja-JP" altLang="en-US" sz="1800" b="1" dirty="0" smtClean="0">
                <a:solidFill>
                  <a:srgbClr val="4F271C"/>
                </a:solidFill>
                <a:latin typeface="+mn-ea"/>
              </a:rPr>
              <a:t>区による直接雇用。</a:t>
            </a:r>
            <a:endParaRPr lang="en-US" altLang="ja-JP" sz="1800" b="1" dirty="0" smtClean="0">
              <a:solidFill>
                <a:srgbClr val="4F271C"/>
              </a:solidFill>
              <a:latin typeface="+mn-ea"/>
            </a:endParaRPr>
          </a:p>
          <a:p>
            <a:pPr marL="342900" lvl="1" indent="-342900">
              <a:buNone/>
            </a:pPr>
            <a:endParaRPr lang="en-US" altLang="ja-JP" sz="1800" b="1" dirty="0" smtClean="0">
              <a:solidFill>
                <a:srgbClr val="4F271C"/>
              </a:solidFill>
              <a:latin typeface="+mn-ea"/>
            </a:endParaRPr>
          </a:p>
          <a:p>
            <a:pPr marL="342900" lvl="1" indent="-342900">
              <a:buFont typeface="Wingdings" pitchFamily="2" charset="2"/>
              <a:buChar char="l"/>
            </a:pPr>
            <a:r>
              <a:rPr lang="ja-JP" altLang="en-US" sz="1800" b="1" dirty="0" smtClean="0">
                <a:solidFill>
                  <a:srgbClr val="4F271C"/>
                </a:solidFill>
                <a:latin typeface="+mn-ea"/>
              </a:rPr>
              <a:t>近隣に大学が多いことから、隔週で朝</a:t>
            </a:r>
            <a:endParaRPr lang="en-US" altLang="ja-JP" sz="1800" b="1" dirty="0" smtClean="0">
              <a:solidFill>
                <a:srgbClr val="4F271C"/>
              </a:solidFill>
              <a:latin typeface="+mn-ea"/>
            </a:endParaRPr>
          </a:p>
          <a:p>
            <a:pPr marL="342900" lvl="1" indent="-342900">
              <a:buNone/>
            </a:pPr>
            <a:r>
              <a:rPr lang="ja-JP" altLang="en-US" sz="1800" b="1" dirty="0" smtClean="0">
                <a:solidFill>
                  <a:srgbClr val="4F271C"/>
                </a:solidFill>
                <a:latin typeface="+mn-ea"/>
              </a:rPr>
              <a:t>２０分間、各大学の留学生が各教室で英語</a:t>
            </a:r>
            <a:endParaRPr lang="en-US" altLang="ja-JP" sz="1800" b="1" dirty="0" smtClean="0">
              <a:solidFill>
                <a:srgbClr val="4F271C"/>
              </a:solidFill>
              <a:latin typeface="+mn-ea"/>
            </a:endParaRPr>
          </a:p>
          <a:p>
            <a:pPr marL="342900" lvl="1" indent="-342900">
              <a:buNone/>
            </a:pPr>
            <a:r>
              <a:rPr lang="ja-JP" altLang="en-US" sz="1800" b="1" dirty="0" smtClean="0">
                <a:solidFill>
                  <a:srgbClr val="4F271C"/>
                </a:solidFill>
                <a:latin typeface="+mn-ea"/>
              </a:rPr>
              <a:t>を使って授業を行う。</a:t>
            </a:r>
            <a:endParaRPr lang="en-US" altLang="ja-JP" sz="1800" b="1" dirty="0" smtClean="0">
              <a:solidFill>
                <a:srgbClr val="4F271C"/>
              </a:solidFill>
              <a:latin typeface="+mn-ea"/>
            </a:endParaRPr>
          </a:p>
          <a:p>
            <a:pPr marL="342900" lvl="1" indent="-342900">
              <a:buNone/>
            </a:pPr>
            <a:endParaRPr lang="en-US" altLang="ja-JP" sz="1800" b="1" dirty="0" smtClean="0">
              <a:solidFill>
                <a:srgbClr val="4F271C"/>
              </a:solidFill>
              <a:latin typeface="+mn-ea"/>
            </a:endParaRPr>
          </a:p>
          <a:p>
            <a:pPr marL="342900" lvl="1" indent="-342900">
              <a:buFont typeface="Wingdings" pitchFamily="2" charset="2"/>
              <a:buChar char="l"/>
            </a:pPr>
            <a:r>
              <a:rPr lang="ja-JP" altLang="en-US" sz="1800" b="1" dirty="0" smtClean="0">
                <a:solidFill>
                  <a:srgbClr val="4F271C"/>
                </a:solidFill>
                <a:latin typeface="+mn-ea"/>
              </a:rPr>
              <a:t>授業では</a:t>
            </a:r>
            <a:r>
              <a:rPr lang="ja-JP" altLang="en-US" sz="1800" b="1" dirty="0" smtClean="0">
                <a:solidFill>
                  <a:srgbClr val="FF0000"/>
                </a:solidFill>
                <a:latin typeface="+mn-ea"/>
              </a:rPr>
              <a:t>音読・発表活動</a:t>
            </a:r>
            <a:r>
              <a:rPr lang="ja-JP" altLang="en-US" sz="1800" b="1" dirty="0" smtClean="0">
                <a:solidFill>
                  <a:srgbClr val="4F271C"/>
                </a:solidFill>
                <a:latin typeface="+mn-ea"/>
              </a:rPr>
              <a:t>を重視。</a:t>
            </a:r>
            <a:endParaRPr lang="en-US" altLang="ja-JP" sz="1800" b="1" dirty="0" smtClean="0">
              <a:solidFill>
                <a:srgbClr val="4F271C"/>
              </a:solidFill>
              <a:latin typeface="+mn-ea"/>
            </a:endParaRPr>
          </a:p>
          <a:p>
            <a:pPr marL="342900" lvl="1" indent="-342900">
              <a:buNone/>
            </a:pPr>
            <a:r>
              <a:rPr lang="ja-JP" altLang="en-US" sz="1800" b="1" dirty="0" smtClean="0">
                <a:solidFill>
                  <a:srgbClr val="4F271C"/>
                </a:solidFill>
                <a:latin typeface="+mn-ea"/>
              </a:rPr>
              <a:t>「話したり書いたりなどの実際に英語を使う</a:t>
            </a:r>
            <a:endParaRPr lang="en-US" altLang="ja-JP" sz="1800" b="1" dirty="0" smtClean="0">
              <a:solidFill>
                <a:srgbClr val="4F271C"/>
              </a:solidFill>
              <a:latin typeface="+mn-ea"/>
            </a:endParaRPr>
          </a:p>
          <a:p>
            <a:pPr marL="342900" lvl="1" indent="-342900">
              <a:buNone/>
            </a:pPr>
            <a:r>
              <a:rPr lang="ja-JP" altLang="en-US" sz="1800" b="1" dirty="0" smtClean="0">
                <a:solidFill>
                  <a:srgbClr val="4F271C"/>
                </a:solidFill>
                <a:latin typeface="+mn-ea"/>
              </a:rPr>
              <a:t>活動をより増やしていくことが重要」</a:t>
            </a:r>
          </a:p>
          <a:p>
            <a:endParaRPr kumimoji="1" lang="ja-JP" altLang="en-US" sz="1900" b="1" dirty="0"/>
          </a:p>
        </p:txBody>
      </p:sp>
      <p:pic>
        <p:nvPicPr>
          <p:cNvPr id="7" name="図 6" descr="ぜみ１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7544" y="4653136"/>
            <a:ext cx="2664296" cy="2003551"/>
          </a:xfrm>
          <a:prstGeom prst="rect">
            <a:avLst/>
          </a:prstGeom>
        </p:spPr>
      </p:pic>
      <p:pic>
        <p:nvPicPr>
          <p:cNvPr id="8" name="図 7" descr="ABC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220072" y="188640"/>
            <a:ext cx="936104" cy="936104"/>
          </a:xfrm>
          <a:prstGeom prst="rect">
            <a:avLst/>
          </a:prstGeom>
        </p:spPr>
      </p:pic>
      <p:pic>
        <p:nvPicPr>
          <p:cNvPr id="9" name="図 8" descr="ぜみ２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275856" y="4869160"/>
            <a:ext cx="1224136" cy="175459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kumimoji="1" lang="ja-JP" altLang="en-US" u="dbl" dirty="0" smtClean="0">
                <a:solidFill>
                  <a:schemeClr val="bg2">
                    <a:lumMod val="25000"/>
                  </a:schemeClr>
                </a:solidFill>
              </a:rPr>
              <a:t>■アジア諸国の動き</a:t>
            </a:r>
            <a:endParaRPr kumimoji="1" lang="ja-JP" altLang="en-US" u="dbl" dirty="0">
              <a:solidFill>
                <a:schemeClr val="bg2">
                  <a:lumMod val="25000"/>
                </a:schemeClr>
              </a:solidFill>
            </a:endParaRPr>
          </a:p>
        </p:txBody>
      </p:sp>
      <p:graphicFrame>
        <p:nvGraphicFramePr>
          <p:cNvPr id="4" name="コンテンツ プレースホルダ 3"/>
          <p:cNvGraphicFramePr>
            <a:graphicFrameLocks noGrp="1"/>
          </p:cNvGraphicFramePr>
          <p:nvPr>
            <p:ph idx="1"/>
          </p:nvPr>
        </p:nvGraphicFramePr>
        <p:xfrm>
          <a:off x="395536" y="1412776"/>
          <a:ext cx="8496945" cy="49346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8152"/>
                <a:gridCol w="1440160"/>
                <a:gridCol w="5688633"/>
              </a:tblGrid>
              <a:tr h="804052">
                <a:tc>
                  <a:txBody>
                    <a:bodyPr/>
                    <a:lstStyle/>
                    <a:p>
                      <a:pPr algn="ctr"/>
                      <a:endParaRPr kumimoji="1" lang="en-US" altLang="ja-JP" dirty="0" smtClean="0"/>
                    </a:p>
                    <a:p>
                      <a:pPr algn="ctr"/>
                      <a:r>
                        <a:rPr kumimoji="1" lang="ja-JP" altLang="en-US" dirty="0" smtClean="0"/>
                        <a:t>国名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dirty="0" smtClean="0"/>
                    </a:p>
                    <a:p>
                      <a:pPr algn="ctr"/>
                      <a:r>
                        <a:rPr kumimoji="1" lang="ja-JP" altLang="en-US" dirty="0" smtClean="0"/>
                        <a:t>開始学年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dirty="0" smtClean="0"/>
                    </a:p>
                    <a:p>
                      <a:pPr algn="ctr"/>
                      <a:r>
                        <a:rPr kumimoji="1" lang="ja-JP" altLang="en-US" dirty="0" smtClean="0"/>
                        <a:t>備考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80405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 smtClean="0"/>
                        <a:t>韓国</a:t>
                      </a:r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3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必修。</a:t>
                      </a:r>
                      <a:r>
                        <a:rPr kumimoji="1" lang="en-US" altLang="ja-JP" dirty="0" smtClean="0"/>
                        <a:t>1997</a:t>
                      </a:r>
                      <a:r>
                        <a:rPr kumimoji="1" lang="ja-JP" altLang="en-US" dirty="0" smtClean="0"/>
                        <a:t>年に導入</a:t>
                      </a:r>
                      <a:endParaRPr kumimoji="1" lang="en-US" altLang="ja-JP" dirty="0" smtClean="0"/>
                    </a:p>
                    <a:p>
                      <a:r>
                        <a:rPr kumimoji="1" lang="ja-JP" altLang="en-US" dirty="0" smtClean="0"/>
                        <a:t>高校</a:t>
                      </a:r>
                      <a:r>
                        <a:rPr kumimoji="1" lang="en-US" altLang="ja-JP" dirty="0" smtClean="0"/>
                        <a:t>2.3</a:t>
                      </a:r>
                      <a:r>
                        <a:rPr kumimoji="1" lang="ja-JP" altLang="en-US" dirty="0" smtClean="0"/>
                        <a:t>学年は言語選択性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80405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 smtClean="0"/>
                        <a:t>中国</a:t>
                      </a:r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3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必修。</a:t>
                      </a:r>
                      <a:r>
                        <a:rPr kumimoji="1" lang="en-US" altLang="ja-JP" dirty="0" smtClean="0"/>
                        <a:t>2001</a:t>
                      </a:r>
                      <a:r>
                        <a:rPr kumimoji="1" lang="ja-JP" altLang="en-US" dirty="0" smtClean="0"/>
                        <a:t>年に導入</a:t>
                      </a:r>
                      <a:endParaRPr kumimoji="1" lang="en-US" altLang="ja-JP" dirty="0" smtClean="0"/>
                    </a:p>
                    <a:p>
                      <a:r>
                        <a:rPr kumimoji="1" lang="ja-JP" altLang="en-US" dirty="0" smtClean="0"/>
                        <a:t>国内でも地域によってかなりのばらつきがある</a:t>
                      </a:r>
                      <a:endParaRPr kumimoji="1" lang="en-US" altLang="ja-JP" dirty="0" smtClean="0"/>
                    </a:p>
                    <a:p>
                      <a:r>
                        <a:rPr kumimoji="1" lang="ja-JP" altLang="en-US" dirty="0" smtClean="0"/>
                        <a:t>教科担任制。教員を対象とした感慨研修プログラム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80405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 smtClean="0"/>
                        <a:t>台湾</a:t>
                      </a:r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5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必修。台北市では</a:t>
                      </a:r>
                      <a:r>
                        <a:rPr kumimoji="1" lang="en-US" altLang="ja-JP" dirty="0" smtClean="0"/>
                        <a:t>2002</a:t>
                      </a:r>
                      <a:r>
                        <a:rPr kumimoji="1" lang="ja-JP" altLang="en-US" dirty="0" smtClean="0"/>
                        <a:t>年より</a:t>
                      </a:r>
                      <a:r>
                        <a:rPr kumimoji="1" lang="en-US" altLang="ja-JP" dirty="0" smtClean="0"/>
                        <a:t>1</a:t>
                      </a:r>
                      <a:r>
                        <a:rPr kumimoji="1" lang="ja-JP" altLang="en-US" dirty="0" smtClean="0"/>
                        <a:t>学年に導入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80405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 smtClean="0"/>
                        <a:t>マレーシア</a:t>
                      </a:r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必修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80405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 smtClean="0"/>
                        <a:t>インドネシア</a:t>
                      </a:r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4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都市部のみ自由選択科目として</a:t>
                      </a:r>
                      <a:endParaRPr kumimoji="1" lang="ja-JP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テキスト ボックス 4"/>
          <p:cNvSpPr txBox="1"/>
          <p:nvPr/>
        </p:nvSpPr>
        <p:spPr>
          <a:xfrm>
            <a:off x="5508104" y="620688"/>
            <a:ext cx="33843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 smtClean="0"/>
              <a:t>参考</a:t>
            </a:r>
            <a:r>
              <a:rPr kumimoji="1" lang="ja-JP" altLang="en-US" sz="1600" dirty="0" smtClean="0"/>
              <a:t>：「英語教育はなぜ間違うのか」</a:t>
            </a:r>
            <a:endParaRPr kumimoji="1" lang="en-US" altLang="ja-JP" sz="1600" dirty="0" smtClean="0"/>
          </a:p>
          <a:p>
            <a:r>
              <a:rPr lang="ja-JP" altLang="en-US" sz="1600" dirty="0" smtClean="0"/>
              <a:t>山田雄一郎著</a:t>
            </a:r>
            <a:endParaRPr kumimoji="1" lang="ja-JP" alt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kumimoji="1" lang="ja-JP" altLang="en-US" u="dbl" dirty="0" smtClean="0">
                <a:solidFill>
                  <a:schemeClr val="bg2">
                    <a:lumMod val="25000"/>
                  </a:schemeClr>
                </a:solidFill>
              </a:rPr>
              <a:t>■小学校英語</a:t>
            </a:r>
            <a:r>
              <a:rPr lang="ja-JP" altLang="en-US" u="dbl" dirty="0" smtClean="0">
                <a:solidFill>
                  <a:schemeClr val="bg2">
                    <a:lumMod val="25000"/>
                  </a:schemeClr>
                </a:solidFill>
              </a:rPr>
              <a:t>への批判</a:t>
            </a:r>
            <a:endParaRPr kumimoji="1" lang="ja-JP" altLang="en-US" u="dbl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5" name="円/楕円 4"/>
          <p:cNvSpPr/>
          <p:nvPr/>
        </p:nvSpPr>
        <p:spPr>
          <a:xfrm>
            <a:off x="539552" y="1412776"/>
            <a:ext cx="3384376" cy="2520280"/>
          </a:xfrm>
          <a:prstGeom prst="ellipse">
            <a:avLst/>
          </a:prstGeom>
          <a:solidFill>
            <a:schemeClr val="bg1"/>
          </a:solidFill>
          <a:ln w="603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400" b="1" dirty="0" smtClean="0">
                <a:solidFill>
                  <a:schemeClr val="bg2">
                    <a:lumMod val="25000"/>
                  </a:schemeClr>
                </a:solidFill>
              </a:rPr>
              <a:t>英語と国際理解教育の関係性の疑問</a:t>
            </a:r>
            <a:endParaRPr kumimoji="1" lang="ja-JP" altLang="en-US" sz="2400" b="1" dirty="0"/>
          </a:p>
        </p:txBody>
      </p:sp>
      <p:sp>
        <p:nvSpPr>
          <p:cNvPr id="6" name="円/楕円 5"/>
          <p:cNvSpPr/>
          <p:nvPr/>
        </p:nvSpPr>
        <p:spPr>
          <a:xfrm>
            <a:off x="3707904" y="1340768"/>
            <a:ext cx="3312368" cy="2304256"/>
          </a:xfrm>
          <a:prstGeom prst="ellipse">
            <a:avLst/>
          </a:prstGeom>
          <a:solidFill>
            <a:schemeClr val="bg1"/>
          </a:solidFill>
          <a:ln w="6032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400" b="1" dirty="0" smtClean="0">
                <a:solidFill>
                  <a:schemeClr val="bg2">
                    <a:lumMod val="25000"/>
                  </a:schemeClr>
                </a:solidFill>
              </a:rPr>
              <a:t>中途半端な</a:t>
            </a:r>
            <a:endParaRPr lang="en-US" altLang="ja-JP" sz="2400" b="1" dirty="0" smtClean="0">
              <a:solidFill>
                <a:schemeClr val="bg2">
                  <a:lumMod val="25000"/>
                </a:schemeClr>
              </a:solidFill>
            </a:endParaRPr>
          </a:p>
          <a:p>
            <a:pPr algn="ctr"/>
            <a:r>
              <a:rPr lang="ja-JP" altLang="en-US" sz="2400" b="1" dirty="0" smtClean="0">
                <a:solidFill>
                  <a:schemeClr val="bg2">
                    <a:lumMod val="25000"/>
                  </a:schemeClr>
                </a:solidFill>
              </a:rPr>
              <a:t>小学校英語で効果はあるのか？</a:t>
            </a:r>
            <a:endParaRPr kumimoji="1" lang="ja-JP" altLang="en-US" sz="24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7" name="円/楕円 6"/>
          <p:cNvSpPr/>
          <p:nvPr/>
        </p:nvSpPr>
        <p:spPr>
          <a:xfrm>
            <a:off x="1547664" y="3717032"/>
            <a:ext cx="3600400" cy="2448272"/>
          </a:xfrm>
          <a:prstGeom prst="ellipse">
            <a:avLst/>
          </a:prstGeom>
          <a:solidFill>
            <a:schemeClr val="bg1"/>
          </a:solidFill>
          <a:ln w="603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b="1" dirty="0" smtClean="0">
                <a:solidFill>
                  <a:schemeClr val="bg2">
                    <a:lumMod val="25000"/>
                  </a:schemeClr>
                </a:solidFill>
              </a:rPr>
              <a:t>そもそも速く始めればいい、という問題？</a:t>
            </a:r>
            <a:endParaRPr kumimoji="1" lang="en-US" altLang="ja-JP" sz="2400" b="1" dirty="0" smtClean="0">
              <a:solidFill>
                <a:schemeClr val="bg2">
                  <a:lumMod val="25000"/>
                </a:schemeClr>
              </a:solidFill>
            </a:endParaRPr>
          </a:p>
          <a:p>
            <a:pPr algn="ctr"/>
            <a:r>
              <a:rPr lang="ja-JP" altLang="en-US" sz="2400" b="1" dirty="0" smtClean="0">
                <a:solidFill>
                  <a:schemeClr val="bg2">
                    <a:lumMod val="25000"/>
                  </a:schemeClr>
                </a:solidFill>
              </a:rPr>
              <a:t>他の教科を圧迫するのでは？</a:t>
            </a:r>
            <a:endParaRPr kumimoji="1" lang="ja-JP" altLang="en-US" sz="2400" b="1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8" name="図 7" descr="ABC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56176" y="188640"/>
            <a:ext cx="1008112" cy="1008112"/>
          </a:xfrm>
          <a:prstGeom prst="rect">
            <a:avLst/>
          </a:prstGeom>
        </p:spPr>
      </p:pic>
      <p:sp>
        <p:nvSpPr>
          <p:cNvPr id="10" name="上下矢印 9"/>
          <p:cNvSpPr/>
          <p:nvPr/>
        </p:nvSpPr>
        <p:spPr>
          <a:xfrm>
            <a:off x="5292080" y="3573016"/>
            <a:ext cx="720080" cy="1440160"/>
          </a:xfrm>
          <a:prstGeom prst="upDownArrow">
            <a:avLst/>
          </a:prstGeom>
          <a:solidFill>
            <a:schemeClr val="tx1">
              <a:lumMod val="65000"/>
              <a:lumOff val="35000"/>
            </a:schemeClr>
          </a:solidFill>
          <a:scene3d>
            <a:camera prst="orthographicFront">
              <a:rot lat="0" lon="0" rev="30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爆発 2 10"/>
          <p:cNvSpPr/>
          <p:nvPr/>
        </p:nvSpPr>
        <p:spPr>
          <a:xfrm>
            <a:off x="5652120" y="3501008"/>
            <a:ext cx="3491880" cy="3356992"/>
          </a:xfrm>
          <a:prstGeom prst="irregularSeal2">
            <a:avLst/>
          </a:prstGeom>
          <a:solidFill>
            <a:srgbClr val="EE50B9"/>
          </a:solidFill>
          <a:ln>
            <a:solidFill>
              <a:srgbClr val="EE50B9"/>
            </a:solidFill>
          </a:ln>
          <a:scene3d>
            <a:camera prst="orthographicFront"/>
            <a:lightRig rig="threePt" dir="t"/>
          </a:scene3d>
          <a:sp3d contourW="12700">
            <a:bevelT/>
            <a:contourClr>
              <a:schemeClr val="bg1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b="1" dirty="0" smtClean="0">
                <a:solidFill>
                  <a:schemeClr val="bg2">
                    <a:lumMod val="25000"/>
                  </a:schemeClr>
                </a:solidFill>
              </a:rPr>
              <a:t>保護者の大多数は早期英語教育に賛成</a:t>
            </a:r>
            <a:endParaRPr kumimoji="1" lang="ja-JP" altLang="en-US" sz="2000" b="1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9" name="図 8" descr="アンケート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3528" y="1340768"/>
            <a:ext cx="8424936" cy="506987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kumimoji="1" lang="ja-JP" altLang="en-US" u="dbl" dirty="0" smtClean="0">
                <a:solidFill>
                  <a:schemeClr val="bg2">
                    <a:lumMod val="25000"/>
                  </a:schemeClr>
                </a:solidFill>
              </a:rPr>
              <a:t>■小学校英語の課題</a:t>
            </a:r>
            <a:endParaRPr kumimoji="1" lang="ja-JP" altLang="en-US" u="dbl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4" name="円/楕円 3"/>
          <p:cNvSpPr/>
          <p:nvPr/>
        </p:nvSpPr>
        <p:spPr>
          <a:xfrm>
            <a:off x="1259632" y="1340768"/>
            <a:ext cx="4176464" cy="720080"/>
          </a:xfrm>
          <a:prstGeom prst="ellipse">
            <a:avLst/>
          </a:prstGeom>
          <a:solidFill>
            <a:schemeClr val="bg1"/>
          </a:solidFill>
          <a:ln w="476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円/楕円 4"/>
          <p:cNvSpPr/>
          <p:nvPr/>
        </p:nvSpPr>
        <p:spPr>
          <a:xfrm>
            <a:off x="1331640" y="2636912"/>
            <a:ext cx="4176464" cy="720080"/>
          </a:xfrm>
          <a:prstGeom prst="ellipse">
            <a:avLst/>
          </a:prstGeom>
          <a:solidFill>
            <a:schemeClr val="bg1"/>
          </a:solidFill>
          <a:ln w="476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6" name="図 5" descr="ABC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80112" y="188640"/>
            <a:ext cx="1008112" cy="1008112"/>
          </a:xfrm>
          <a:prstGeom prst="rect">
            <a:avLst/>
          </a:prstGeom>
        </p:spPr>
      </p:pic>
      <p:sp>
        <p:nvSpPr>
          <p:cNvPr id="7" name="額縁 6"/>
          <p:cNvSpPr/>
          <p:nvPr/>
        </p:nvSpPr>
        <p:spPr>
          <a:xfrm>
            <a:off x="179512" y="1196752"/>
            <a:ext cx="8712968" cy="5472608"/>
          </a:xfrm>
          <a:prstGeom prst="bevel">
            <a:avLst/>
          </a:prstGeom>
          <a:solidFill>
            <a:schemeClr val="bg1">
              <a:alpha val="22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kumimoji="1" lang="en-US" altLang="ja-JP" sz="2800" dirty="0" smtClean="0">
                <a:solidFill>
                  <a:schemeClr val="bg2">
                    <a:lumMod val="25000"/>
                  </a:schemeClr>
                </a:solidFill>
              </a:rPr>
              <a:t>1 .</a:t>
            </a:r>
            <a:r>
              <a:rPr kumimoji="1" lang="ja-JP" altLang="en-US" sz="2800" dirty="0" smtClean="0">
                <a:solidFill>
                  <a:schemeClr val="bg2">
                    <a:lumMod val="25000"/>
                  </a:schemeClr>
                </a:solidFill>
              </a:rPr>
              <a:t>指導者の確保と今後の養成</a:t>
            </a:r>
            <a:endParaRPr kumimoji="1" lang="en-US" altLang="ja-JP" sz="2800" dirty="0" smtClean="0">
              <a:solidFill>
                <a:schemeClr val="bg2">
                  <a:lumMod val="25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ja-JP" sz="2800" dirty="0" smtClean="0">
                <a:solidFill>
                  <a:schemeClr val="bg2">
                    <a:lumMod val="25000"/>
                  </a:schemeClr>
                </a:solidFill>
              </a:rPr>
              <a:t>2.</a:t>
            </a:r>
            <a:r>
              <a:rPr lang="ja-JP" altLang="en-US" sz="2800" dirty="0" smtClean="0">
                <a:solidFill>
                  <a:schemeClr val="bg2">
                    <a:lumMod val="25000"/>
                  </a:schemeClr>
                </a:solidFill>
              </a:rPr>
              <a:t>指導目標の設定</a:t>
            </a:r>
            <a:endParaRPr lang="en-US" altLang="ja-JP" sz="2800" dirty="0" smtClean="0">
              <a:solidFill>
                <a:schemeClr val="bg2">
                  <a:lumMod val="25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kumimoji="1" lang="en-US" altLang="ja-JP" sz="2800" dirty="0" smtClean="0">
                <a:solidFill>
                  <a:schemeClr val="bg2">
                    <a:lumMod val="25000"/>
                  </a:schemeClr>
                </a:solidFill>
              </a:rPr>
              <a:t>3.</a:t>
            </a:r>
            <a:r>
              <a:rPr kumimoji="1" lang="ja-JP" altLang="en-US" sz="2800" dirty="0" smtClean="0">
                <a:solidFill>
                  <a:schemeClr val="bg2">
                    <a:lumMod val="25000"/>
                  </a:schemeClr>
                </a:solidFill>
              </a:rPr>
              <a:t>指導題材の選択と指導方法</a:t>
            </a:r>
            <a:endParaRPr kumimoji="1" lang="en-US" altLang="ja-JP" sz="2800" dirty="0" smtClean="0">
              <a:solidFill>
                <a:schemeClr val="bg2">
                  <a:lumMod val="25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ja-JP" sz="2800" dirty="0" smtClean="0">
                <a:solidFill>
                  <a:schemeClr val="bg2">
                    <a:lumMod val="25000"/>
                  </a:schemeClr>
                </a:solidFill>
              </a:rPr>
              <a:t>4.</a:t>
            </a:r>
            <a:r>
              <a:rPr lang="ja-JP" altLang="en-US" sz="2800" dirty="0" smtClean="0">
                <a:solidFill>
                  <a:schemeClr val="bg2">
                    <a:lumMod val="25000"/>
                  </a:schemeClr>
                </a:solidFill>
              </a:rPr>
              <a:t>電子機器の活用</a:t>
            </a:r>
            <a:endParaRPr lang="en-US" altLang="ja-JP" sz="2800" dirty="0" smtClean="0">
              <a:solidFill>
                <a:schemeClr val="bg2">
                  <a:lumMod val="25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kumimoji="1" lang="en-US" altLang="ja-JP" sz="2800" dirty="0" smtClean="0">
                <a:solidFill>
                  <a:schemeClr val="bg2">
                    <a:lumMod val="25000"/>
                  </a:schemeClr>
                </a:solidFill>
              </a:rPr>
              <a:t>5.</a:t>
            </a:r>
            <a:r>
              <a:rPr kumimoji="1" lang="ja-JP" altLang="en-US" sz="2800" dirty="0" smtClean="0">
                <a:solidFill>
                  <a:schemeClr val="bg2">
                    <a:lumMod val="25000"/>
                  </a:schemeClr>
                </a:solidFill>
              </a:rPr>
              <a:t>教材教具の開発</a:t>
            </a:r>
            <a:endParaRPr kumimoji="1" lang="en-US" altLang="ja-JP" sz="2800" dirty="0" smtClean="0">
              <a:solidFill>
                <a:schemeClr val="bg2">
                  <a:lumMod val="25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ja-JP" sz="2800" dirty="0" smtClean="0">
                <a:solidFill>
                  <a:schemeClr val="bg2">
                    <a:lumMod val="25000"/>
                  </a:schemeClr>
                </a:solidFill>
              </a:rPr>
              <a:t>6.</a:t>
            </a:r>
            <a:r>
              <a:rPr lang="ja-JP" altLang="en-US" sz="2800" dirty="0" smtClean="0">
                <a:solidFill>
                  <a:schemeClr val="bg2">
                    <a:lumMod val="25000"/>
                  </a:schemeClr>
                </a:solidFill>
              </a:rPr>
              <a:t>日本語が母語でない子供、学習障害を持つ子供など、学習者の抱える問題への対処</a:t>
            </a:r>
            <a:endParaRPr lang="en-US" altLang="ja-JP" sz="2800" dirty="0" smtClean="0">
              <a:solidFill>
                <a:schemeClr val="bg2">
                  <a:lumMod val="25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kumimoji="1" lang="en-US" altLang="ja-JP" sz="2800" dirty="0" smtClean="0">
                <a:solidFill>
                  <a:schemeClr val="bg2">
                    <a:lumMod val="25000"/>
                  </a:schemeClr>
                </a:solidFill>
              </a:rPr>
              <a:t>7.</a:t>
            </a:r>
            <a:r>
              <a:rPr kumimoji="1" lang="ja-JP" altLang="en-US" sz="2800" dirty="0" smtClean="0">
                <a:solidFill>
                  <a:schemeClr val="bg2">
                    <a:lumMod val="25000"/>
                  </a:schemeClr>
                </a:solidFill>
              </a:rPr>
              <a:t>評価と動機づけ</a:t>
            </a:r>
            <a:endParaRPr kumimoji="1" lang="en-US" altLang="ja-JP" sz="2800" dirty="0" smtClean="0">
              <a:solidFill>
                <a:schemeClr val="bg2">
                  <a:lumMod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kumimoji="1" lang="ja-JP" altLang="en-US" u="dbl" dirty="0" smtClean="0">
                <a:solidFill>
                  <a:schemeClr val="bg2">
                    <a:lumMod val="25000"/>
                  </a:schemeClr>
                </a:solidFill>
              </a:rPr>
              <a:t>■指導者の問題</a:t>
            </a:r>
            <a:endParaRPr kumimoji="1" lang="ja-JP" altLang="en-US" u="dbl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0" y="1268760"/>
            <a:ext cx="9144000" cy="558924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kumimoji="1" lang="ja-JP" altLang="en-US" sz="2400" b="1" dirty="0" smtClean="0"/>
              <a:t>　　</a:t>
            </a:r>
            <a:endParaRPr kumimoji="1" lang="en-US" altLang="ja-JP" sz="2400" b="1" dirty="0" smtClean="0"/>
          </a:p>
          <a:p>
            <a:pPr>
              <a:buNone/>
            </a:pPr>
            <a:r>
              <a:rPr lang="ja-JP" altLang="en-US" sz="2400" b="1" dirty="0" smtClean="0"/>
              <a:t>　　</a:t>
            </a:r>
            <a:r>
              <a:rPr kumimoji="1" lang="ja-JP" altLang="en-US" sz="2400" b="1" dirty="0" smtClean="0"/>
              <a:t>　</a:t>
            </a:r>
            <a:endParaRPr lang="en-US" altLang="ja-JP" sz="2800" dirty="0" smtClean="0"/>
          </a:p>
          <a:p>
            <a:pPr>
              <a:buNone/>
            </a:pPr>
            <a:r>
              <a:rPr kumimoji="1" lang="ja-JP" altLang="en-US" sz="2800" dirty="0" smtClean="0"/>
              <a:t>　</a:t>
            </a:r>
            <a:endParaRPr kumimoji="1" lang="en-US" altLang="ja-JP" sz="2800" dirty="0" smtClean="0"/>
          </a:p>
          <a:p>
            <a:pPr>
              <a:buNone/>
            </a:pPr>
            <a:endParaRPr lang="en-US" altLang="ja-JP" sz="2800" dirty="0" smtClean="0"/>
          </a:p>
          <a:p>
            <a:pPr>
              <a:buNone/>
            </a:pPr>
            <a:endParaRPr kumimoji="1" lang="en-US" altLang="ja-JP" sz="2800" dirty="0" smtClean="0"/>
          </a:p>
          <a:p>
            <a:pPr>
              <a:buNone/>
            </a:pPr>
            <a:endParaRPr lang="en-US" altLang="ja-JP" sz="2800" dirty="0" smtClean="0"/>
          </a:p>
          <a:p>
            <a:pPr>
              <a:buNone/>
            </a:pPr>
            <a:r>
              <a:rPr kumimoji="1" lang="ja-JP" altLang="en-US" sz="2800" dirty="0" smtClean="0"/>
              <a:t>　</a:t>
            </a:r>
            <a:endParaRPr kumimoji="1" lang="ja-JP" altLang="en-US" sz="2800" dirty="0"/>
          </a:p>
        </p:txBody>
      </p:sp>
      <p:sp>
        <p:nvSpPr>
          <p:cNvPr id="5" name="角丸四角形 4"/>
          <p:cNvSpPr/>
          <p:nvPr/>
        </p:nvSpPr>
        <p:spPr>
          <a:xfrm>
            <a:off x="251520" y="1628800"/>
            <a:ext cx="6480720" cy="115212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None/>
            </a:pPr>
            <a:r>
              <a:rPr lang="ja-JP" altLang="en-US" b="1" dirty="0" smtClean="0">
                <a:solidFill>
                  <a:schemeClr val="tx1"/>
                </a:solidFill>
              </a:rPr>
              <a:t>　　　　</a:t>
            </a:r>
            <a:endParaRPr lang="en-US" altLang="ja-JP" b="1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ja-JP" altLang="en-US" sz="2000" b="1" dirty="0" smtClean="0">
                <a:solidFill>
                  <a:schemeClr val="tx1"/>
                </a:solidFill>
              </a:rPr>
              <a:t>　　　　担当教員と英語話者の外国人による授業</a:t>
            </a:r>
            <a:endParaRPr lang="en-US" altLang="ja-JP" sz="2000" b="1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ja-JP" altLang="en-US" sz="2000" b="1" dirty="0" smtClean="0">
                <a:solidFill>
                  <a:schemeClr val="tx1"/>
                </a:solidFill>
              </a:rPr>
              <a:t>　　　</a:t>
            </a:r>
            <a:endParaRPr lang="en-US" altLang="ja-JP" sz="2000" b="1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ja-JP" altLang="en-US" sz="2000" b="1" dirty="0" smtClean="0">
                <a:solidFill>
                  <a:schemeClr val="tx1"/>
                </a:solidFill>
              </a:rPr>
              <a:t>　　　　子どもにどのような英語を体験させるか？</a:t>
            </a:r>
            <a:endParaRPr lang="en-US" altLang="ja-JP" sz="2000" b="1" dirty="0" smtClean="0">
              <a:solidFill>
                <a:schemeClr val="tx1"/>
              </a:solidFill>
            </a:endParaRPr>
          </a:p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6" name="二等辺三角形 5"/>
          <p:cNvSpPr/>
          <p:nvPr/>
        </p:nvSpPr>
        <p:spPr>
          <a:xfrm>
            <a:off x="1187624" y="1412776"/>
            <a:ext cx="360040" cy="216024"/>
          </a:xfrm>
          <a:prstGeom prst="triangl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1" name="図 10" descr="英語教育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72200" y="188640"/>
            <a:ext cx="2592288" cy="2460104"/>
          </a:xfrm>
          <a:prstGeom prst="rect">
            <a:avLst/>
          </a:prstGeom>
        </p:spPr>
      </p:pic>
      <p:sp>
        <p:nvSpPr>
          <p:cNvPr id="12" name="爆発 2 11"/>
          <p:cNvSpPr/>
          <p:nvPr/>
        </p:nvSpPr>
        <p:spPr>
          <a:xfrm>
            <a:off x="0" y="2924944"/>
            <a:ext cx="4320480" cy="3024336"/>
          </a:xfrm>
          <a:prstGeom prst="irregularSeal2">
            <a:avLst/>
          </a:prstGeom>
          <a:solidFill>
            <a:schemeClr val="accent6"/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b="1" dirty="0" smtClean="0">
                <a:solidFill>
                  <a:schemeClr val="tx1"/>
                </a:solidFill>
              </a:rPr>
              <a:t>日本人教員の英語を教えることへの不安</a:t>
            </a:r>
            <a:endParaRPr lang="en-US" altLang="ja-JP" b="1" dirty="0" smtClean="0">
              <a:solidFill>
                <a:schemeClr val="tx1"/>
              </a:solidFill>
            </a:endParaRPr>
          </a:p>
          <a:p>
            <a:pPr algn="ctr"/>
            <a:endParaRPr kumimoji="1" lang="ja-JP" altLang="en-US" dirty="0"/>
          </a:p>
        </p:txBody>
      </p:sp>
      <p:sp>
        <p:nvSpPr>
          <p:cNvPr id="13" name="爆発 1 12"/>
          <p:cNvSpPr/>
          <p:nvPr/>
        </p:nvSpPr>
        <p:spPr>
          <a:xfrm>
            <a:off x="3419872" y="3284984"/>
            <a:ext cx="3744416" cy="3212976"/>
          </a:xfrm>
          <a:prstGeom prst="irregularSeal1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b="1" dirty="0" smtClean="0">
                <a:solidFill>
                  <a:schemeClr val="tx1"/>
                </a:solidFill>
              </a:rPr>
              <a:t>ALT</a:t>
            </a:r>
            <a:r>
              <a:rPr lang="ja-JP" altLang="en-US" b="1" dirty="0" smtClean="0">
                <a:solidFill>
                  <a:schemeClr val="tx1"/>
                </a:solidFill>
              </a:rPr>
              <a:t>（外国語指導助手）をめぐる問題</a:t>
            </a:r>
            <a:endParaRPr kumimoji="1" lang="ja-JP" altLang="en-US" dirty="0"/>
          </a:p>
        </p:txBody>
      </p:sp>
      <p:pic>
        <p:nvPicPr>
          <p:cNvPr id="9" name="図 8" descr="ABC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72000" y="260648"/>
            <a:ext cx="1008112" cy="10081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2000" fill="hold"/>
                                        <p:tgtEl>
                                          <p:spTgt spid="1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3" grpId="1" animBg="1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406</TotalTime>
  <Words>901</Words>
  <Application>Microsoft Office PowerPoint</Application>
  <PresentationFormat>画面に合わせる (4:3)</PresentationFormat>
  <Paragraphs>226</Paragraphs>
  <Slides>19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19</vt:i4>
      </vt:variant>
    </vt:vector>
  </HeadingPairs>
  <TitlesOfParts>
    <vt:vector size="20" baseType="lpstr">
      <vt:lpstr>Office テーマ</vt:lpstr>
      <vt:lpstr>スライド 1</vt:lpstr>
      <vt:lpstr>■発表の流れ</vt:lpstr>
      <vt:lpstr>１．英語教育をめぐる日本の動き</vt:lpstr>
      <vt:lpstr>■小学校への「外国語活動」導入とは？</vt:lpstr>
      <vt:lpstr>■各学校の取り組み</vt:lpstr>
      <vt:lpstr>■アジア諸国の動き</vt:lpstr>
      <vt:lpstr>■小学校英語への批判</vt:lpstr>
      <vt:lpstr>■小学校英語の課題</vt:lpstr>
      <vt:lpstr>■指導者の問題</vt:lpstr>
      <vt:lpstr>■JETプログラム</vt:lpstr>
      <vt:lpstr>■ALT「偽装請負」の問題</vt:lpstr>
      <vt:lpstr>■仮説・提案</vt:lpstr>
      <vt:lpstr>2.英語公用語化</vt:lpstr>
      <vt:lpstr>■企業が求める人材</vt:lpstr>
      <vt:lpstr>■企業の英語事情①</vt:lpstr>
      <vt:lpstr>■企業の英語事情②</vt:lpstr>
      <vt:lpstr>■論点</vt:lpstr>
      <vt:lpstr>■参考文献・URL</vt:lpstr>
      <vt:lpstr>スライド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megumi</dc:creator>
  <cp:lastModifiedBy>megumi</cp:lastModifiedBy>
  <cp:revision>52</cp:revision>
  <dcterms:created xsi:type="dcterms:W3CDTF">2011-12-09T21:38:38Z</dcterms:created>
  <dcterms:modified xsi:type="dcterms:W3CDTF">2011-12-12T02:30:21Z</dcterms:modified>
</cp:coreProperties>
</file>