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56" r:id="rId2"/>
    <p:sldId id="257" r:id="rId3"/>
    <p:sldId id="258" r:id="rId4"/>
    <p:sldId id="272" r:id="rId5"/>
    <p:sldId id="263" r:id="rId6"/>
    <p:sldId id="265" r:id="rId7"/>
    <p:sldId id="262" r:id="rId8"/>
    <p:sldId id="273" r:id="rId9"/>
    <p:sldId id="261" r:id="rId10"/>
    <p:sldId id="278" r:id="rId11"/>
    <p:sldId id="275" r:id="rId12"/>
    <p:sldId id="269" r:id="rId13"/>
    <p:sldId id="280" r:id="rId14"/>
    <p:sldId id="266" r:id="rId15"/>
    <p:sldId id="274" r:id="rId16"/>
    <p:sldId id="282" r:id="rId17"/>
    <p:sldId id="283" r:id="rId18"/>
    <p:sldId id="279" r:id="rId19"/>
    <p:sldId id="286" r:id="rId20"/>
    <p:sldId id="281" r:id="rId21"/>
    <p:sldId id="284" r:id="rId22"/>
    <p:sldId id="276" r:id="rId23"/>
    <p:sldId id="289" r:id="rId24"/>
    <p:sldId id="285" r:id="rId25"/>
    <p:sldId id="294" r:id="rId26"/>
    <p:sldId id="293" r:id="rId27"/>
    <p:sldId id="295" r:id="rId28"/>
    <p:sldId id="287" r:id="rId29"/>
    <p:sldId id="291" r:id="rId30"/>
    <p:sldId id="288" r:id="rId31"/>
    <p:sldId id="292" r:id="rId32"/>
    <p:sldId id="296" r:id="rId33"/>
    <p:sldId id="264" r:id="rId34"/>
  </p:sldIdLst>
  <p:sldSz cx="9144000" cy="6858000" type="screen4x3"/>
  <p:notesSz cx="6888163" cy="100203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438" autoAdjust="0"/>
  </p:normalViewPr>
  <p:slideViewPr>
    <p:cSldViewPr>
      <p:cViewPr varScale="1">
        <p:scale>
          <a:sx n="53" d="100"/>
          <a:sy n="53" d="100"/>
        </p:scale>
        <p:origin x="-186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3901698" y="0"/>
            <a:ext cx="2984871" cy="501015"/>
          </a:xfrm>
          <a:prstGeom prst="rect">
            <a:avLst/>
          </a:prstGeom>
        </p:spPr>
        <p:txBody>
          <a:bodyPr vert="horz" lIns="96616" tIns="48308" rIns="96616" bIns="48308" rtlCol="0"/>
          <a:lstStyle>
            <a:lvl1pPr algn="r">
              <a:defRPr sz="1300"/>
            </a:lvl1pPr>
          </a:lstStyle>
          <a:p>
            <a:fld id="{8D0B86A5-64AA-447A-9903-D17492E181C2}" type="datetimeFigureOut">
              <a:rPr kumimoji="1" lang="ja-JP" altLang="en-US" smtClean="0"/>
              <a:t>2012/12/16</a:t>
            </a:fld>
            <a:endParaRPr kumimoji="1" lang="ja-JP" altLang="en-US"/>
          </a:p>
        </p:txBody>
      </p:sp>
      <p:sp>
        <p:nvSpPr>
          <p:cNvPr id="4" name="フッター プレースホルダー 3"/>
          <p:cNvSpPr>
            <a:spLocks noGrp="1"/>
          </p:cNvSpPr>
          <p:nvPr>
            <p:ph type="ftr" sz="quarter" idx="2"/>
          </p:nvPr>
        </p:nvSpPr>
        <p:spPr>
          <a:xfrm>
            <a:off x="0" y="9517546"/>
            <a:ext cx="2984871" cy="501015"/>
          </a:xfrm>
          <a:prstGeom prst="rect">
            <a:avLst/>
          </a:prstGeom>
        </p:spPr>
        <p:txBody>
          <a:bodyPr vert="horz" lIns="96616" tIns="48308" rIns="96616" bIns="48308"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3901698" y="9517546"/>
            <a:ext cx="2984871" cy="501015"/>
          </a:xfrm>
          <a:prstGeom prst="rect">
            <a:avLst/>
          </a:prstGeom>
        </p:spPr>
        <p:txBody>
          <a:bodyPr vert="horz" lIns="96616" tIns="48308" rIns="96616" bIns="48308" rtlCol="0" anchor="b"/>
          <a:lstStyle>
            <a:lvl1pPr algn="r">
              <a:defRPr sz="1300"/>
            </a:lvl1pPr>
          </a:lstStyle>
          <a:p>
            <a:fld id="{F9F5F380-5EDF-4652-9440-F37BF6D4C457}" type="slidenum">
              <a:rPr kumimoji="1" lang="ja-JP" altLang="en-US" smtClean="0"/>
              <a:t>‹#›</a:t>
            </a:fld>
            <a:endParaRPr kumimoji="1" lang="ja-JP" altLang="en-US"/>
          </a:p>
        </p:txBody>
      </p:sp>
    </p:spTree>
    <p:extLst>
      <p:ext uri="{BB962C8B-B14F-4D97-AF65-F5344CB8AC3E}">
        <p14:creationId xmlns:p14="http://schemas.microsoft.com/office/powerpoint/2010/main" val="28746356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ー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56851615-8754-4A19-95FF-678AB0B315CE}" type="datetimeFigureOut">
              <a:rPr kumimoji="1" lang="ja-JP" altLang="en-US" smtClean="0"/>
              <a:t>2012/12/16</a:t>
            </a:fld>
            <a:endParaRPr kumimoji="1" lang="ja-JP" altLang="en-US"/>
          </a:p>
        </p:txBody>
      </p:sp>
      <p:sp>
        <p:nvSpPr>
          <p:cNvPr id="4" name="スライド イメージ プレースホルダー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endParaRPr lang="ja-JP" altLang="en-US"/>
          </a:p>
        </p:txBody>
      </p:sp>
      <p:sp>
        <p:nvSpPr>
          <p:cNvPr id="5" name="ノート プレースホルダー 4"/>
          <p:cNvSpPr>
            <a:spLocks noGrp="1"/>
          </p:cNvSpPr>
          <p:nvPr>
            <p:ph type="body" sz="quarter" idx="3"/>
          </p:nvPr>
        </p:nvSpPr>
        <p:spPr>
          <a:xfrm>
            <a:off x="688817" y="4759643"/>
            <a:ext cx="5510530" cy="4509135"/>
          </a:xfrm>
          <a:prstGeom prst="rect">
            <a:avLst/>
          </a:prstGeom>
        </p:spPr>
        <p:txBody>
          <a:bodyPr vert="horz" lIns="96616" tIns="48308" rIns="96616" bIns="4830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3EC5B697-4DF5-473D-BDBB-FB935CFFD12A}" type="slidenum">
              <a:rPr kumimoji="1" lang="ja-JP" altLang="en-US" smtClean="0"/>
              <a:t>‹#›</a:t>
            </a:fld>
            <a:endParaRPr kumimoji="1" lang="ja-JP" altLang="en-US"/>
          </a:p>
        </p:txBody>
      </p:sp>
    </p:spTree>
    <p:extLst>
      <p:ext uri="{BB962C8B-B14F-4D97-AF65-F5344CB8AC3E}">
        <p14:creationId xmlns:p14="http://schemas.microsoft.com/office/powerpoint/2010/main" val="28309031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EC5B697-4DF5-473D-BDBB-FB935CFFD12A}" type="slidenum">
              <a:rPr kumimoji="1" lang="ja-JP" altLang="en-US" smtClean="0"/>
              <a:t>1</a:t>
            </a:fld>
            <a:endParaRPr kumimoji="1" lang="ja-JP" altLang="en-US"/>
          </a:p>
        </p:txBody>
      </p:sp>
    </p:spTree>
    <p:extLst>
      <p:ext uri="{BB962C8B-B14F-4D97-AF65-F5344CB8AC3E}">
        <p14:creationId xmlns:p14="http://schemas.microsoft.com/office/powerpoint/2010/main" val="3082869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雇用形態を見ると、非正規の社員が圧倒的に多いことが分かる。</a:t>
            </a:r>
            <a:endParaRPr kumimoji="1" lang="ja-JP" altLang="en-US" dirty="0"/>
          </a:p>
        </p:txBody>
      </p:sp>
      <p:sp>
        <p:nvSpPr>
          <p:cNvPr id="4" name="スライド番号プレースホルダー 3"/>
          <p:cNvSpPr>
            <a:spLocks noGrp="1"/>
          </p:cNvSpPr>
          <p:nvPr>
            <p:ph type="sldNum" sz="quarter" idx="10"/>
          </p:nvPr>
        </p:nvSpPr>
        <p:spPr/>
        <p:txBody>
          <a:bodyPr/>
          <a:lstStyle/>
          <a:p>
            <a:fld id="{3EC5B697-4DF5-473D-BDBB-FB935CFFD12A}" type="slidenum">
              <a:rPr kumimoji="1" lang="ja-JP" altLang="en-US" smtClean="0"/>
              <a:t>10</a:t>
            </a:fld>
            <a:endParaRPr kumimoji="1" lang="ja-JP" altLang="en-US"/>
          </a:p>
        </p:txBody>
      </p:sp>
    </p:spTree>
    <p:extLst>
      <p:ext uri="{BB962C8B-B14F-4D97-AF65-F5344CB8AC3E}">
        <p14:creationId xmlns:p14="http://schemas.microsoft.com/office/powerpoint/2010/main" val="24625858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本に載っていたある夫婦の例。</a:t>
            </a:r>
            <a:r>
              <a:rPr lang="ja-JP" altLang="en-US" sz="1300" dirty="0">
                <a:solidFill>
                  <a:schemeClr val="bg1"/>
                </a:solidFill>
              </a:rPr>
              <a:t>夫は１２歳で両親をなくし、叔母のところに引き取られるも、トラブルが続き、高校を中退し、働かざるを得なくなる。</a:t>
            </a:r>
            <a:endParaRPr lang="en-US" altLang="ja-JP" sz="1300" dirty="0">
              <a:solidFill>
                <a:schemeClr val="bg1"/>
              </a:solidFill>
            </a:endParaRPr>
          </a:p>
          <a:p>
            <a:r>
              <a:rPr lang="ja-JP" altLang="en-US" sz="1300" dirty="0">
                <a:solidFill>
                  <a:schemeClr val="bg1"/>
                </a:solidFill>
              </a:rPr>
              <a:t>職を転々として、上京。ゲストハウスで妻と出会う。妻は、高校生のときから精神的に病気がちで、仕事を続けることができなかった。やり直そうと上京し、ゲストハウスで夫に出会う。結婚後も安定した職を求めて日本を転々とするが、派遣などの不安定な雇用しか見つからない。</a:t>
            </a:r>
            <a:endParaRPr lang="en-US" altLang="ja-JP" sz="1300" dirty="0">
              <a:solidFill>
                <a:schemeClr val="bg1"/>
              </a:solidFill>
            </a:endParaRPr>
          </a:p>
        </p:txBody>
      </p:sp>
      <p:sp>
        <p:nvSpPr>
          <p:cNvPr id="4" name="スライド番号プレースホルダー 3"/>
          <p:cNvSpPr>
            <a:spLocks noGrp="1"/>
          </p:cNvSpPr>
          <p:nvPr>
            <p:ph type="sldNum" sz="quarter" idx="10"/>
          </p:nvPr>
        </p:nvSpPr>
        <p:spPr/>
        <p:txBody>
          <a:bodyPr/>
          <a:lstStyle/>
          <a:p>
            <a:fld id="{3EC5B697-4DF5-473D-BDBB-FB935CFFD12A}" type="slidenum">
              <a:rPr kumimoji="1" lang="ja-JP" altLang="en-US" smtClean="0"/>
              <a:t>11</a:t>
            </a:fld>
            <a:endParaRPr kumimoji="1" lang="ja-JP" altLang="en-US"/>
          </a:p>
        </p:txBody>
      </p:sp>
    </p:spTree>
    <p:extLst>
      <p:ext uri="{BB962C8B-B14F-4D97-AF65-F5344CB8AC3E}">
        <p14:creationId xmlns:p14="http://schemas.microsoft.com/office/powerpoint/2010/main" val="34630833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「代わりがいる」といわれてしまうため、条件や状況が悪くても働かざるを得ない</a:t>
            </a:r>
            <a:endParaRPr kumimoji="1" lang="en-US" altLang="ja-JP" dirty="0" smtClean="0"/>
          </a:p>
          <a:p>
            <a:r>
              <a:rPr kumimoji="1" lang="ja-JP" altLang="en-US" dirty="0" smtClean="0"/>
              <a:t>違法搾取→いわゆる</a:t>
            </a:r>
            <a:r>
              <a:rPr kumimoji="1" lang="en-US" altLang="ja-JP" dirty="0" smtClean="0"/>
              <a:t>BOP</a:t>
            </a:r>
            <a:r>
              <a:rPr kumimoji="1" lang="ja-JP" altLang="en-US" dirty="0" smtClean="0"/>
              <a:t>ビジネス</a:t>
            </a:r>
            <a:endParaRPr kumimoji="1" lang="en-US" altLang="ja-JP" dirty="0" smtClean="0"/>
          </a:p>
          <a:p>
            <a:r>
              <a:rPr kumimoji="1" lang="ja-JP" altLang="en-US" dirty="0" smtClean="0"/>
              <a:t>その日暮らし→貯金もできず、病気になった時に困ってしまう。</a:t>
            </a:r>
            <a:endParaRPr kumimoji="1" lang="ja-JP" altLang="en-US" dirty="0"/>
          </a:p>
        </p:txBody>
      </p:sp>
      <p:sp>
        <p:nvSpPr>
          <p:cNvPr id="4" name="スライド番号プレースホルダー 3"/>
          <p:cNvSpPr>
            <a:spLocks noGrp="1"/>
          </p:cNvSpPr>
          <p:nvPr>
            <p:ph type="sldNum" sz="quarter" idx="10"/>
          </p:nvPr>
        </p:nvSpPr>
        <p:spPr/>
        <p:txBody>
          <a:bodyPr/>
          <a:lstStyle/>
          <a:p>
            <a:fld id="{3EC5B697-4DF5-473D-BDBB-FB935CFFD12A}" type="slidenum">
              <a:rPr kumimoji="1" lang="ja-JP" altLang="en-US" smtClean="0"/>
              <a:t>12</a:t>
            </a:fld>
            <a:endParaRPr kumimoji="1" lang="ja-JP" altLang="en-US"/>
          </a:p>
        </p:txBody>
      </p:sp>
    </p:spTree>
    <p:extLst>
      <p:ext uri="{BB962C8B-B14F-4D97-AF65-F5344CB8AC3E}">
        <p14:creationId xmlns:p14="http://schemas.microsoft.com/office/powerpoint/2010/main" val="41959376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EC5B697-4DF5-473D-BDBB-FB935CFFD12A}" type="slidenum">
              <a:rPr lang="ja-JP" altLang="en-US" smtClean="0">
                <a:solidFill>
                  <a:prstClr val="black"/>
                </a:solidFill>
              </a:rPr>
              <a:pPr/>
              <a:t>13</a:t>
            </a:fld>
            <a:endParaRPr lang="ja-JP" altLang="en-US">
              <a:solidFill>
                <a:prstClr val="black"/>
              </a:solidFill>
            </a:endParaRPr>
          </a:p>
        </p:txBody>
      </p:sp>
    </p:spTree>
    <p:extLst>
      <p:ext uri="{BB962C8B-B14F-4D97-AF65-F5344CB8AC3E}">
        <p14:creationId xmlns:p14="http://schemas.microsoft.com/office/powerpoint/2010/main" val="7935363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この６つを説明していきたいと思います。</a:t>
            </a:r>
            <a:endParaRPr kumimoji="1" lang="ja-JP" altLang="en-US" dirty="0"/>
          </a:p>
        </p:txBody>
      </p:sp>
      <p:sp>
        <p:nvSpPr>
          <p:cNvPr id="4" name="スライド番号プレースホルダー 3"/>
          <p:cNvSpPr>
            <a:spLocks noGrp="1"/>
          </p:cNvSpPr>
          <p:nvPr>
            <p:ph type="sldNum" sz="quarter" idx="10"/>
          </p:nvPr>
        </p:nvSpPr>
        <p:spPr/>
        <p:txBody>
          <a:bodyPr/>
          <a:lstStyle/>
          <a:p>
            <a:fld id="{3EC5B697-4DF5-473D-BDBB-FB935CFFD12A}" type="slidenum">
              <a:rPr kumimoji="1" lang="ja-JP" altLang="en-US" smtClean="0"/>
              <a:t>14</a:t>
            </a:fld>
            <a:endParaRPr kumimoji="1" lang="ja-JP" altLang="en-US"/>
          </a:p>
        </p:txBody>
      </p:sp>
    </p:spTree>
    <p:extLst>
      <p:ext uri="{BB962C8B-B14F-4D97-AF65-F5344CB8AC3E}">
        <p14:creationId xmlns:p14="http://schemas.microsoft.com/office/powerpoint/2010/main" val="30736031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湯浅誠さんが提言している「五重の排除」というものがある。①教育課程からの排除。親世代の貧困。親が貧しいから、満足な教育を受けることができない、働かざるを得ない、スキルや知識がないため、不安定な職にしか就けない。つまり、貧困が連鎖していってしまう。②企業福祉からの排除。雇用からはじき出されること、雇用されていても不安定な雇用状況で働かざるを得ないこと。労働組合にも入れず、雇用保険や社会保険にも入れてもらえない。権利を守られた環境で働くことができない。③家族福祉からの排除。頼れる親や子供がいない。いたとしても頼れない。④公的福祉からの排除。若い人→「まだ働ける」「親に養ってもらえ」年配の人→「子供に養ってもらえ」母子家庭→「別れた夫から養育費もらえ」行政において、その人の状況を理解しようともせず、追い返す技法ばかり使われている。生活保護を受けることもできない</a:t>
            </a:r>
            <a:r>
              <a:rPr kumimoji="1" lang="en-US" altLang="ja-JP" dirty="0" smtClean="0"/>
              <a:t>(</a:t>
            </a:r>
            <a:r>
              <a:rPr kumimoji="1" lang="ja-JP" altLang="en-US" dirty="0" smtClean="0"/>
              <a:t>これについては後ほど詳しく述べる</a:t>
            </a:r>
            <a:r>
              <a:rPr kumimoji="1" lang="en-US" altLang="ja-JP" dirty="0" smtClean="0"/>
              <a:t>)</a:t>
            </a:r>
            <a:r>
              <a:rPr kumimoji="1" lang="ja-JP" altLang="en-US" dirty="0" smtClean="0"/>
              <a:t>⑤自分自身からの排除→「社会から必要とされていない」「自分が悪い」「生きていても意味がない」という絶望感、孤独感。自己否定を繰り返すようになってしまう。</a:t>
            </a:r>
            <a:endParaRPr kumimoji="1" lang="en-US" altLang="ja-JP" dirty="0" smtClean="0"/>
          </a:p>
          <a:p>
            <a:r>
              <a:rPr kumimoji="1" lang="ja-JP" altLang="en-US" dirty="0" smtClean="0"/>
              <a:t>ワーキングプアの例でも同じことが言えるのでは。</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EC5B697-4DF5-473D-BDBB-FB935CFFD12A}" type="slidenum">
              <a:rPr kumimoji="1" lang="ja-JP" altLang="en-US" smtClean="0"/>
              <a:t>15</a:t>
            </a:fld>
            <a:endParaRPr kumimoji="1" lang="ja-JP" altLang="en-US"/>
          </a:p>
        </p:txBody>
      </p:sp>
    </p:spTree>
    <p:extLst>
      <p:ext uri="{BB962C8B-B14F-4D97-AF65-F5344CB8AC3E}">
        <p14:creationId xmlns:p14="http://schemas.microsoft.com/office/powerpoint/2010/main" val="30736031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実際、ホームレスやワーキングプアに苦しむ人の多くは、この「溜め」が無いことが多い。</a:t>
            </a:r>
            <a:endParaRPr kumimoji="1" lang="ja-JP" altLang="en-US" dirty="0"/>
          </a:p>
        </p:txBody>
      </p:sp>
      <p:sp>
        <p:nvSpPr>
          <p:cNvPr id="4" name="スライド番号プレースホルダー 3"/>
          <p:cNvSpPr>
            <a:spLocks noGrp="1"/>
          </p:cNvSpPr>
          <p:nvPr>
            <p:ph type="sldNum" sz="quarter" idx="10"/>
          </p:nvPr>
        </p:nvSpPr>
        <p:spPr/>
        <p:txBody>
          <a:bodyPr/>
          <a:lstStyle/>
          <a:p>
            <a:fld id="{3EC5B697-4DF5-473D-BDBB-FB935CFFD12A}" type="slidenum">
              <a:rPr kumimoji="1" lang="ja-JP" altLang="en-US" smtClean="0"/>
              <a:t>16</a:t>
            </a:fld>
            <a:endParaRPr kumimoji="1" lang="ja-JP" altLang="en-US"/>
          </a:p>
        </p:txBody>
      </p:sp>
    </p:spTree>
    <p:extLst>
      <p:ext uri="{BB962C8B-B14F-4D97-AF65-F5344CB8AC3E}">
        <p14:creationId xmlns:p14="http://schemas.microsoft.com/office/powerpoint/2010/main" val="30736031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滑り落ちるのを防ぐために三層のセーフティネットがあると言われていた。</a:t>
            </a:r>
            <a:endParaRPr kumimoji="1" lang="en-US" altLang="ja-JP" dirty="0" smtClean="0"/>
          </a:p>
          <a:p>
            <a:r>
              <a:rPr kumimoji="1" lang="ja-JP" altLang="en-US" dirty="0" smtClean="0"/>
              <a:t>雇用のネット：真面目に働いていれば食べていける状態ではなくなった。「代わりなんていくらでもいる」と言われる→我慢して働き続けるしかない。働いても生活が成り立たない、働く場そのものから追い出される→雇用のネットから漏れ落ちてしまう人</a:t>
            </a:r>
            <a:endParaRPr kumimoji="1" lang="en-US" altLang="ja-JP" dirty="0" smtClean="0"/>
          </a:p>
          <a:p>
            <a:r>
              <a:rPr kumimoji="1" lang="ja-JP" altLang="en-US" dirty="0" smtClean="0"/>
              <a:t>社会保険のネット：雇われて働く人への厚生年金、雇用保険、健康保険など。しかし、雇用されているにも関わらず未加入の人も増えてきている</a:t>
            </a:r>
            <a:r>
              <a:rPr kumimoji="1" lang="en-US" altLang="ja-JP" dirty="0" smtClean="0"/>
              <a:t>(</a:t>
            </a:r>
            <a:r>
              <a:rPr kumimoji="1" lang="ja-JP" altLang="en-US" dirty="0" smtClean="0"/>
              <a:t>非正規という理由で</a:t>
            </a:r>
            <a:r>
              <a:rPr kumimoji="1" lang="en-US" altLang="ja-JP" dirty="0" smtClean="0"/>
              <a:t>)</a:t>
            </a:r>
            <a:r>
              <a:rPr kumimoji="1" lang="ja-JP" altLang="en-US" dirty="0" smtClean="0"/>
              <a:t>⇒失業給付がもらえない、病気になったときに医療費を負担できず治療できない。</a:t>
            </a:r>
            <a:endParaRPr kumimoji="1" lang="en-US" altLang="ja-JP" dirty="0" smtClean="0"/>
          </a:p>
          <a:p>
            <a:r>
              <a:rPr kumimoji="1" lang="ja-JP" altLang="en-US" dirty="0" smtClean="0"/>
              <a:t>公的扶助のネット：最後のセーフティネットが生活保護。しかし、必要としている人にきちんと行き渡っておらず、機能しているとは言い難い。これについては後ほど詳しく述べる。</a:t>
            </a:r>
            <a:endParaRPr kumimoji="1" lang="en-US" altLang="ja-JP" dirty="0" smtClean="0"/>
          </a:p>
          <a:p>
            <a:r>
              <a:rPr kumimoji="1" lang="ja-JP" altLang="en-US" dirty="0" smtClean="0"/>
              <a:t>今日本社会は、このセーフティネットのほころびにより、一度落ちるとどこにもひっかからず一番下まで落ちてしまう社会になりつつある。</a:t>
            </a:r>
            <a:endParaRPr kumimoji="1" lang="ja-JP" altLang="en-US" dirty="0"/>
          </a:p>
        </p:txBody>
      </p:sp>
      <p:sp>
        <p:nvSpPr>
          <p:cNvPr id="4" name="スライド番号プレースホルダー 3"/>
          <p:cNvSpPr>
            <a:spLocks noGrp="1"/>
          </p:cNvSpPr>
          <p:nvPr>
            <p:ph type="sldNum" sz="quarter" idx="10"/>
          </p:nvPr>
        </p:nvSpPr>
        <p:spPr/>
        <p:txBody>
          <a:bodyPr/>
          <a:lstStyle/>
          <a:p>
            <a:fld id="{3EC5B697-4DF5-473D-BDBB-FB935CFFD12A}" type="slidenum">
              <a:rPr kumimoji="1" lang="ja-JP" altLang="en-US" smtClean="0"/>
              <a:t>17</a:t>
            </a:fld>
            <a:endParaRPr kumimoji="1" lang="ja-JP" altLang="en-US"/>
          </a:p>
        </p:txBody>
      </p:sp>
    </p:spTree>
    <p:extLst>
      <p:ext uri="{BB962C8B-B14F-4D97-AF65-F5344CB8AC3E}">
        <p14:creationId xmlns:p14="http://schemas.microsoft.com/office/powerpoint/2010/main" val="30736031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新自由主義→つまり、弱肉強食の世界。結果、敗者や社会的弱者に対する支援はほとんど行われない。自由競争を高めようという社会、それに伴うグローバル化によって労働価値が低下する。</a:t>
            </a:r>
            <a:endParaRPr kumimoji="1" lang="ja-JP" altLang="en-US" dirty="0"/>
          </a:p>
        </p:txBody>
      </p:sp>
      <p:sp>
        <p:nvSpPr>
          <p:cNvPr id="4" name="スライド番号プレースホルダー 3"/>
          <p:cNvSpPr>
            <a:spLocks noGrp="1"/>
          </p:cNvSpPr>
          <p:nvPr>
            <p:ph type="sldNum" sz="quarter" idx="10"/>
          </p:nvPr>
        </p:nvSpPr>
        <p:spPr/>
        <p:txBody>
          <a:bodyPr/>
          <a:lstStyle/>
          <a:p>
            <a:fld id="{3EC5B697-4DF5-473D-BDBB-FB935CFFD12A}" type="slidenum">
              <a:rPr kumimoji="1" lang="ja-JP" altLang="en-US" smtClean="0"/>
              <a:t>18</a:t>
            </a:fld>
            <a:endParaRPr kumimoji="1" lang="ja-JP" altLang="en-US"/>
          </a:p>
        </p:txBody>
      </p:sp>
    </p:spTree>
    <p:extLst>
      <p:ext uri="{BB962C8B-B14F-4D97-AF65-F5344CB8AC3E}">
        <p14:creationId xmlns:p14="http://schemas.microsoft.com/office/powerpoint/2010/main" val="30736031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努力の問題ではなく、社会の仕組みや構造が問題。困ったときに助けてくれるセーフティネットがない。また、そもそも生まれてきた環境に左右されてしまう</a:t>
            </a:r>
            <a:r>
              <a:rPr kumimoji="1" lang="en-US" altLang="ja-JP" dirty="0" smtClean="0"/>
              <a:t>(</a:t>
            </a:r>
            <a:r>
              <a:rPr kumimoji="1" lang="ja-JP" altLang="en-US" dirty="0" smtClean="0"/>
              <a:t>「溜め」の問題</a:t>
            </a:r>
            <a:r>
              <a:rPr kumimoji="1" lang="en-US" altLang="ja-JP"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3EC5B697-4DF5-473D-BDBB-FB935CFFD12A}" type="slidenum">
              <a:rPr kumimoji="1" lang="ja-JP" altLang="en-US" smtClean="0"/>
              <a:t>19</a:t>
            </a:fld>
            <a:endParaRPr kumimoji="1" lang="ja-JP" altLang="en-US"/>
          </a:p>
        </p:txBody>
      </p:sp>
    </p:spTree>
    <p:extLst>
      <p:ext uri="{BB962C8B-B14F-4D97-AF65-F5344CB8AC3E}">
        <p14:creationId xmlns:p14="http://schemas.microsoft.com/office/powerpoint/2010/main" val="3073603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EC5B697-4DF5-473D-BDBB-FB935CFFD12A}" type="slidenum">
              <a:rPr kumimoji="1" lang="ja-JP" altLang="en-US" smtClean="0"/>
              <a:t>2</a:t>
            </a:fld>
            <a:endParaRPr kumimoji="1" lang="ja-JP" altLang="en-US"/>
          </a:p>
        </p:txBody>
      </p:sp>
    </p:spTree>
    <p:extLst>
      <p:ext uri="{BB962C8B-B14F-4D97-AF65-F5344CB8AC3E}">
        <p14:creationId xmlns:p14="http://schemas.microsoft.com/office/powerpoint/2010/main" val="4640974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差別偏見から、ホームレスやワーキングプアの人たちは、社会に自分は必要とされていないと感じてしまう。五重の排除でいう自分自身からの排除が起こる。人や社会を信用できなくなってしまう。</a:t>
            </a:r>
            <a:endParaRPr kumimoji="1" lang="ja-JP" altLang="en-US" dirty="0"/>
          </a:p>
        </p:txBody>
      </p:sp>
      <p:sp>
        <p:nvSpPr>
          <p:cNvPr id="4" name="スライド番号プレースホルダー 3"/>
          <p:cNvSpPr>
            <a:spLocks noGrp="1"/>
          </p:cNvSpPr>
          <p:nvPr>
            <p:ph type="sldNum" sz="quarter" idx="10"/>
          </p:nvPr>
        </p:nvSpPr>
        <p:spPr/>
        <p:txBody>
          <a:bodyPr/>
          <a:lstStyle/>
          <a:p>
            <a:fld id="{3EC5B697-4DF5-473D-BDBB-FB935CFFD12A}" type="slidenum">
              <a:rPr kumimoji="1" lang="ja-JP" altLang="en-US" smtClean="0"/>
              <a:t>20</a:t>
            </a:fld>
            <a:endParaRPr kumimoji="1" lang="ja-JP" altLang="en-US"/>
          </a:p>
        </p:txBody>
      </p:sp>
    </p:spTree>
    <p:extLst>
      <p:ext uri="{BB962C8B-B14F-4D97-AF65-F5344CB8AC3E}">
        <p14:creationId xmlns:p14="http://schemas.microsoft.com/office/powerpoint/2010/main" val="30736031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EC5B697-4DF5-473D-BDBB-FB935CFFD12A}" type="slidenum">
              <a:rPr lang="ja-JP" altLang="en-US" smtClean="0">
                <a:solidFill>
                  <a:prstClr val="black"/>
                </a:solidFill>
              </a:rPr>
              <a:pPr/>
              <a:t>21</a:t>
            </a:fld>
            <a:endParaRPr lang="ja-JP" altLang="en-US">
              <a:solidFill>
                <a:prstClr val="black"/>
              </a:solidFill>
            </a:endParaRPr>
          </a:p>
        </p:txBody>
      </p:sp>
    </p:spTree>
    <p:extLst>
      <p:ext uri="{BB962C8B-B14F-4D97-AF65-F5344CB8AC3E}">
        <p14:creationId xmlns:p14="http://schemas.microsoft.com/office/powerpoint/2010/main" val="7935363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生活保護に対する「どんなに苦しくても生活保護など受けたくない」という</a:t>
            </a:r>
            <a:r>
              <a:rPr kumimoji="1" lang="ja-JP" altLang="en-US" dirty="0" smtClean="0"/>
              <a:t>マイナスイメージ</a:t>
            </a:r>
            <a:r>
              <a:rPr kumimoji="1" lang="ja-JP" altLang="en-US" dirty="0" smtClean="0"/>
              <a:t>が未だ根強く残っている。また、本当に困って市の窓口で相談しても、申請させずに追い返す「水際作戦」が横行している。申請をした</a:t>
            </a:r>
            <a:r>
              <a:rPr kumimoji="1" lang="en-US" altLang="ja-JP" dirty="0" smtClean="0"/>
              <a:t>3</a:t>
            </a:r>
            <a:r>
              <a:rPr kumimoji="1" lang="ja-JP" altLang="en-US" dirty="0" smtClean="0"/>
              <a:t>人に</a:t>
            </a:r>
            <a:r>
              <a:rPr kumimoji="1" lang="en-US" altLang="ja-JP" dirty="0" smtClean="0"/>
              <a:t>2</a:t>
            </a:r>
            <a:r>
              <a:rPr kumimoji="1" lang="ja-JP" altLang="en-US" dirty="0" smtClean="0"/>
              <a:t>人が、本当は受給権利があるにも関わらず、違法に追い返されているといわれている。</a:t>
            </a:r>
            <a:r>
              <a:rPr kumimoji="1" lang="en-US" altLang="ja-JP" dirty="0" smtClean="0"/>
              <a:t>2006</a:t>
            </a:r>
            <a:r>
              <a:rPr kumimoji="1" lang="ja-JP" altLang="en-US" dirty="0" smtClean="0"/>
              <a:t>年のデータでは、不正受給者は</a:t>
            </a:r>
            <a:r>
              <a:rPr kumimoji="1" lang="en-US" altLang="ja-JP" dirty="0" smtClean="0"/>
              <a:t>1</a:t>
            </a:r>
            <a:r>
              <a:rPr kumimoji="1" lang="ja-JP" altLang="en-US" dirty="0" smtClean="0"/>
              <a:t>万</a:t>
            </a:r>
            <a:r>
              <a:rPr kumimoji="1" lang="en-US" altLang="ja-JP" dirty="0" smtClean="0"/>
              <a:t>4669</a:t>
            </a:r>
            <a:r>
              <a:rPr kumimoji="1" lang="ja-JP" altLang="en-US" dirty="0" smtClean="0"/>
              <a:t>件。しかし、必要としているのに受給できていない人は</a:t>
            </a:r>
            <a:r>
              <a:rPr kumimoji="1" lang="en-US" altLang="ja-JP" dirty="0" smtClean="0"/>
              <a:t>600</a:t>
            </a:r>
            <a:r>
              <a:rPr kumimoji="1" lang="ja-JP" altLang="en-US" dirty="0" smtClean="0"/>
              <a:t>万～</a:t>
            </a:r>
            <a:r>
              <a:rPr kumimoji="1" lang="en-US" altLang="ja-JP" dirty="0" smtClean="0"/>
              <a:t>850</a:t>
            </a:r>
            <a:r>
              <a:rPr kumimoji="1" lang="ja-JP" altLang="en-US" dirty="0" smtClean="0"/>
              <a:t>万いると言われている。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EC5B697-4DF5-473D-BDBB-FB935CFFD12A}" type="slidenum">
              <a:rPr kumimoji="1" lang="ja-JP" altLang="en-US" smtClean="0"/>
              <a:t>22</a:t>
            </a:fld>
            <a:endParaRPr kumimoji="1" lang="ja-JP" altLang="en-US"/>
          </a:p>
        </p:txBody>
      </p:sp>
    </p:spTree>
    <p:extLst>
      <p:ext uri="{BB962C8B-B14F-4D97-AF65-F5344CB8AC3E}">
        <p14:creationId xmlns:p14="http://schemas.microsoft.com/office/powerpoint/2010/main" val="30736031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さきほどの「五重の排除」や「溜め」がないことでも話したが、ワーキングプアやホームレスに陥ってしまう人の多くは社会的に排除され、社会や人とのつながりや、生きる目的、人への信頼を失ってしまっている。人の役に立つような活動を通して「生きがい」や「地域社会とのつながり」を取り戻してもらおうという考え方。その後のステップとして、資格取得や職業訓練を通して再就職を目指してもらう。最低限の所得補償を市が行った上で、少しずつ収入を増やし自分のペースで自立していけるようにサポートするプログラム。</a:t>
            </a:r>
            <a:endParaRPr kumimoji="1" lang="en-US" altLang="ja-JP" dirty="0" smtClean="0"/>
          </a:p>
          <a:p>
            <a:r>
              <a:rPr kumimoji="1" lang="ja-JP" altLang="en-US" dirty="0" smtClean="0"/>
              <a:t>導入後、収入の増加を理由に生活保護の受給を終える人が、プログラム導入前の</a:t>
            </a:r>
            <a:r>
              <a:rPr kumimoji="1" lang="en-US" altLang="ja-JP" dirty="0" smtClean="0"/>
              <a:t>2002</a:t>
            </a:r>
            <a:r>
              <a:rPr kumimoji="1" lang="ja-JP" altLang="en-US" dirty="0" smtClean="0"/>
              <a:t>年には</a:t>
            </a:r>
            <a:r>
              <a:rPr kumimoji="1" lang="en-US" altLang="ja-JP" dirty="0" smtClean="0"/>
              <a:t>62</a:t>
            </a:r>
            <a:r>
              <a:rPr kumimoji="1" lang="ja-JP" altLang="en-US" dirty="0" smtClean="0"/>
              <a:t>世帯→</a:t>
            </a:r>
            <a:r>
              <a:rPr kumimoji="1" lang="en-US" altLang="ja-JP" dirty="0" smtClean="0"/>
              <a:t>2006</a:t>
            </a:r>
            <a:r>
              <a:rPr kumimoji="1" lang="ja-JP" altLang="en-US" dirty="0" smtClean="0"/>
              <a:t>年には</a:t>
            </a:r>
            <a:r>
              <a:rPr kumimoji="1" lang="en-US" altLang="ja-JP" dirty="0" smtClean="0"/>
              <a:t>200</a:t>
            </a:r>
            <a:r>
              <a:rPr kumimoji="1" lang="ja-JP" altLang="en-US" dirty="0" smtClean="0"/>
              <a:t>世帯にまで！</a:t>
            </a:r>
            <a:endParaRPr kumimoji="1" lang="en-US" altLang="ja-JP" dirty="0" smtClean="0"/>
          </a:p>
          <a:p>
            <a:r>
              <a:rPr kumimoji="1" lang="ja-JP" altLang="en-US" dirty="0" smtClean="0"/>
              <a:t>自立支援員による精神的サポートも重要。自分を否定してしまっている人が多い。励ましてくれる人が必要。</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EC5B697-4DF5-473D-BDBB-FB935CFFD12A}" type="slidenum">
              <a:rPr kumimoji="1" lang="ja-JP" altLang="en-US" smtClean="0"/>
              <a:t>23</a:t>
            </a:fld>
            <a:endParaRPr kumimoji="1" lang="ja-JP" altLang="en-US"/>
          </a:p>
        </p:txBody>
      </p:sp>
    </p:spTree>
    <p:extLst>
      <p:ext uri="{BB962C8B-B14F-4D97-AF65-F5344CB8AC3E}">
        <p14:creationId xmlns:p14="http://schemas.microsoft.com/office/powerpoint/2010/main" val="30736031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収入を少しずつ溜めることにより、ホームレスの方の自立支援を行っている。</a:t>
            </a:r>
            <a:endParaRPr lang="en-US" altLang="ja-JP" dirty="0" smtClean="0"/>
          </a:p>
        </p:txBody>
      </p:sp>
      <p:sp>
        <p:nvSpPr>
          <p:cNvPr id="4" name="スライド番号プレースホルダー 3"/>
          <p:cNvSpPr>
            <a:spLocks noGrp="1"/>
          </p:cNvSpPr>
          <p:nvPr>
            <p:ph type="sldNum" sz="quarter" idx="10"/>
          </p:nvPr>
        </p:nvSpPr>
        <p:spPr/>
        <p:txBody>
          <a:bodyPr/>
          <a:lstStyle/>
          <a:p>
            <a:fld id="{3EC5B697-4DF5-473D-BDBB-FB935CFFD12A}" type="slidenum">
              <a:rPr kumimoji="1" lang="ja-JP" altLang="en-US" smtClean="0"/>
              <a:t>24</a:t>
            </a:fld>
            <a:endParaRPr kumimoji="1" lang="ja-JP" altLang="en-US"/>
          </a:p>
        </p:txBody>
      </p:sp>
    </p:spTree>
    <p:extLst>
      <p:ext uri="{BB962C8B-B14F-4D97-AF65-F5344CB8AC3E}">
        <p14:creationId xmlns:p14="http://schemas.microsoft.com/office/powerpoint/2010/main" val="30736031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ボールさえあれば、どこでもできるサッカーは貧富や年齢、人種に関係なく人をつなぐことができる最高のツールになります。世界に共通する貧困という問題や 人間の可能性について世界中に人々に考えてもらい、同時に貧困状態にある人たちに楽しみや喜び、希望を感じるきっかけをつくるためにホームレス・ワールド カップは生まれました。 </a:t>
            </a:r>
            <a:endParaRPr lang="en-US" altLang="ja-JP" dirty="0" smtClean="0"/>
          </a:p>
        </p:txBody>
      </p:sp>
      <p:sp>
        <p:nvSpPr>
          <p:cNvPr id="4" name="スライド番号プレースホルダー 3"/>
          <p:cNvSpPr>
            <a:spLocks noGrp="1"/>
          </p:cNvSpPr>
          <p:nvPr>
            <p:ph type="sldNum" sz="quarter" idx="10"/>
          </p:nvPr>
        </p:nvSpPr>
        <p:spPr/>
        <p:txBody>
          <a:bodyPr/>
          <a:lstStyle/>
          <a:p>
            <a:fld id="{3EC5B697-4DF5-473D-BDBB-FB935CFFD12A}" type="slidenum">
              <a:rPr kumimoji="1" lang="ja-JP" altLang="en-US" smtClean="0"/>
              <a:t>25</a:t>
            </a:fld>
            <a:endParaRPr kumimoji="1" lang="ja-JP" altLang="en-US"/>
          </a:p>
        </p:txBody>
      </p:sp>
    </p:spTree>
    <p:extLst>
      <p:ext uri="{BB962C8B-B14F-4D97-AF65-F5344CB8AC3E}">
        <p14:creationId xmlns:p14="http://schemas.microsoft.com/office/powerpoint/2010/main" val="30736031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学生が立ち上げた</a:t>
            </a:r>
            <a:r>
              <a:rPr kumimoji="1" lang="en-US" altLang="ja-JP" dirty="0" smtClean="0"/>
              <a:t>NPO</a:t>
            </a:r>
            <a:r>
              <a:rPr kumimoji="1" lang="ja-JP" altLang="en-US" dirty="0" smtClean="0"/>
              <a:t>法人、ホームドア。放置自転車の問題と、ホームレス問題の同時解決を目指す。ホームレスの方の得意とする自転車修理で、社会に貢献してもらい、自分も社会の役に立てる、迷惑な存在ではないと感じてもらうため。</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EC5B697-4DF5-473D-BDBB-FB935CFFD12A}" type="slidenum">
              <a:rPr kumimoji="1" lang="ja-JP" altLang="en-US" smtClean="0"/>
              <a:t>26</a:t>
            </a:fld>
            <a:endParaRPr kumimoji="1" lang="ja-JP" altLang="en-US"/>
          </a:p>
        </p:txBody>
      </p:sp>
    </p:spTree>
    <p:extLst>
      <p:ext uri="{BB962C8B-B14F-4D97-AF65-F5344CB8AC3E}">
        <p14:creationId xmlns:p14="http://schemas.microsoft.com/office/powerpoint/2010/main" val="30736031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貧困に苦しんでいる人へのサポート。アパート入居時への連帯保証人を提供するシステム構築、</a:t>
            </a:r>
            <a:r>
              <a:rPr lang="ja-JP" altLang="en-US" dirty="0" smtClean="0"/>
              <a:t>共通の課題を抱える当事者同士の交流を通じて、社会的な孤立状態の解消を</a:t>
            </a:r>
            <a:r>
              <a:rPr lang="ja-JP" altLang="en-US" dirty="0" err="1" smtClean="0"/>
              <a:t>め</a:t>
            </a:r>
            <a:r>
              <a:rPr lang="ja-JP" altLang="en-US" dirty="0" smtClean="0"/>
              <a:t> ざす。また、生活保護の受給に関する相談等にものっている。</a:t>
            </a:r>
            <a:r>
              <a:rPr lang="ja-JP" altLang="en-US" dirty="0" smtClean="0"/>
              <a:t/>
            </a:r>
            <a:br>
              <a:rPr lang="ja-JP" altLang="en-US" dirty="0" smtClean="0"/>
            </a:br>
            <a:r>
              <a:rPr lang="ja-JP" altLang="en-US" dirty="0" smtClean="0"/>
              <a:t>「自立」とは、ひとりで生きることではなく、つながりの中で生きること・・・人生の再出発を迎える皆さんと一緒に、新生活の基盤づくりをお手伝いする。そして、誰もが排除されることなく、安心して暮らせる社会をつくっていく。それが私たちの活動指針であり、理念で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EC5B697-4DF5-473D-BDBB-FB935CFFD12A}" type="slidenum">
              <a:rPr kumimoji="1" lang="ja-JP" altLang="en-US" smtClean="0"/>
              <a:t>27</a:t>
            </a:fld>
            <a:endParaRPr kumimoji="1" lang="ja-JP" altLang="en-US"/>
          </a:p>
        </p:txBody>
      </p:sp>
    </p:spTree>
    <p:extLst>
      <p:ext uri="{BB962C8B-B14F-4D97-AF65-F5344CB8AC3E}">
        <p14:creationId xmlns:p14="http://schemas.microsoft.com/office/powerpoint/2010/main" val="30736031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EC5B697-4DF5-473D-BDBB-FB935CFFD12A}" type="slidenum">
              <a:rPr lang="ja-JP" altLang="en-US" smtClean="0">
                <a:solidFill>
                  <a:prstClr val="black"/>
                </a:solidFill>
              </a:rPr>
              <a:pPr/>
              <a:t>28</a:t>
            </a:fld>
            <a:endParaRPr lang="ja-JP" altLang="en-US">
              <a:solidFill>
                <a:prstClr val="black"/>
              </a:solidFill>
            </a:endParaRPr>
          </a:p>
        </p:txBody>
      </p:sp>
    </p:spTree>
    <p:extLst>
      <p:ext uri="{BB962C8B-B14F-4D97-AF65-F5344CB8AC3E}">
        <p14:creationId xmlns:p14="http://schemas.microsoft.com/office/powerpoint/2010/main" val="7935363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3EC5B697-4DF5-473D-BDBB-FB935CFFD12A}" type="slidenum">
              <a:rPr kumimoji="1" lang="ja-JP" altLang="en-US" smtClean="0"/>
              <a:t>29</a:t>
            </a:fld>
            <a:endParaRPr kumimoji="1" lang="ja-JP" altLang="en-US"/>
          </a:p>
        </p:txBody>
      </p:sp>
    </p:spTree>
    <p:extLst>
      <p:ext uri="{BB962C8B-B14F-4D97-AF65-F5344CB8AC3E}">
        <p14:creationId xmlns:p14="http://schemas.microsoft.com/office/powerpoint/2010/main" val="3073603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元々貧困問題には高校生のときから興味があって、今年の春に西成区に行く機会があって、そこで日本の貧困問題の現状を知った。</a:t>
            </a:r>
            <a:endParaRPr kumimoji="1" lang="en-US" altLang="ja-JP" dirty="0" smtClean="0"/>
          </a:p>
          <a:p>
            <a:r>
              <a:rPr kumimoji="1" lang="ja-JP" altLang="en-US" dirty="0" smtClean="0"/>
              <a:t>それまでは自分も何も知らなかったので、一人でも多くの人に現状を知った上でこの問題について考えてほしいと思ったからです。</a:t>
            </a:r>
            <a:endParaRPr kumimoji="1" lang="ja-JP" altLang="en-US" dirty="0"/>
          </a:p>
        </p:txBody>
      </p:sp>
      <p:sp>
        <p:nvSpPr>
          <p:cNvPr id="4" name="スライド番号プレースホルダー 3"/>
          <p:cNvSpPr>
            <a:spLocks noGrp="1"/>
          </p:cNvSpPr>
          <p:nvPr>
            <p:ph type="sldNum" sz="quarter" idx="10"/>
          </p:nvPr>
        </p:nvSpPr>
        <p:spPr/>
        <p:txBody>
          <a:bodyPr/>
          <a:lstStyle/>
          <a:p>
            <a:fld id="{3EC5B697-4DF5-473D-BDBB-FB935CFFD12A}" type="slidenum">
              <a:rPr kumimoji="1" lang="ja-JP" altLang="en-US" smtClean="0"/>
              <a:t>3</a:t>
            </a:fld>
            <a:endParaRPr kumimoji="1" lang="ja-JP" altLang="en-US"/>
          </a:p>
        </p:txBody>
      </p:sp>
    </p:spTree>
    <p:extLst>
      <p:ext uri="{BB962C8B-B14F-4D97-AF65-F5344CB8AC3E}">
        <p14:creationId xmlns:p14="http://schemas.microsoft.com/office/powerpoint/2010/main" val="4303534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EC5B697-4DF5-473D-BDBB-FB935CFFD12A}" type="slidenum">
              <a:rPr lang="ja-JP" altLang="en-US" smtClean="0">
                <a:solidFill>
                  <a:prstClr val="black"/>
                </a:solidFill>
              </a:rPr>
              <a:pPr/>
              <a:t>30</a:t>
            </a:fld>
            <a:endParaRPr lang="ja-JP" altLang="en-US">
              <a:solidFill>
                <a:prstClr val="black"/>
              </a:solidFill>
            </a:endParaRPr>
          </a:p>
        </p:txBody>
      </p:sp>
    </p:spTree>
    <p:extLst>
      <p:ext uri="{BB962C8B-B14F-4D97-AF65-F5344CB8AC3E}">
        <p14:creationId xmlns:p14="http://schemas.microsoft.com/office/powerpoint/2010/main" val="7935363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感想になってしまうが、今回調べてみて本当に「社会とのつながり」「社会的排除」によって誰にも頼ることなく貧困に苦しんでいる人が日本にはたくさんいると思った。私たちは、その現実から目を背けてはならないと思うし、決して他人事ではないと思っ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EC5B697-4DF5-473D-BDBB-FB935CFFD12A}" type="slidenum">
              <a:rPr kumimoji="1" lang="ja-JP" altLang="en-US" smtClean="0"/>
              <a:t>31</a:t>
            </a:fld>
            <a:endParaRPr kumimoji="1" lang="ja-JP" altLang="en-US"/>
          </a:p>
        </p:txBody>
      </p:sp>
    </p:spTree>
    <p:extLst>
      <p:ext uri="{BB962C8B-B14F-4D97-AF65-F5344CB8AC3E}">
        <p14:creationId xmlns:p14="http://schemas.microsoft.com/office/powerpoint/2010/main" val="307360310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3EC5B697-4DF5-473D-BDBB-FB935CFFD12A}" type="slidenum">
              <a:rPr kumimoji="1" lang="ja-JP" altLang="en-US" smtClean="0"/>
              <a:t>32</a:t>
            </a:fld>
            <a:endParaRPr kumimoji="1" lang="ja-JP" altLang="en-US"/>
          </a:p>
        </p:txBody>
      </p:sp>
    </p:spTree>
    <p:extLst>
      <p:ext uri="{BB962C8B-B14F-4D97-AF65-F5344CB8AC3E}">
        <p14:creationId xmlns:p14="http://schemas.microsoft.com/office/powerpoint/2010/main" val="307360310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EC5B697-4DF5-473D-BDBB-FB935CFFD12A}" type="slidenum">
              <a:rPr kumimoji="1" lang="ja-JP" altLang="en-US" smtClean="0"/>
              <a:t>33</a:t>
            </a:fld>
            <a:endParaRPr kumimoji="1" lang="ja-JP" altLang="en-US"/>
          </a:p>
        </p:txBody>
      </p:sp>
    </p:spTree>
    <p:extLst>
      <p:ext uri="{BB962C8B-B14F-4D97-AF65-F5344CB8AC3E}">
        <p14:creationId xmlns:p14="http://schemas.microsoft.com/office/powerpoint/2010/main" val="37658651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EC5B697-4DF5-473D-BDBB-FB935CFFD12A}" type="slidenum">
              <a:rPr kumimoji="1" lang="ja-JP" altLang="en-US" smtClean="0"/>
              <a:t>4</a:t>
            </a:fld>
            <a:endParaRPr kumimoji="1" lang="ja-JP" altLang="en-US"/>
          </a:p>
        </p:txBody>
      </p:sp>
    </p:spTree>
    <p:extLst>
      <p:ext uri="{BB962C8B-B14F-4D97-AF65-F5344CB8AC3E}">
        <p14:creationId xmlns:p14="http://schemas.microsoft.com/office/powerpoint/2010/main" val="793536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2003</a:t>
            </a:r>
            <a:r>
              <a:rPr kumimoji="1" lang="ja-JP" altLang="en-US" dirty="0" smtClean="0"/>
              <a:t>年～</a:t>
            </a:r>
            <a:r>
              <a:rPr kumimoji="1" lang="en-US" altLang="ja-JP" dirty="0" smtClean="0"/>
              <a:t>2012</a:t>
            </a:r>
            <a:r>
              <a:rPr kumimoji="1" lang="ja-JP" altLang="en-US" dirty="0" smtClean="0"/>
              <a:t>年までのデータ。</a:t>
            </a:r>
            <a:r>
              <a:rPr kumimoji="1" lang="en-US" altLang="ja-JP" dirty="0" smtClean="0"/>
              <a:t>2003</a:t>
            </a:r>
            <a:r>
              <a:rPr kumimoji="1" lang="ja-JP" altLang="en-US" dirty="0" smtClean="0"/>
              <a:t>年から今年にかけて、一見減少傾向にあるように見える。しかし実際は、ネットカフェ難民や、この後とりあげるワーキングプアといった新たな貧困層の人たちが増えていると言われている。ホームレスの数が減った→日本の貧困問題が改善されつつあるというわけではないです。</a:t>
            </a:r>
            <a:endParaRPr kumimoji="1" lang="ja-JP" altLang="en-US" dirty="0"/>
          </a:p>
        </p:txBody>
      </p:sp>
      <p:sp>
        <p:nvSpPr>
          <p:cNvPr id="4" name="スライド番号プレースホルダー 3"/>
          <p:cNvSpPr>
            <a:spLocks noGrp="1"/>
          </p:cNvSpPr>
          <p:nvPr>
            <p:ph type="sldNum" sz="quarter" idx="10"/>
          </p:nvPr>
        </p:nvSpPr>
        <p:spPr/>
        <p:txBody>
          <a:bodyPr/>
          <a:lstStyle/>
          <a:p>
            <a:fld id="{3EC5B697-4DF5-473D-BDBB-FB935CFFD12A}" type="slidenum">
              <a:rPr kumimoji="1" lang="ja-JP" altLang="en-US" smtClean="0"/>
              <a:t>5</a:t>
            </a:fld>
            <a:endParaRPr kumimoji="1" lang="ja-JP" altLang="en-US"/>
          </a:p>
        </p:txBody>
      </p:sp>
    </p:spTree>
    <p:extLst>
      <p:ext uri="{BB962C8B-B14F-4D97-AF65-F5344CB8AC3E}">
        <p14:creationId xmlns:p14="http://schemas.microsoft.com/office/powerpoint/2010/main" val="11516641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ホームレス問題は都市部に顕著に見られる。大阪、東京に多い。ここには神戸のデータはないが、</a:t>
            </a:r>
            <a:r>
              <a:rPr kumimoji="1" lang="en-US" altLang="ja-JP" dirty="0" smtClean="0"/>
              <a:t>2012</a:t>
            </a:r>
            <a:r>
              <a:rPr kumimoji="1" lang="ja-JP" altLang="en-US" dirty="0" smtClean="0"/>
              <a:t>年の神戸は</a:t>
            </a:r>
            <a:r>
              <a:rPr kumimoji="1" lang="en-US" altLang="ja-JP" dirty="0" smtClean="0"/>
              <a:t>104</a:t>
            </a:r>
            <a:r>
              <a:rPr kumimoji="1" lang="ja-JP" altLang="en-US" dirty="0" smtClean="0"/>
              <a:t>人。</a:t>
            </a:r>
            <a:endParaRPr kumimoji="1" lang="ja-JP" altLang="en-US" dirty="0"/>
          </a:p>
        </p:txBody>
      </p:sp>
      <p:sp>
        <p:nvSpPr>
          <p:cNvPr id="4" name="スライド番号プレースホルダー 3"/>
          <p:cNvSpPr>
            <a:spLocks noGrp="1"/>
          </p:cNvSpPr>
          <p:nvPr>
            <p:ph type="sldNum" sz="quarter" idx="10"/>
          </p:nvPr>
        </p:nvSpPr>
        <p:spPr/>
        <p:txBody>
          <a:bodyPr/>
          <a:lstStyle/>
          <a:p>
            <a:fld id="{3EC5B697-4DF5-473D-BDBB-FB935CFFD12A}" type="slidenum">
              <a:rPr kumimoji="1" lang="ja-JP" altLang="en-US" smtClean="0"/>
              <a:t>6</a:t>
            </a:fld>
            <a:endParaRPr kumimoji="1" lang="ja-JP" altLang="en-US"/>
          </a:p>
        </p:txBody>
      </p:sp>
    </p:spTree>
    <p:extLst>
      <p:ext uri="{BB962C8B-B14F-4D97-AF65-F5344CB8AC3E}">
        <p14:creationId xmlns:p14="http://schemas.microsoft.com/office/powerpoint/2010/main" val="1169977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「豊か」な「先進国」である日本において、大阪だけで年間</a:t>
            </a:r>
            <a:r>
              <a:rPr kumimoji="1" lang="en-US" altLang="ja-JP" dirty="0" smtClean="0"/>
              <a:t>200</a:t>
            </a:r>
            <a:r>
              <a:rPr kumimoji="1" lang="ja-JP" altLang="en-US" dirty="0" smtClean="0"/>
              <a:t>人以上が飢えと寒さでなくなっていると言われている。</a:t>
            </a:r>
            <a:endParaRPr kumimoji="1" lang="en-US" altLang="ja-JP" dirty="0" smtClean="0"/>
          </a:p>
          <a:p>
            <a:r>
              <a:rPr kumimoji="1" lang="ja-JP" altLang="en-US" dirty="0" smtClean="0"/>
              <a:t>また、ホームレスへの襲撃事件も後を絶たない。最近のニュースだと、今年の</a:t>
            </a:r>
            <a:r>
              <a:rPr kumimoji="1" lang="en-US" altLang="ja-JP" dirty="0" smtClean="0"/>
              <a:t>11</a:t>
            </a:r>
            <a:r>
              <a:rPr kumimoji="1" lang="ja-JP" altLang="en-US" dirty="0" smtClean="0"/>
              <a:t>月に、高校生がホームレスに暴行。</a:t>
            </a:r>
            <a:r>
              <a:rPr kumimoji="1" lang="en-US" altLang="ja-JP" dirty="0" smtClean="0"/>
              <a:t>67</a:t>
            </a:r>
            <a:r>
              <a:rPr kumimoji="1" lang="ja-JP" altLang="en-US" dirty="0" smtClean="0"/>
              <a:t>歳の富松国春さんが殺害される。犯行理由としては、「ストレス解消のため、面白半分でやった」ということ。</a:t>
            </a:r>
            <a:endParaRPr kumimoji="1" lang="ja-JP" altLang="en-US" dirty="0"/>
          </a:p>
        </p:txBody>
      </p:sp>
      <p:sp>
        <p:nvSpPr>
          <p:cNvPr id="4" name="スライド番号プレースホルダー 3"/>
          <p:cNvSpPr>
            <a:spLocks noGrp="1"/>
          </p:cNvSpPr>
          <p:nvPr>
            <p:ph type="sldNum" sz="quarter" idx="10"/>
          </p:nvPr>
        </p:nvSpPr>
        <p:spPr/>
        <p:txBody>
          <a:bodyPr/>
          <a:lstStyle/>
          <a:p>
            <a:fld id="{3EC5B697-4DF5-473D-BDBB-FB935CFFD12A}" type="slidenum">
              <a:rPr kumimoji="1" lang="ja-JP" altLang="en-US" smtClean="0"/>
              <a:t>7</a:t>
            </a:fld>
            <a:endParaRPr kumimoji="1" lang="ja-JP" altLang="en-US"/>
          </a:p>
        </p:txBody>
      </p:sp>
    </p:spTree>
    <p:extLst>
      <p:ext uri="{BB962C8B-B14F-4D97-AF65-F5344CB8AC3E}">
        <p14:creationId xmlns:p14="http://schemas.microsoft.com/office/powerpoint/2010/main" val="34630833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EC5B697-4DF5-473D-BDBB-FB935CFFD12A}" type="slidenum">
              <a:rPr lang="ja-JP" altLang="en-US" smtClean="0">
                <a:solidFill>
                  <a:prstClr val="black"/>
                </a:solidFill>
              </a:rPr>
              <a:pPr/>
              <a:t>8</a:t>
            </a:fld>
            <a:endParaRPr lang="ja-JP" altLang="en-US">
              <a:solidFill>
                <a:prstClr val="black"/>
              </a:solidFill>
            </a:endParaRPr>
          </a:p>
        </p:txBody>
      </p:sp>
    </p:spTree>
    <p:extLst>
      <p:ext uri="{BB962C8B-B14F-4D97-AF65-F5344CB8AC3E}">
        <p14:creationId xmlns:p14="http://schemas.microsoft.com/office/powerpoint/2010/main" val="7935363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生活保護水準を基準とし、働いているのに年間収入が</a:t>
            </a:r>
            <a:r>
              <a:rPr kumimoji="1" lang="en-US" altLang="ja-JP" dirty="0" smtClean="0"/>
              <a:t>200</a:t>
            </a:r>
            <a:r>
              <a:rPr kumimoji="1" lang="ja-JP" altLang="en-US" dirty="0" smtClean="0"/>
              <a:t>万円以下の人たちをワーキングプアと定義することが多い。家族構成や年齢、収入状況や地域によっても支給金額は異なり一概に平均値を算出できないが、おおよそ</a:t>
            </a:r>
            <a:r>
              <a:rPr kumimoji="1" lang="en-US" altLang="ja-JP" dirty="0" smtClean="0"/>
              <a:t>200 </a:t>
            </a:r>
            <a:r>
              <a:rPr kumimoji="1" lang="ja-JP" altLang="en-US" dirty="0" smtClean="0"/>
              <a:t>万円が生活保護水準とされている。</a:t>
            </a:r>
          </a:p>
          <a:p>
            <a:r>
              <a:rPr kumimoji="1" lang="ja-JP" altLang="en-US" dirty="0" smtClean="0"/>
              <a:t>しかしこの数字は、夫の収入を補てんするためにパートとして働いている妻も含まれているため、一概に正しいということはできない。</a:t>
            </a:r>
            <a:endParaRPr kumimoji="1" lang="ja-JP" altLang="en-US" dirty="0"/>
          </a:p>
        </p:txBody>
      </p:sp>
      <p:sp>
        <p:nvSpPr>
          <p:cNvPr id="4" name="スライド番号プレースホルダー 3"/>
          <p:cNvSpPr>
            <a:spLocks noGrp="1"/>
          </p:cNvSpPr>
          <p:nvPr>
            <p:ph type="sldNum" sz="quarter" idx="10"/>
          </p:nvPr>
        </p:nvSpPr>
        <p:spPr/>
        <p:txBody>
          <a:bodyPr/>
          <a:lstStyle/>
          <a:p>
            <a:fld id="{3EC5B697-4DF5-473D-BDBB-FB935CFFD12A}" type="slidenum">
              <a:rPr kumimoji="1" lang="ja-JP" altLang="en-US" smtClean="0"/>
              <a:t>9</a:t>
            </a:fld>
            <a:endParaRPr kumimoji="1" lang="ja-JP" altLang="en-US"/>
          </a:p>
        </p:txBody>
      </p:sp>
    </p:spTree>
    <p:extLst>
      <p:ext uri="{BB962C8B-B14F-4D97-AF65-F5344CB8AC3E}">
        <p14:creationId xmlns:p14="http://schemas.microsoft.com/office/powerpoint/2010/main" val="3148508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0CAD945-1BFC-4F3E-887F-39CA1ACC5E2D}" type="datetimeFigureOut">
              <a:rPr kumimoji="1" lang="ja-JP" altLang="en-US" smtClean="0"/>
              <a:t>2012/12/16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DF7528-09C3-434B-9460-F90270A279C1}" type="slidenum">
              <a:rPr kumimoji="1" lang="ja-JP" altLang="en-US" smtClean="0"/>
              <a:t>‹#›</a:t>
            </a:fld>
            <a:endParaRPr kumimoji="1" lang="ja-JP" altLang="en-US"/>
          </a:p>
        </p:txBody>
      </p:sp>
    </p:spTree>
    <p:extLst>
      <p:ext uri="{BB962C8B-B14F-4D97-AF65-F5344CB8AC3E}">
        <p14:creationId xmlns:p14="http://schemas.microsoft.com/office/powerpoint/2010/main" val="2771970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0CAD945-1BFC-4F3E-887F-39CA1ACC5E2D}" type="datetimeFigureOut">
              <a:rPr kumimoji="1" lang="ja-JP" altLang="en-US" smtClean="0"/>
              <a:t>2012/12/16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DF7528-09C3-434B-9460-F90270A279C1}" type="slidenum">
              <a:rPr kumimoji="1" lang="ja-JP" altLang="en-US" smtClean="0"/>
              <a:t>‹#›</a:t>
            </a:fld>
            <a:endParaRPr kumimoji="1" lang="ja-JP" altLang="en-US"/>
          </a:p>
        </p:txBody>
      </p:sp>
    </p:spTree>
    <p:extLst>
      <p:ext uri="{BB962C8B-B14F-4D97-AF65-F5344CB8AC3E}">
        <p14:creationId xmlns:p14="http://schemas.microsoft.com/office/powerpoint/2010/main" val="1376982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0CAD945-1BFC-4F3E-887F-39CA1ACC5E2D}" type="datetimeFigureOut">
              <a:rPr kumimoji="1" lang="ja-JP" altLang="en-US" smtClean="0"/>
              <a:t>2012/12/16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DF7528-09C3-434B-9460-F90270A279C1}" type="slidenum">
              <a:rPr kumimoji="1" lang="ja-JP" altLang="en-US" smtClean="0"/>
              <a:t>‹#›</a:t>
            </a:fld>
            <a:endParaRPr kumimoji="1" lang="ja-JP" altLang="en-US"/>
          </a:p>
        </p:txBody>
      </p:sp>
    </p:spTree>
    <p:extLst>
      <p:ext uri="{BB962C8B-B14F-4D97-AF65-F5344CB8AC3E}">
        <p14:creationId xmlns:p14="http://schemas.microsoft.com/office/powerpoint/2010/main" val="2841210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0CAD945-1BFC-4F3E-887F-39CA1ACC5E2D}" type="datetimeFigureOut">
              <a:rPr kumimoji="1" lang="ja-JP" altLang="en-US" smtClean="0"/>
              <a:t>2012/12/16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DF7528-09C3-434B-9460-F90270A279C1}" type="slidenum">
              <a:rPr kumimoji="1" lang="ja-JP" altLang="en-US" smtClean="0"/>
              <a:t>‹#›</a:t>
            </a:fld>
            <a:endParaRPr kumimoji="1" lang="ja-JP" altLang="en-US"/>
          </a:p>
        </p:txBody>
      </p:sp>
    </p:spTree>
    <p:extLst>
      <p:ext uri="{BB962C8B-B14F-4D97-AF65-F5344CB8AC3E}">
        <p14:creationId xmlns:p14="http://schemas.microsoft.com/office/powerpoint/2010/main" val="544029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0CAD945-1BFC-4F3E-887F-39CA1ACC5E2D}" type="datetimeFigureOut">
              <a:rPr kumimoji="1" lang="ja-JP" altLang="en-US" smtClean="0"/>
              <a:t>2012/12/16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DF7528-09C3-434B-9460-F90270A279C1}" type="slidenum">
              <a:rPr kumimoji="1" lang="ja-JP" altLang="en-US" smtClean="0"/>
              <a:t>‹#›</a:t>
            </a:fld>
            <a:endParaRPr kumimoji="1" lang="ja-JP" altLang="en-US"/>
          </a:p>
        </p:txBody>
      </p:sp>
    </p:spTree>
    <p:extLst>
      <p:ext uri="{BB962C8B-B14F-4D97-AF65-F5344CB8AC3E}">
        <p14:creationId xmlns:p14="http://schemas.microsoft.com/office/powerpoint/2010/main" val="1755585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0CAD945-1BFC-4F3E-887F-39CA1ACC5E2D}" type="datetimeFigureOut">
              <a:rPr kumimoji="1" lang="ja-JP" altLang="en-US" smtClean="0"/>
              <a:t>2012/12/16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DF7528-09C3-434B-9460-F90270A279C1}" type="slidenum">
              <a:rPr kumimoji="1" lang="ja-JP" altLang="en-US" smtClean="0"/>
              <a:t>‹#›</a:t>
            </a:fld>
            <a:endParaRPr kumimoji="1" lang="ja-JP" altLang="en-US"/>
          </a:p>
        </p:txBody>
      </p:sp>
    </p:spTree>
    <p:extLst>
      <p:ext uri="{BB962C8B-B14F-4D97-AF65-F5344CB8AC3E}">
        <p14:creationId xmlns:p14="http://schemas.microsoft.com/office/powerpoint/2010/main" val="3476481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0CAD945-1BFC-4F3E-887F-39CA1ACC5E2D}" type="datetimeFigureOut">
              <a:rPr kumimoji="1" lang="ja-JP" altLang="en-US" smtClean="0"/>
              <a:t>2012/12/16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DDF7528-09C3-434B-9460-F90270A279C1}" type="slidenum">
              <a:rPr kumimoji="1" lang="ja-JP" altLang="en-US" smtClean="0"/>
              <a:t>‹#›</a:t>
            </a:fld>
            <a:endParaRPr kumimoji="1" lang="ja-JP" altLang="en-US"/>
          </a:p>
        </p:txBody>
      </p:sp>
    </p:spTree>
    <p:extLst>
      <p:ext uri="{BB962C8B-B14F-4D97-AF65-F5344CB8AC3E}">
        <p14:creationId xmlns:p14="http://schemas.microsoft.com/office/powerpoint/2010/main" val="927050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0CAD945-1BFC-4F3E-887F-39CA1ACC5E2D}" type="datetimeFigureOut">
              <a:rPr kumimoji="1" lang="ja-JP" altLang="en-US" smtClean="0"/>
              <a:t>2012/12/16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DDF7528-09C3-434B-9460-F90270A279C1}" type="slidenum">
              <a:rPr kumimoji="1" lang="ja-JP" altLang="en-US" smtClean="0"/>
              <a:t>‹#›</a:t>
            </a:fld>
            <a:endParaRPr kumimoji="1" lang="ja-JP" altLang="en-US"/>
          </a:p>
        </p:txBody>
      </p:sp>
    </p:spTree>
    <p:extLst>
      <p:ext uri="{BB962C8B-B14F-4D97-AF65-F5344CB8AC3E}">
        <p14:creationId xmlns:p14="http://schemas.microsoft.com/office/powerpoint/2010/main" val="3832800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0CAD945-1BFC-4F3E-887F-39CA1ACC5E2D}" type="datetimeFigureOut">
              <a:rPr kumimoji="1" lang="ja-JP" altLang="en-US" smtClean="0"/>
              <a:t>2012/12/16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DDF7528-09C3-434B-9460-F90270A279C1}" type="slidenum">
              <a:rPr kumimoji="1" lang="ja-JP" altLang="en-US" smtClean="0"/>
              <a:t>‹#›</a:t>
            </a:fld>
            <a:endParaRPr kumimoji="1" lang="ja-JP" altLang="en-US"/>
          </a:p>
        </p:txBody>
      </p:sp>
    </p:spTree>
    <p:extLst>
      <p:ext uri="{BB962C8B-B14F-4D97-AF65-F5344CB8AC3E}">
        <p14:creationId xmlns:p14="http://schemas.microsoft.com/office/powerpoint/2010/main" val="3278681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0CAD945-1BFC-4F3E-887F-39CA1ACC5E2D}" type="datetimeFigureOut">
              <a:rPr kumimoji="1" lang="ja-JP" altLang="en-US" smtClean="0"/>
              <a:t>2012/12/16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DF7528-09C3-434B-9460-F90270A279C1}" type="slidenum">
              <a:rPr kumimoji="1" lang="ja-JP" altLang="en-US" smtClean="0"/>
              <a:t>‹#›</a:t>
            </a:fld>
            <a:endParaRPr kumimoji="1" lang="ja-JP" altLang="en-US"/>
          </a:p>
        </p:txBody>
      </p:sp>
    </p:spTree>
    <p:extLst>
      <p:ext uri="{BB962C8B-B14F-4D97-AF65-F5344CB8AC3E}">
        <p14:creationId xmlns:p14="http://schemas.microsoft.com/office/powerpoint/2010/main" val="3175444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0CAD945-1BFC-4F3E-887F-39CA1ACC5E2D}" type="datetimeFigureOut">
              <a:rPr kumimoji="1" lang="ja-JP" altLang="en-US" smtClean="0"/>
              <a:t>2012/12/16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DF7528-09C3-434B-9460-F90270A279C1}" type="slidenum">
              <a:rPr kumimoji="1" lang="ja-JP" altLang="en-US" smtClean="0"/>
              <a:t>‹#›</a:t>
            </a:fld>
            <a:endParaRPr kumimoji="1" lang="ja-JP" altLang="en-US"/>
          </a:p>
        </p:txBody>
      </p:sp>
    </p:spTree>
    <p:extLst>
      <p:ext uri="{BB962C8B-B14F-4D97-AF65-F5344CB8AC3E}">
        <p14:creationId xmlns:p14="http://schemas.microsoft.com/office/powerpoint/2010/main" val="3748121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CAD945-1BFC-4F3E-887F-39CA1ACC5E2D}" type="datetimeFigureOut">
              <a:rPr kumimoji="1" lang="ja-JP" altLang="en-US" smtClean="0"/>
              <a:t>2012/12/16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DF7528-09C3-434B-9460-F90270A279C1}" type="slidenum">
              <a:rPr kumimoji="1" lang="ja-JP" altLang="en-US" smtClean="0"/>
              <a:t>‹#›</a:t>
            </a:fld>
            <a:endParaRPr kumimoji="1" lang="ja-JP" altLang="en-US"/>
          </a:p>
        </p:txBody>
      </p:sp>
    </p:spTree>
    <p:extLst>
      <p:ext uri="{BB962C8B-B14F-4D97-AF65-F5344CB8AC3E}">
        <p14:creationId xmlns:p14="http://schemas.microsoft.com/office/powerpoint/2010/main" val="1443737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2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7.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hyperlink" Target="http://www2.ttcn.ne.jp/honkawa/2970.html" TargetMode="External"/><Relationship Id="rId2" Type="http://schemas.openxmlformats.org/officeDocument/2006/relationships/notesSlide" Target="../notesSlides/notesSlide33.xml"/><Relationship Id="rId1" Type="http://schemas.openxmlformats.org/officeDocument/2006/relationships/slideLayout" Target="../slideLayouts/slideLayout7.xml"/><Relationship Id="rId6" Type="http://schemas.openxmlformats.org/officeDocument/2006/relationships/hyperlink" Target="http://mainichi.jp/select/news/20121123k0000m040096000c.html" TargetMode="External"/><Relationship Id="rId5" Type="http://schemas.openxmlformats.org/officeDocument/2006/relationships/hyperlink" Target="http://www.isfj.net/ronbun_backup/2010/j03.pdf" TargetMode="External"/><Relationship Id="rId4" Type="http://schemas.openxmlformats.org/officeDocument/2006/relationships/hyperlink" Target="http://www.mhlw.go.jp/stf/houdou/2r98520000027ptf.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24544" y="5155725"/>
            <a:ext cx="9891380" cy="1224167"/>
          </a:xfrm>
          <a:prstGeom prst="rect">
            <a:avLst/>
          </a:prstGeom>
          <a:solidFill>
            <a:schemeClr val="bg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a typeface="ほにゃ字" pitchFamily="2" charset="-128"/>
            </a:endParaRPr>
          </a:p>
        </p:txBody>
      </p:sp>
      <p:sp>
        <p:nvSpPr>
          <p:cNvPr id="4" name="テキスト ボックス 3"/>
          <p:cNvSpPr txBox="1"/>
          <p:nvPr/>
        </p:nvSpPr>
        <p:spPr>
          <a:xfrm>
            <a:off x="131494" y="692696"/>
            <a:ext cx="8905002" cy="1323439"/>
          </a:xfrm>
          <a:prstGeom prst="rect">
            <a:avLst/>
          </a:prstGeom>
          <a:noFill/>
        </p:spPr>
        <p:txBody>
          <a:bodyPr wrap="none" rtlCol="0">
            <a:spAutoFit/>
          </a:bodyPr>
          <a:lstStyle/>
          <a:p>
            <a:r>
              <a:rPr kumimoji="1" lang="ja-JP" altLang="en-US" sz="4000" dirty="0" smtClean="0">
                <a:solidFill>
                  <a:schemeClr val="bg1"/>
                </a:solidFill>
              </a:rPr>
              <a:t>日本における貧困問題</a:t>
            </a:r>
            <a:endParaRPr kumimoji="1" lang="en-US" altLang="ja-JP" sz="4000" dirty="0" smtClean="0">
              <a:solidFill>
                <a:schemeClr val="bg1"/>
              </a:solidFill>
            </a:endParaRPr>
          </a:p>
          <a:p>
            <a:r>
              <a:rPr lang="ja-JP" altLang="en-US" sz="4000" dirty="0" smtClean="0">
                <a:solidFill>
                  <a:schemeClr val="bg1"/>
                </a:solidFill>
              </a:rPr>
              <a:t>　　～ホームレスとワーキングプア～</a:t>
            </a:r>
            <a:endParaRPr kumimoji="1" lang="ja-JP" altLang="en-US" sz="4000" dirty="0">
              <a:solidFill>
                <a:schemeClr val="bg1"/>
              </a:solidFill>
            </a:endParaRPr>
          </a:p>
        </p:txBody>
      </p:sp>
      <p:sp>
        <p:nvSpPr>
          <p:cNvPr id="5" name="テキスト ボックス 4"/>
          <p:cNvSpPr txBox="1"/>
          <p:nvPr/>
        </p:nvSpPr>
        <p:spPr>
          <a:xfrm>
            <a:off x="5371396" y="5229200"/>
            <a:ext cx="3264035" cy="1077218"/>
          </a:xfrm>
          <a:prstGeom prst="rect">
            <a:avLst/>
          </a:prstGeom>
          <a:noFill/>
        </p:spPr>
        <p:txBody>
          <a:bodyPr wrap="none" rtlCol="0">
            <a:spAutoFit/>
          </a:bodyPr>
          <a:lstStyle/>
          <a:p>
            <a:r>
              <a:rPr kumimoji="1" lang="ja-JP" altLang="en-US" sz="3200" dirty="0" smtClean="0"/>
              <a:t>国際文化学部</a:t>
            </a:r>
            <a:r>
              <a:rPr kumimoji="1" lang="en-US" altLang="ja-JP" sz="3200" dirty="0" smtClean="0"/>
              <a:t>2</a:t>
            </a:r>
            <a:r>
              <a:rPr kumimoji="1" lang="ja-JP" altLang="en-US" sz="3200" dirty="0" smtClean="0"/>
              <a:t>回</a:t>
            </a:r>
            <a:endParaRPr kumimoji="1" lang="en-US" altLang="ja-JP" sz="3200" dirty="0" smtClean="0"/>
          </a:p>
          <a:p>
            <a:r>
              <a:rPr kumimoji="1" lang="ja-JP" altLang="en-US" sz="3200" dirty="0" smtClean="0"/>
              <a:t>向井奈都子</a:t>
            </a:r>
            <a:endParaRPr kumimoji="1" lang="ja-JP" altLang="en-US" sz="3200" dirty="0"/>
          </a:p>
        </p:txBody>
      </p:sp>
    </p:spTree>
    <p:extLst>
      <p:ext uri="{BB962C8B-B14F-4D97-AF65-F5344CB8AC3E}">
        <p14:creationId xmlns:p14="http://schemas.microsoft.com/office/powerpoint/2010/main" val="52956304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7569" t="11523" r="11493" b="8984"/>
          <a:stretch/>
        </p:blipFill>
        <p:spPr bwMode="auto">
          <a:xfrm>
            <a:off x="179512" y="865767"/>
            <a:ext cx="8790624" cy="5538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017100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62869" y="321088"/>
            <a:ext cx="9577064" cy="792088"/>
          </a:xfrm>
          <a:prstGeom prst="rect">
            <a:avLst/>
          </a:prstGeom>
          <a:solidFill>
            <a:schemeClr val="accent1">
              <a:lumMod val="20000"/>
              <a:lumOff val="80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a typeface="ほにゃ字" pitchFamily="2" charset="-128"/>
            </a:endParaRPr>
          </a:p>
        </p:txBody>
      </p:sp>
      <p:sp>
        <p:nvSpPr>
          <p:cNvPr id="2" name="テキスト ボックス 1"/>
          <p:cNvSpPr txBox="1"/>
          <p:nvPr/>
        </p:nvSpPr>
        <p:spPr>
          <a:xfrm>
            <a:off x="467544" y="364304"/>
            <a:ext cx="4801314" cy="646331"/>
          </a:xfrm>
          <a:prstGeom prst="rect">
            <a:avLst/>
          </a:prstGeom>
          <a:noFill/>
        </p:spPr>
        <p:txBody>
          <a:bodyPr wrap="none" rtlCol="0">
            <a:spAutoFit/>
          </a:bodyPr>
          <a:lstStyle/>
          <a:p>
            <a:r>
              <a:rPr lang="ja-JP" altLang="en-US" sz="3600" dirty="0"/>
              <a:t>ワーキングプア</a:t>
            </a:r>
            <a:r>
              <a:rPr kumimoji="1" lang="ja-JP" altLang="en-US" sz="3600" dirty="0" smtClean="0"/>
              <a:t>の実例</a:t>
            </a:r>
            <a:endParaRPr kumimoji="1" lang="ja-JP" altLang="en-US" sz="3600" dirty="0"/>
          </a:p>
        </p:txBody>
      </p:sp>
      <p:sp>
        <p:nvSpPr>
          <p:cNvPr id="4" name="テキスト ボックス 3"/>
          <p:cNvSpPr txBox="1"/>
          <p:nvPr/>
        </p:nvSpPr>
        <p:spPr>
          <a:xfrm>
            <a:off x="224458" y="1556792"/>
            <a:ext cx="8802410" cy="4154984"/>
          </a:xfrm>
          <a:prstGeom prst="rect">
            <a:avLst/>
          </a:prstGeom>
          <a:noFill/>
        </p:spPr>
        <p:txBody>
          <a:bodyPr wrap="none" rtlCol="0">
            <a:spAutoFit/>
          </a:bodyPr>
          <a:lstStyle/>
          <a:p>
            <a:r>
              <a:rPr lang="ja-JP" altLang="en-US" sz="2400" dirty="0" smtClean="0">
                <a:solidFill>
                  <a:schemeClr val="bg1"/>
                </a:solidFill>
              </a:rPr>
              <a:t>ある夫婦の例</a:t>
            </a:r>
            <a:endParaRPr lang="en-US" altLang="ja-JP" sz="2400" dirty="0" smtClean="0">
              <a:solidFill>
                <a:schemeClr val="bg1"/>
              </a:solidFill>
            </a:endParaRPr>
          </a:p>
          <a:p>
            <a:r>
              <a:rPr lang="ja-JP" altLang="en-US" sz="2400" dirty="0" smtClean="0">
                <a:solidFill>
                  <a:schemeClr val="bg1"/>
                </a:solidFill>
              </a:rPr>
              <a:t>夫は１２歳で両親をなくし、叔母のところに引き取られるも、</a:t>
            </a:r>
            <a:endParaRPr lang="en-US" altLang="ja-JP" sz="2400" dirty="0" smtClean="0">
              <a:solidFill>
                <a:schemeClr val="bg1"/>
              </a:solidFill>
            </a:endParaRPr>
          </a:p>
          <a:p>
            <a:r>
              <a:rPr lang="ja-JP" altLang="en-US" sz="2400" dirty="0">
                <a:solidFill>
                  <a:schemeClr val="bg1"/>
                </a:solidFill>
              </a:rPr>
              <a:t>トラブル</a:t>
            </a:r>
            <a:r>
              <a:rPr lang="ja-JP" altLang="en-US" sz="2400" dirty="0" smtClean="0">
                <a:solidFill>
                  <a:schemeClr val="bg1"/>
                </a:solidFill>
              </a:rPr>
              <a:t>が続き、</a:t>
            </a:r>
            <a:r>
              <a:rPr lang="ja-JP" altLang="en-US" sz="2400" dirty="0" smtClean="0">
                <a:solidFill>
                  <a:schemeClr val="bg1"/>
                </a:solidFill>
              </a:rPr>
              <a:t>高校を中退し、働かざるを得なくなる。</a:t>
            </a:r>
            <a:endParaRPr lang="en-US" altLang="ja-JP" sz="2400" dirty="0" smtClean="0">
              <a:solidFill>
                <a:schemeClr val="bg1"/>
              </a:solidFill>
            </a:endParaRPr>
          </a:p>
          <a:p>
            <a:r>
              <a:rPr lang="ja-JP" altLang="en-US" sz="2400" dirty="0" smtClean="0">
                <a:solidFill>
                  <a:schemeClr val="bg1"/>
                </a:solidFill>
              </a:rPr>
              <a:t>職を転々</a:t>
            </a:r>
            <a:r>
              <a:rPr lang="ja-JP" altLang="en-US" sz="2400" dirty="0">
                <a:solidFill>
                  <a:schemeClr val="bg1"/>
                </a:solidFill>
              </a:rPr>
              <a:t>として</a:t>
            </a:r>
            <a:r>
              <a:rPr lang="ja-JP" altLang="en-US" sz="2400" dirty="0" smtClean="0">
                <a:solidFill>
                  <a:schemeClr val="bg1"/>
                </a:solidFill>
              </a:rPr>
              <a:t>、上京。ゲストハウスで妻と出会う。</a:t>
            </a:r>
            <a:endParaRPr lang="en-US" altLang="ja-JP" sz="2400" dirty="0" smtClean="0">
              <a:solidFill>
                <a:schemeClr val="bg1"/>
              </a:solidFill>
            </a:endParaRPr>
          </a:p>
          <a:p>
            <a:endParaRPr lang="en-US" altLang="ja-JP" sz="2400" dirty="0" smtClean="0">
              <a:solidFill>
                <a:schemeClr val="bg1"/>
              </a:solidFill>
            </a:endParaRPr>
          </a:p>
          <a:p>
            <a:r>
              <a:rPr lang="ja-JP" altLang="en-US" sz="2400" dirty="0" smtClean="0">
                <a:solidFill>
                  <a:schemeClr val="bg1"/>
                </a:solidFill>
              </a:rPr>
              <a:t>妻は、高校生のときから精神的に病気がちで、</a:t>
            </a:r>
            <a:endParaRPr lang="en-US" altLang="ja-JP" sz="2400" dirty="0" smtClean="0">
              <a:solidFill>
                <a:schemeClr val="bg1"/>
              </a:solidFill>
            </a:endParaRPr>
          </a:p>
          <a:p>
            <a:r>
              <a:rPr lang="ja-JP" altLang="en-US" sz="2400" dirty="0" smtClean="0">
                <a:solidFill>
                  <a:schemeClr val="bg1"/>
                </a:solidFill>
              </a:rPr>
              <a:t>仕事を続けることができなかった。</a:t>
            </a:r>
            <a:endParaRPr lang="en-US" altLang="ja-JP" sz="2400" dirty="0" smtClean="0">
              <a:solidFill>
                <a:schemeClr val="bg1"/>
              </a:solidFill>
            </a:endParaRPr>
          </a:p>
          <a:p>
            <a:r>
              <a:rPr lang="ja-JP" altLang="en-US" sz="2400" dirty="0" smtClean="0">
                <a:solidFill>
                  <a:schemeClr val="bg1"/>
                </a:solidFill>
              </a:rPr>
              <a:t>やり直そうと上京し、ゲストハウスで夫に出会う。</a:t>
            </a:r>
            <a:endParaRPr lang="en-US" altLang="ja-JP" sz="2400" dirty="0" smtClean="0">
              <a:solidFill>
                <a:schemeClr val="bg1"/>
              </a:solidFill>
            </a:endParaRPr>
          </a:p>
          <a:p>
            <a:endParaRPr lang="en-US" altLang="ja-JP" sz="2400" dirty="0" smtClean="0">
              <a:solidFill>
                <a:schemeClr val="bg1"/>
              </a:solidFill>
            </a:endParaRPr>
          </a:p>
          <a:p>
            <a:r>
              <a:rPr lang="ja-JP" altLang="en-US" sz="2400" dirty="0" smtClean="0">
                <a:solidFill>
                  <a:schemeClr val="bg1"/>
                </a:solidFill>
              </a:rPr>
              <a:t>結婚後も安定した職を求めて日本を転々とするが、</a:t>
            </a:r>
            <a:endParaRPr lang="en-US" altLang="ja-JP" sz="2400" dirty="0" smtClean="0">
              <a:solidFill>
                <a:schemeClr val="bg1"/>
              </a:solidFill>
            </a:endParaRPr>
          </a:p>
          <a:p>
            <a:r>
              <a:rPr lang="ja-JP" altLang="en-US" sz="2400" dirty="0" smtClean="0">
                <a:solidFill>
                  <a:schemeClr val="bg1"/>
                </a:solidFill>
              </a:rPr>
              <a:t>派遣などの不安定な雇用しか見つからない。</a:t>
            </a:r>
            <a:endParaRPr lang="en-US" altLang="ja-JP" sz="2400" dirty="0">
              <a:solidFill>
                <a:schemeClr val="bg1"/>
              </a:solidFill>
            </a:endParaRPr>
          </a:p>
        </p:txBody>
      </p:sp>
    </p:spTree>
    <p:extLst>
      <p:ext uri="{BB962C8B-B14F-4D97-AF65-F5344CB8AC3E}">
        <p14:creationId xmlns:p14="http://schemas.microsoft.com/office/powerpoint/2010/main" val="63385663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anim calcmode="lin" valueType="num">
                                      <p:cBhvr>
                                        <p:cTn id="1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1000"/>
                                        <p:tgtEl>
                                          <p:spTgt spid="4">
                                            <p:txEl>
                                              <p:pRg st="3" end="3"/>
                                            </p:txEl>
                                          </p:spTgt>
                                        </p:tgtEl>
                                      </p:cBhvr>
                                    </p:animEffect>
                                    <p:anim calcmode="lin" valueType="num">
                                      <p:cBhvr>
                                        <p:cTn id="2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animEffect transition="in" filter="fade">
                                      <p:cBhvr>
                                        <p:cTn id="29" dur="1000"/>
                                        <p:tgtEl>
                                          <p:spTgt spid="4">
                                            <p:txEl>
                                              <p:pRg st="5" end="5"/>
                                            </p:txEl>
                                          </p:spTgt>
                                        </p:tgtEl>
                                      </p:cBhvr>
                                    </p:animEffect>
                                    <p:anim calcmode="lin" valueType="num">
                                      <p:cBhvr>
                                        <p:cTn id="30"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4">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4">
                                            <p:txEl>
                                              <p:pRg st="6" end="6"/>
                                            </p:txEl>
                                          </p:spTgt>
                                        </p:tgtEl>
                                        <p:attrNameLst>
                                          <p:attrName>style.visibility</p:attrName>
                                        </p:attrNameLst>
                                      </p:cBhvr>
                                      <p:to>
                                        <p:strVal val="visible"/>
                                      </p:to>
                                    </p:set>
                                    <p:animEffect transition="in" filter="fade">
                                      <p:cBhvr>
                                        <p:cTn id="34" dur="1000"/>
                                        <p:tgtEl>
                                          <p:spTgt spid="4">
                                            <p:txEl>
                                              <p:pRg st="6" end="6"/>
                                            </p:txEl>
                                          </p:spTgt>
                                        </p:tgtEl>
                                      </p:cBhvr>
                                    </p:animEffect>
                                    <p:anim calcmode="lin" valueType="num">
                                      <p:cBhvr>
                                        <p:cTn id="35"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4">
                                            <p:txEl>
                                              <p:pRg st="6" end="6"/>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4">
                                            <p:txEl>
                                              <p:pRg st="7" end="7"/>
                                            </p:txEl>
                                          </p:spTgt>
                                        </p:tgtEl>
                                        <p:attrNameLst>
                                          <p:attrName>style.visibility</p:attrName>
                                        </p:attrNameLst>
                                      </p:cBhvr>
                                      <p:to>
                                        <p:strVal val="visible"/>
                                      </p:to>
                                    </p:set>
                                    <p:animEffect transition="in" filter="fade">
                                      <p:cBhvr>
                                        <p:cTn id="39" dur="1000"/>
                                        <p:tgtEl>
                                          <p:spTgt spid="4">
                                            <p:txEl>
                                              <p:pRg st="7" end="7"/>
                                            </p:txEl>
                                          </p:spTgt>
                                        </p:tgtEl>
                                      </p:cBhvr>
                                    </p:animEffect>
                                    <p:anim calcmode="lin" valueType="num">
                                      <p:cBhvr>
                                        <p:cTn id="40"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41"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4">
                                            <p:txEl>
                                              <p:pRg st="9" end="9"/>
                                            </p:txEl>
                                          </p:spTgt>
                                        </p:tgtEl>
                                        <p:attrNameLst>
                                          <p:attrName>style.visibility</p:attrName>
                                        </p:attrNameLst>
                                      </p:cBhvr>
                                      <p:to>
                                        <p:strVal val="visible"/>
                                      </p:to>
                                    </p:set>
                                    <p:animEffect transition="in" filter="fade">
                                      <p:cBhvr>
                                        <p:cTn id="46" dur="1000"/>
                                        <p:tgtEl>
                                          <p:spTgt spid="4">
                                            <p:txEl>
                                              <p:pRg st="9" end="9"/>
                                            </p:txEl>
                                          </p:spTgt>
                                        </p:tgtEl>
                                      </p:cBhvr>
                                    </p:animEffect>
                                    <p:anim calcmode="lin" valueType="num">
                                      <p:cBhvr>
                                        <p:cTn id="47"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48" dur="1000" fill="hold"/>
                                        <p:tgtEl>
                                          <p:spTgt spid="4">
                                            <p:txEl>
                                              <p:pRg st="9" end="9"/>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4">
                                            <p:txEl>
                                              <p:pRg st="10" end="10"/>
                                            </p:txEl>
                                          </p:spTgt>
                                        </p:tgtEl>
                                        <p:attrNameLst>
                                          <p:attrName>style.visibility</p:attrName>
                                        </p:attrNameLst>
                                      </p:cBhvr>
                                      <p:to>
                                        <p:strVal val="visible"/>
                                      </p:to>
                                    </p:set>
                                    <p:animEffect transition="in" filter="fade">
                                      <p:cBhvr>
                                        <p:cTn id="51" dur="1000"/>
                                        <p:tgtEl>
                                          <p:spTgt spid="4">
                                            <p:txEl>
                                              <p:pRg st="10" end="10"/>
                                            </p:txEl>
                                          </p:spTgt>
                                        </p:tgtEl>
                                      </p:cBhvr>
                                    </p:animEffect>
                                    <p:anim calcmode="lin" valueType="num">
                                      <p:cBhvr>
                                        <p:cTn id="52"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53" dur="1000" fill="hold"/>
                                        <p:tgtEl>
                                          <p:spTgt spid="4">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62869" y="321088"/>
            <a:ext cx="9577064" cy="792088"/>
          </a:xfrm>
          <a:prstGeom prst="rect">
            <a:avLst/>
          </a:prstGeom>
          <a:solidFill>
            <a:schemeClr val="accent1">
              <a:lumMod val="20000"/>
              <a:lumOff val="80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a typeface="ほにゃ字" pitchFamily="2" charset="-128"/>
            </a:endParaRPr>
          </a:p>
        </p:txBody>
      </p:sp>
      <p:sp>
        <p:nvSpPr>
          <p:cNvPr id="2" name="テキスト ボックス 1"/>
          <p:cNvSpPr txBox="1"/>
          <p:nvPr/>
        </p:nvSpPr>
        <p:spPr>
          <a:xfrm>
            <a:off x="467544" y="364304"/>
            <a:ext cx="6186309" cy="646331"/>
          </a:xfrm>
          <a:prstGeom prst="rect">
            <a:avLst/>
          </a:prstGeom>
          <a:noFill/>
        </p:spPr>
        <p:txBody>
          <a:bodyPr wrap="none" rtlCol="0">
            <a:spAutoFit/>
          </a:bodyPr>
          <a:lstStyle/>
          <a:p>
            <a:r>
              <a:rPr lang="ja-JP" altLang="en-US" sz="3600" dirty="0" smtClean="0"/>
              <a:t>日本のワーキングプアの現状</a:t>
            </a:r>
            <a:endParaRPr kumimoji="1" lang="ja-JP" altLang="en-US" sz="3600" dirty="0"/>
          </a:p>
        </p:txBody>
      </p:sp>
      <p:sp>
        <p:nvSpPr>
          <p:cNvPr id="4" name="テキスト ボックス 3"/>
          <p:cNvSpPr txBox="1"/>
          <p:nvPr/>
        </p:nvSpPr>
        <p:spPr>
          <a:xfrm>
            <a:off x="179512" y="1988840"/>
            <a:ext cx="8802410" cy="3416320"/>
          </a:xfrm>
          <a:prstGeom prst="rect">
            <a:avLst/>
          </a:prstGeom>
          <a:noFill/>
        </p:spPr>
        <p:txBody>
          <a:bodyPr wrap="none" rtlCol="0">
            <a:spAutoFit/>
          </a:bodyPr>
          <a:lstStyle/>
          <a:p>
            <a:r>
              <a:rPr lang="ja-JP" altLang="en-US" sz="2400" dirty="0" smtClean="0">
                <a:solidFill>
                  <a:schemeClr val="bg1"/>
                </a:solidFill>
              </a:rPr>
              <a:t>働こうとしても、安定した働き先がない。</a:t>
            </a:r>
            <a:endParaRPr lang="en-US" altLang="ja-JP" sz="2400" dirty="0" smtClean="0">
              <a:solidFill>
                <a:schemeClr val="bg1"/>
              </a:solidFill>
            </a:endParaRPr>
          </a:p>
          <a:p>
            <a:r>
              <a:rPr kumimoji="1" lang="ja-JP" altLang="en-US" sz="2400" dirty="0" smtClean="0">
                <a:solidFill>
                  <a:schemeClr val="bg1"/>
                </a:solidFill>
              </a:rPr>
              <a:t>生きていくためには不安定な職場や条件で働かざるを得ない。</a:t>
            </a:r>
            <a:endParaRPr lang="en-US" altLang="ja-JP" sz="2400" dirty="0" smtClean="0">
              <a:solidFill>
                <a:schemeClr val="bg1"/>
              </a:solidFill>
            </a:endParaRPr>
          </a:p>
          <a:p>
            <a:endParaRPr kumimoji="1" lang="en-US" altLang="ja-JP" sz="2400" dirty="0" smtClean="0">
              <a:solidFill>
                <a:schemeClr val="bg1"/>
              </a:solidFill>
            </a:endParaRPr>
          </a:p>
          <a:p>
            <a:r>
              <a:rPr lang="ja-JP" altLang="en-US" sz="2400" dirty="0" smtClean="0">
                <a:solidFill>
                  <a:schemeClr val="bg1"/>
                </a:solidFill>
              </a:rPr>
              <a:t>違法に搾取されていても、知識がないから気づかない、</a:t>
            </a:r>
            <a:endParaRPr lang="en-US" altLang="ja-JP" sz="2400" dirty="0">
              <a:solidFill>
                <a:schemeClr val="bg1"/>
              </a:solidFill>
            </a:endParaRPr>
          </a:p>
          <a:p>
            <a:r>
              <a:rPr lang="ja-JP" altLang="en-US" sz="2400" dirty="0" smtClean="0">
                <a:solidFill>
                  <a:schemeClr val="bg1"/>
                </a:solidFill>
              </a:rPr>
              <a:t>状況を改善できない。</a:t>
            </a:r>
            <a:endParaRPr lang="en-US" altLang="ja-JP" sz="2400" dirty="0">
              <a:solidFill>
                <a:schemeClr val="bg1"/>
              </a:solidFill>
            </a:endParaRPr>
          </a:p>
          <a:p>
            <a:endParaRPr kumimoji="1" lang="en-US" altLang="ja-JP" sz="2400" dirty="0">
              <a:solidFill>
                <a:schemeClr val="bg1"/>
              </a:solidFill>
            </a:endParaRPr>
          </a:p>
          <a:p>
            <a:r>
              <a:rPr lang="ja-JP" altLang="en-US" sz="2400" dirty="0" smtClean="0">
                <a:solidFill>
                  <a:schemeClr val="bg1"/>
                </a:solidFill>
              </a:rPr>
              <a:t>その日暮らしの収入しか得られないため、貯金もできない。</a:t>
            </a:r>
            <a:endParaRPr lang="en-US" altLang="ja-JP" sz="2400" dirty="0" smtClean="0">
              <a:solidFill>
                <a:schemeClr val="bg1"/>
              </a:solidFill>
            </a:endParaRPr>
          </a:p>
          <a:p>
            <a:r>
              <a:rPr lang="ja-JP" altLang="en-US" sz="2400" dirty="0" smtClean="0">
                <a:solidFill>
                  <a:schemeClr val="bg1"/>
                </a:solidFill>
              </a:rPr>
              <a:t>→ゲストハウス暮らし、ネットカフェ難民、ホームレス</a:t>
            </a:r>
            <a:endParaRPr lang="en-US" altLang="ja-JP" sz="2400" dirty="0" smtClean="0">
              <a:solidFill>
                <a:schemeClr val="bg1"/>
              </a:solidFill>
            </a:endParaRPr>
          </a:p>
          <a:p>
            <a:r>
              <a:rPr lang="ja-JP" altLang="en-US" sz="2400" dirty="0" smtClean="0">
                <a:solidFill>
                  <a:schemeClr val="bg1"/>
                </a:solidFill>
              </a:rPr>
              <a:t>→病気</a:t>
            </a:r>
            <a:r>
              <a:rPr lang="ja-JP" altLang="en-US" sz="2400" dirty="0">
                <a:solidFill>
                  <a:schemeClr val="bg1"/>
                </a:solidFill>
              </a:rPr>
              <a:t>になったときに</a:t>
            </a:r>
            <a:r>
              <a:rPr lang="ja-JP" altLang="en-US" sz="2400" dirty="0" smtClean="0">
                <a:solidFill>
                  <a:schemeClr val="bg1"/>
                </a:solidFill>
              </a:rPr>
              <a:t>、生活できない。</a:t>
            </a:r>
            <a:endParaRPr lang="en-US" altLang="ja-JP" sz="2400" dirty="0">
              <a:solidFill>
                <a:schemeClr val="bg1"/>
              </a:solidFill>
            </a:endParaRPr>
          </a:p>
        </p:txBody>
      </p:sp>
    </p:spTree>
    <p:extLst>
      <p:ext uri="{BB962C8B-B14F-4D97-AF65-F5344CB8AC3E}">
        <p14:creationId xmlns:p14="http://schemas.microsoft.com/office/powerpoint/2010/main" val="373402487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1000"/>
                                        <p:tgtEl>
                                          <p:spTgt spid="4">
                                            <p:txEl>
                                              <p:pRg st="3" end="3"/>
                                            </p:txEl>
                                          </p:spTgt>
                                        </p:tgtEl>
                                      </p:cBhvr>
                                    </p:animEffect>
                                    <p:anim calcmode="lin" valueType="num">
                                      <p:cBhvr>
                                        <p:cTn id="20"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Effect transition="in" filter="fade">
                                      <p:cBhvr>
                                        <p:cTn id="24" dur="1000"/>
                                        <p:tgtEl>
                                          <p:spTgt spid="4">
                                            <p:txEl>
                                              <p:pRg st="4" end="4"/>
                                            </p:txEl>
                                          </p:spTgt>
                                        </p:tgtEl>
                                      </p:cBhvr>
                                    </p:animEffect>
                                    <p:anim calcmode="lin" valueType="num">
                                      <p:cBhvr>
                                        <p:cTn id="25"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Effect transition="in" filter="fade">
                                      <p:cBhvr>
                                        <p:cTn id="31" dur="1000"/>
                                        <p:tgtEl>
                                          <p:spTgt spid="4">
                                            <p:txEl>
                                              <p:pRg st="6" end="6"/>
                                            </p:txEl>
                                          </p:spTgt>
                                        </p:tgtEl>
                                      </p:cBhvr>
                                    </p:animEffect>
                                    <p:anim calcmode="lin" valueType="num">
                                      <p:cBhvr>
                                        <p:cTn id="32"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4">
                                            <p:txEl>
                                              <p:pRg st="7" end="7"/>
                                            </p:txEl>
                                          </p:spTgt>
                                        </p:tgtEl>
                                        <p:attrNameLst>
                                          <p:attrName>style.visibility</p:attrName>
                                        </p:attrNameLst>
                                      </p:cBhvr>
                                      <p:to>
                                        <p:strVal val="visible"/>
                                      </p:to>
                                    </p:set>
                                    <p:animEffect transition="in" filter="fade">
                                      <p:cBhvr>
                                        <p:cTn id="36" dur="1000"/>
                                        <p:tgtEl>
                                          <p:spTgt spid="4">
                                            <p:txEl>
                                              <p:pRg st="7" end="7"/>
                                            </p:txEl>
                                          </p:spTgt>
                                        </p:tgtEl>
                                      </p:cBhvr>
                                    </p:animEffect>
                                    <p:anim calcmode="lin" valueType="num">
                                      <p:cBhvr>
                                        <p:cTn id="37"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4">
                                            <p:txEl>
                                              <p:pRg st="7" end="7"/>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4">
                                            <p:txEl>
                                              <p:pRg st="8" end="8"/>
                                            </p:txEl>
                                          </p:spTgt>
                                        </p:tgtEl>
                                        <p:attrNameLst>
                                          <p:attrName>style.visibility</p:attrName>
                                        </p:attrNameLst>
                                      </p:cBhvr>
                                      <p:to>
                                        <p:strVal val="visible"/>
                                      </p:to>
                                    </p:set>
                                    <p:animEffect transition="in" filter="fade">
                                      <p:cBhvr>
                                        <p:cTn id="41" dur="1000"/>
                                        <p:tgtEl>
                                          <p:spTgt spid="4">
                                            <p:txEl>
                                              <p:pRg st="8" end="8"/>
                                            </p:txEl>
                                          </p:spTgt>
                                        </p:tgtEl>
                                      </p:cBhvr>
                                    </p:animEffect>
                                    <p:anim calcmode="lin" valueType="num">
                                      <p:cBhvr>
                                        <p:cTn id="42"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43"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612576" y="3744611"/>
            <a:ext cx="10297144" cy="2232248"/>
          </a:xfrm>
          <a:prstGeom prst="rect">
            <a:avLst/>
          </a:prstGeom>
          <a:solidFill>
            <a:schemeClr val="bg1">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a typeface="ほにゃ字" pitchFamily="2" charset="-128"/>
            </a:endParaRPr>
          </a:p>
        </p:txBody>
      </p:sp>
      <p:sp>
        <p:nvSpPr>
          <p:cNvPr id="3" name="テキスト ボックス 2"/>
          <p:cNvSpPr txBox="1"/>
          <p:nvPr/>
        </p:nvSpPr>
        <p:spPr>
          <a:xfrm>
            <a:off x="539552" y="4365103"/>
            <a:ext cx="4801314" cy="1200329"/>
          </a:xfrm>
          <a:prstGeom prst="rect">
            <a:avLst/>
          </a:prstGeom>
          <a:noFill/>
        </p:spPr>
        <p:txBody>
          <a:bodyPr wrap="none" rtlCol="0">
            <a:spAutoFit/>
          </a:bodyPr>
          <a:lstStyle/>
          <a:p>
            <a:r>
              <a:rPr lang="ja-JP" altLang="en-US" sz="7200" dirty="0" smtClean="0">
                <a:solidFill>
                  <a:prstClr val="black"/>
                </a:solidFill>
              </a:rPr>
              <a:t>原因・理由</a:t>
            </a:r>
            <a:endParaRPr lang="en-US" altLang="ja-JP" sz="7200" dirty="0" smtClean="0">
              <a:solidFill>
                <a:prstClr val="black"/>
              </a:solidFill>
            </a:endParaRPr>
          </a:p>
        </p:txBody>
      </p:sp>
    </p:spTree>
    <p:extLst>
      <p:ext uri="{BB962C8B-B14F-4D97-AF65-F5344CB8AC3E}">
        <p14:creationId xmlns:p14="http://schemas.microsoft.com/office/powerpoint/2010/main" val="1399292162"/>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62869" y="321088"/>
            <a:ext cx="9577064" cy="792088"/>
          </a:xfrm>
          <a:prstGeom prst="rect">
            <a:avLst/>
          </a:prstGeom>
          <a:solidFill>
            <a:schemeClr val="accent1">
              <a:lumMod val="20000"/>
              <a:lumOff val="80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a typeface="ほにゃ字" pitchFamily="2" charset="-128"/>
            </a:endParaRPr>
          </a:p>
        </p:txBody>
      </p:sp>
      <p:sp>
        <p:nvSpPr>
          <p:cNvPr id="2" name="テキスト ボックス 1"/>
          <p:cNvSpPr txBox="1"/>
          <p:nvPr/>
        </p:nvSpPr>
        <p:spPr>
          <a:xfrm>
            <a:off x="467544" y="364304"/>
            <a:ext cx="8494633" cy="646331"/>
          </a:xfrm>
          <a:prstGeom prst="rect">
            <a:avLst/>
          </a:prstGeom>
          <a:noFill/>
        </p:spPr>
        <p:txBody>
          <a:bodyPr wrap="none" rtlCol="0">
            <a:spAutoFit/>
          </a:bodyPr>
          <a:lstStyle/>
          <a:p>
            <a:r>
              <a:rPr kumimoji="1" lang="ja-JP" altLang="en-US" sz="3600" dirty="0" smtClean="0"/>
              <a:t>なぜこのような問題が生じてしまうのか</a:t>
            </a:r>
            <a:endParaRPr kumimoji="1" lang="ja-JP" altLang="en-US" sz="3600" dirty="0"/>
          </a:p>
        </p:txBody>
      </p:sp>
      <p:sp>
        <p:nvSpPr>
          <p:cNvPr id="4" name="テキスト ボックス 3"/>
          <p:cNvSpPr txBox="1"/>
          <p:nvPr/>
        </p:nvSpPr>
        <p:spPr>
          <a:xfrm>
            <a:off x="452201" y="1556792"/>
            <a:ext cx="4493538" cy="4832092"/>
          </a:xfrm>
          <a:prstGeom prst="rect">
            <a:avLst/>
          </a:prstGeom>
          <a:noFill/>
        </p:spPr>
        <p:txBody>
          <a:bodyPr wrap="none" rtlCol="0">
            <a:spAutoFit/>
          </a:bodyPr>
          <a:lstStyle/>
          <a:p>
            <a:r>
              <a:rPr lang="ja-JP" altLang="en-US" sz="2800" dirty="0" smtClean="0">
                <a:solidFill>
                  <a:schemeClr val="bg1"/>
                </a:solidFill>
              </a:rPr>
              <a:t>「五重の排除」</a:t>
            </a:r>
            <a:endParaRPr lang="en-US" altLang="ja-JP" sz="2800" dirty="0" smtClean="0">
              <a:solidFill>
                <a:schemeClr val="bg1"/>
              </a:solidFill>
            </a:endParaRPr>
          </a:p>
          <a:p>
            <a:endParaRPr lang="en-US" altLang="ja-JP" sz="2800" dirty="0" smtClean="0">
              <a:solidFill>
                <a:schemeClr val="bg1"/>
              </a:solidFill>
            </a:endParaRPr>
          </a:p>
          <a:p>
            <a:r>
              <a:rPr lang="ja-JP" altLang="en-US" sz="2800" dirty="0">
                <a:solidFill>
                  <a:schemeClr val="bg1"/>
                </a:solidFill>
              </a:rPr>
              <a:t>「溜め」が</a:t>
            </a:r>
            <a:r>
              <a:rPr lang="ja-JP" altLang="en-US" sz="2800" dirty="0" smtClean="0">
                <a:solidFill>
                  <a:schemeClr val="bg1"/>
                </a:solidFill>
              </a:rPr>
              <a:t>ない</a:t>
            </a:r>
            <a:endParaRPr lang="en-US" altLang="ja-JP" sz="2800" dirty="0" smtClean="0">
              <a:solidFill>
                <a:schemeClr val="bg1"/>
              </a:solidFill>
            </a:endParaRPr>
          </a:p>
          <a:p>
            <a:endParaRPr lang="en-US" altLang="ja-JP" sz="2800" dirty="0">
              <a:solidFill>
                <a:schemeClr val="bg1"/>
              </a:solidFill>
            </a:endParaRPr>
          </a:p>
          <a:p>
            <a:r>
              <a:rPr lang="ja-JP" altLang="en-US" sz="2800" dirty="0" smtClean="0">
                <a:solidFill>
                  <a:schemeClr val="bg1"/>
                </a:solidFill>
              </a:rPr>
              <a:t>「すべり台社会」</a:t>
            </a:r>
            <a:endParaRPr lang="en-US" altLang="ja-JP" sz="2800" dirty="0" smtClean="0">
              <a:solidFill>
                <a:schemeClr val="bg1"/>
              </a:solidFill>
            </a:endParaRPr>
          </a:p>
          <a:p>
            <a:endParaRPr lang="en-US" altLang="ja-JP" sz="2800" dirty="0">
              <a:solidFill>
                <a:schemeClr val="bg1"/>
              </a:solidFill>
            </a:endParaRPr>
          </a:p>
          <a:p>
            <a:r>
              <a:rPr lang="ja-JP" altLang="en-US" sz="2800" dirty="0" smtClean="0">
                <a:solidFill>
                  <a:schemeClr val="bg1"/>
                </a:solidFill>
              </a:rPr>
              <a:t>「労働市場・社会」の変化</a:t>
            </a:r>
            <a:endParaRPr lang="en-US" altLang="ja-JP" sz="2800" dirty="0">
              <a:solidFill>
                <a:schemeClr val="bg1"/>
              </a:solidFill>
            </a:endParaRPr>
          </a:p>
          <a:p>
            <a:endParaRPr lang="en-US" altLang="ja-JP" sz="2800" dirty="0">
              <a:solidFill>
                <a:schemeClr val="bg1"/>
              </a:solidFill>
            </a:endParaRPr>
          </a:p>
          <a:p>
            <a:r>
              <a:rPr lang="ja-JP" altLang="en-US" sz="2800" dirty="0">
                <a:solidFill>
                  <a:schemeClr val="bg1"/>
                </a:solidFill>
              </a:rPr>
              <a:t>「自己責任論</a:t>
            </a:r>
            <a:r>
              <a:rPr lang="ja-JP" altLang="en-US" sz="2800" dirty="0" smtClean="0">
                <a:solidFill>
                  <a:schemeClr val="bg1"/>
                </a:solidFill>
              </a:rPr>
              <a:t>」</a:t>
            </a:r>
            <a:endParaRPr lang="en-US" altLang="ja-JP" sz="2800" dirty="0" smtClean="0">
              <a:solidFill>
                <a:schemeClr val="bg1"/>
              </a:solidFill>
            </a:endParaRPr>
          </a:p>
          <a:p>
            <a:endParaRPr lang="en-US" altLang="ja-JP" sz="2800" dirty="0" smtClean="0">
              <a:solidFill>
                <a:schemeClr val="bg1"/>
              </a:solidFill>
            </a:endParaRPr>
          </a:p>
          <a:p>
            <a:r>
              <a:rPr lang="ja-JP" altLang="en-US" sz="2800" dirty="0">
                <a:solidFill>
                  <a:schemeClr val="bg1"/>
                </a:solidFill>
              </a:rPr>
              <a:t>「差別・偏見</a:t>
            </a:r>
            <a:r>
              <a:rPr lang="ja-JP" altLang="en-US" sz="2800" dirty="0" smtClean="0">
                <a:solidFill>
                  <a:schemeClr val="bg1"/>
                </a:solidFill>
              </a:rPr>
              <a:t>」</a:t>
            </a:r>
            <a:endParaRPr lang="en-US" altLang="ja-JP" sz="2800" dirty="0">
              <a:solidFill>
                <a:schemeClr val="bg1"/>
              </a:solidFill>
            </a:endParaRPr>
          </a:p>
        </p:txBody>
      </p:sp>
    </p:spTree>
    <p:extLst>
      <p:ext uri="{BB962C8B-B14F-4D97-AF65-F5344CB8AC3E}">
        <p14:creationId xmlns:p14="http://schemas.microsoft.com/office/powerpoint/2010/main" val="149089973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62869" y="321088"/>
            <a:ext cx="9577064" cy="792088"/>
          </a:xfrm>
          <a:prstGeom prst="rect">
            <a:avLst/>
          </a:prstGeom>
          <a:solidFill>
            <a:schemeClr val="accent1">
              <a:lumMod val="20000"/>
              <a:lumOff val="80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a typeface="ほにゃ字" pitchFamily="2" charset="-128"/>
            </a:endParaRPr>
          </a:p>
        </p:txBody>
      </p:sp>
      <p:sp>
        <p:nvSpPr>
          <p:cNvPr id="2" name="テキスト ボックス 1"/>
          <p:cNvSpPr txBox="1"/>
          <p:nvPr/>
        </p:nvSpPr>
        <p:spPr>
          <a:xfrm>
            <a:off x="467544" y="364304"/>
            <a:ext cx="3416320" cy="646331"/>
          </a:xfrm>
          <a:prstGeom prst="rect">
            <a:avLst/>
          </a:prstGeom>
          <a:noFill/>
        </p:spPr>
        <p:txBody>
          <a:bodyPr wrap="none" rtlCol="0">
            <a:spAutoFit/>
          </a:bodyPr>
          <a:lstStyle/>
          <a:p>
            <a:r>
              <a:rPr kumimoji="1" lang="ja-JP" altLang="en-US" sz="3600" dirty="0" smtClean="0"/>
              <a:t>「五重の排除」</a:t>
            </a:r>
            <a:endParaRPr kumimoji="1" lang="ja-JP" altLang="en-US" sz="3600" dirty="0"/>
          </a:p>
        </p:txBody>
      </p:sp>
      <p:sp>
        <p:nvSpPr>
          <p:cNvPr id="4" name="テキスト ボックス 3"/>
          <p:cNvSpPr txBox="1"/>
          <p:nvPr/>
        </p:nvSpPr>
        <p:spPr>
          <a:xfrm>
            <a:off x="452201" y="1722288"/>
            <a:ext cx="3570208" cy="4154984"/>
          </a:xfrm>
          <a:prstGeom prst="rect">
            <a:avLst/>
          </a:prstGeom>
          <a:noFill/>
        </p:spPr>
        <p:txBody>
          <a:bodyPr wrap="none" rtlCol="0">
            <a:spAutoFit/>
          </a:bodyPr>
          <a:lstStyle/>
          <a:p>
            <a:r>
              <a:rPr lang="ja-JP" altLang="en-US" sz="2400" dirty="0" smtClean="0">
                <a:solidFill>
                  <a:schemeClr val="bg1"/>
                </a:solidFill>
              </a:rPr>
              <a:t>「五重の排除」</a:t>
            </a:r>
            <a:endParaRPr lang="en-US" altLang="ja-JP" sz="2400" dirty="0" smtClean="0">
              <a:solidFill>
                <a:schemeClr val="bg1"/>
              </a:solidFill>
            </a:endParaRPr>
          </a:p>
          <a:p>
            <a:endParaRPr lang="en-US" altLang="ja-JP" sz="2400" dirty="0">
              <a:solidFill>
                <a:schemeClr val="bg1"/>
              </a:solidFill>
            </a:endParaRPr>
          </a:p>
          <a:p>
            <a:r>
              <a:rPr lang="ja-JP" altLang="en-US" sz="2400" dirty="0" smtClean="0">
                <a:solidFill>
                  <a:schemeClr val="bg1"/>
                </a:solidFill>
              </a:rPr>
              <a:t>１：教育課程からの排除</a:t>
            </a:r>
            <a:endParaRPr lang="en-US" altLang="ja-JP" sz="2400" dirty="0" smtClean="0">
              <a:solidFill>
                <a:schemeClr val="bg1"/>
              </a:solidFill>
            </a:endParaRPr>
          </a:p>
          <a:p>
            <a:endParaRPr lang="en-US" altLang="ja-JP" sz="2400" dirty="0" smtClean="0">
              <a:solidFill>
                <a:schemeClr val="bg1"/>
              </a:solidFill>
            </a:endParaRPr>
          </a:p>
          <a:p>
            <a:r>
              <a:rPr lang="ja-JP" altLang="en-US" sz="2400" dirty="0" smtClean="0">
                <a:solidFill>
                  <a:schemeClr val="bg1"/>
                </a:solidFill>
              </a:rPr>
              <a:t>２：企業福祉からの排除</a:t>
            </a:r>
            <a:endParaRPr lang="en-US" altLang="ja-JP" sz="2400" dirty="0" smtClean="0">
              <a:solidFill>
                <a:schemeClr val="bg1"/>
              </a:solidFill>
            </a:endParaRPr>
          </a:p>
          <a:p>
            <a:endParaRPr lang="en-US" altLang="ja-JP" sz="2400" dirty="0" smtClean="0">
              <a:solidFill>
                <a:schemeClr val="bg1"/>
              </a:solidFill>
            </a:endParaRPr>
          </a:p>
          <a:p>
            <a:r>
              <a:rPr lang="ja-JP" altLang="en-US" sz="2400" dirty="0" smtClean="0">
                <a:solidFill>
                  <a:schemeClr val="bg1"/>
                </a:solidFill>
              </a:rPr>
              <a:t>３：家族福祉からの排除</a:t>
            </a:r>
            <a:endParaRPr lang="en-US" altLang="ja-JP" sz="2400" dirty="0" smtClean="0">
              <a:solidFill>
                <a:schemeClr val="bg1"/>
              </a:solidFill>
            </a:endParaRPr>
          </a:p>
          <a:p>
            <a:endParaRPr lang="en-US" altLang="ja-JP" sz="2400" dirty="0" smtClean="0">
              <a:solidFill>
                <a:schemeClr val="bg1"/>
              </a:solidFill>
            </a:endParaRPr>
          </a:p>
          <a:p>
            <a:r>
              <a:rPr lang="ja-JP" altLang="en-US" sz="2400" dirty="0" smtClean="0">
                <a:solidFill>
                  <a:schemeClr val="bg1"/>
                </a:solidFill>
              </a:rPr>
              <a:t>４：公的福祉からの排除</a:t>
            </a:r>
            <a:endParaRPr lang="en-US" altLang="ja-JP" sz="2400" dirty="0" smtClean="0">
              <a:solidFill>
                <a:schemeClr val="bg1"/>
              </a:solidFill>
            </a:endParaRPr>
          </a:p>
          <a:p>
            <a:endParaRPr lang="en-US" altLang="ja-JP" sz="2400" dirty="0" smtClean="0">
              <a:solidFill>
                <a:schemeClr val="bg1"/>
              </a:solidFill>
            </a:endParaRPr>
          </a:p>
          <a:p>
            <a:r>
              <a:rPr lang="ja-JP" altLang="en-US" sz="2400" dirty="0" smtClean="0">
                <a:solidFill>
                  <a:schemeClr val="bg1"/>
                </a:solidFill>
              </a:rPr>
              <a:t>５：自分自身からの排除</a:t>
            </a:r>
            <a:endParaRPr lang="en-US" altLang="ja-JP" sz="2400" dirty="0" smtClean="0">
              <a:solidFill>
                <a:schemeClr val="bg1"/>
              </a:solidFill>
            </a:endParaRPr>
          </a:p>
        </p:txBody>
      </p:sp>
    </p:spTree>
    <p:extLst>
      <p:ext uri="{BB962C8B-B14F-4D97-AF65-F5344CB8AC3E}">
        <p14:creationId xmlns:p14="http://schemas.microsoft.com/office/powerpoint/2010/main" val="15059360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000"/>
                                        <p:tgtEl>
                                          <p:spTgt spid="4">
                                            <p:txEl>
                                              <p:pRg st="2" end="2"/>
                                            </p:txEl>
                                          </p:spTgt>
                                        </p:tgtEl>
                                      </p:cBhvr>
                                    </p:animEffect>
                                    <p:anim calcmode="lin" valueType="num">
                                      <p:cBhvr>
                                        <p:cTn id="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4" end="4"/>
                                            </p:txEl>
                                          </p:spTgt>
                                        </p:tgtEl>
                                        <p:attrNameLst>
                                          <p:attrName>style.visibility</p:attrName>
                                        </p:attrNameLst>
                                      </p:cBhvr>
                                      <p:to>
                                        <p:strVal val="visible"/>
                                      </p:to>
                                    </p:set>
                                    <p:animEffect transition="in" filter="fade">
                                      <p:cBhvr>
                                        <p:cTn id="14" dur="1000"/>
                                        <p:tgtEl>
                                          <p:spTgt spid="4">
                                            <p:txEl>
                                              <p:pRg st="4" end="4"/>
                                            </p:txEl>
                                          </p:spTgt>
                                        </p:tgtEl>
                                      </p:cBhvr>
                                    </p:animEffect>
                                    <p:anim calcmode="lin" valueType="num">
                                      <p:cBhvr>
                                        <p:cTn id="15"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animEffect transition="in" filter="fade">
                                      <p:cBhvr>
                                        <p:cTn id="21" dur="1000"/>
                                        <p:tgtEl>
                                          <p:spTgt spid="4">
                                            <p:txEl>
                                              <p:pRg st="6" end="6"/>
                                            </p:txEl>
                                          </p:spTgt>
                                        </p:tgtEl>
                                      </p:cBhvr>
                                    </p:animEffect>
                                    <p:anim calcmode="lin" valueType="num">
                                      <p:cBhvr>
                                        <p:cTn id="22"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Effect transition="in" filter="fade">
                                      <p:cBhvr>
                                        <p:cTn id="28" dur="1000"/>
                                        <p:tgtEl>
                                          <p:spTgt spid="4">
                                            <p:txEl>
                                              <p:pRg st="8" end="8"/>
                                            </p:txEl>
                                          </p:spTgt>
                                        </p:tgtEl>
                                      </p:cBhvr>
                                    </p:animEffect>
                                    <p:anim calcmode="lin" valueType="num">
                                      <p:cBhvr>
                                        <p:cTn id="29"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animEffect transition="in" filter="fade">
                                      <p:cBhvr>
                                        <p:cTn id="35" dur="1000"/>
                                        <p:tgtEl>
                                          <p:spTgt spid="4">
                                            <p:txEl>
                                              <p:pRg st="10" end="10"/>
                                            </p:txEl>
                                          </p:spTgt>
                                        </p:tgtEl>
                                      </p:cBhvr>
                                    </p:animEffect>
                                    <p:anim calcmode="lin" valueType="num">
                                      <p:cBhvr>
                                        <p:cTn id="36"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62869" y="321088"/>
            <a:ext cx="9577064" cy="792088"/>
          </a:xfrm>
          <a:prstGeom prst="rect">
            <a:avLst/>
          </a:prstGeom>
          <a:solidFill>
            <a:schemeClr val="accent1">
              <a:lumMod val="20000"/>
              <a:lumOff val="80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a typeface="ほにゃ字" pitchFamily="2" charset="-128"/>
            </a:endParaRPr>
          </a:p>
        </p:txBody>
      </p:sp>
      <p:sp>
        <p:nvSpPr>
          <p:cNvPr id="2" name="テキスト ボックス 1"/>
          <p:cNvSpPr txBox="1"/>
          <p:nvPr/>
        </p:nvSpPr>
        <p:spPr>
          <a:xfrm>
            <a:off x="467544" y="364304"/>
            <a:ext cx="3416320" cy="646331"/>
          </a:xfrm>
          <a:prstGeom prst="rect">
            <a:avLst/>
          </a:prstGeom>
          <a:noFill/>
        </p:spPr>
        <p:txBody>
          <a:bodyPr wrap="none" rtlCol="0">
            <a:spAutoFit/>
          </a:bodyPr>
          <a:lstStyle/>
          <a:p>
            <a:r>
              <a:rPr kumimoji="1" lang="ja-JP" altLang="en-US" sz="3600" dirty="0" smtClean="0"/>
              <a:t>「溜め」がない</a:t>
            </a:r>
            <a:endParaRPr kumimoji="1" lang="ja-JP" altLang="en-US" sz="3600" dirty="0"/>
          </a:p>
        </p:txBody>
      </p:sp>
      <p:sp>
        <p:nvSpPr>
          <p:cNvPr id="4" name="テキスト ボックス 3"/>
          <p:cNvSpPr txBox="1"/>
          <p:nvPr/>
        </p:nvSpPr>
        <p:spPr>
          <a:xfrm>
            <a:off x="437336" y="1650280"/>
            <a:ext cx="7879080" cy="3416320"/>
          </a:xfrm>
          <a:prstGeom prst="rect">
            <a:avLst/>
          </a:prstGeom>
          <a:noFill/>
        </p:spPr>
        <p:txBody>
          <a:bodyPr wrap="none" rtlCol="0">
            <a:spAutoFit/>
          </a:bodyPr>
          <a:lstStyle/>
          <a:p>
            <a:r>
              <a:rPr lang="ja-JP" altLang="en-US" sz="2400" dirty="0" smtClean="0">
                <a:solidFill>
                  <a:schemeClr val="bg1"/>
                </a:solidFill>
              </a:rPr>
              <a:t>「溜め」とは？</a:t>
            </a:r>
            <a:endParaRPr lang="en-US" altLang="ja-JP" sz="2400" dirty="0" smtClean="0">
              <a:solidFill>
                <a:schemeClr val="bg1"/>
              </a:solidFill>
            </a:endParaRPr>
          </a:p>
          <a:p>
            <a:endParaRPr lang="en-US" altLang="ja-JP" sz="2400" dirty="0" smtClean="0">
              <a:solidFill>
                <a:schemeClr val="bg1"/>
              </a:solidFill>
            </a:endParaRPr>
          </a:p>
          <a:p>
            <a:r>
              <a:rPr lang="ja-JP" altLang="en-US" sz="2400" dirty="0">
                <a:solidFill>
                  <a:schemeClr val="bg1"/>
                </a:solidFill>
              </a:rPr>
              <a:t>金銭的</a:t>
            </a:r>
            <a:r>
              <a:rPr lang="ja-JP" altLang="en-US" sz="2400" dirty="0" smtClean="0">
                <a:solidFill>
                  <a:schemeClr val="bg1"/>
                </a:solidFill>
              </a:rPr>
              <a:t>な「溜め」</a:t>
            </a:r>
            <a:endParaRPr lang="en-US" altLang="ja-JP" sz="2400" dirty="0" smtClean="0">
              <a:solidFill>
                <a:schemeClr val="bg1"/>
              </a:solidFill>
            </a:endParaRPr>
          </a:p>
          <a:p>
            <a:r>
              <a:rPr lang="ja-JP" altLang="en-US" sz="2400" dirty="0" smtClean="0">
                <a:solidFill>
                  <a:schemeClr val="bg1"/>
                </a:solidFill>
              </a:rPr>
              <a:t>→失業</a:t>
            </a:r>
            <a:r>
              <a:rPr lang="ja-JP" altLang="en-US" sz="2400" dirty="0">
                <a:solidFill>
                  <a:schemeClr val="bg1"/>
                </a:solidFill>
              </a:rPr>
              <a:t>したときに</a:t>
            </a:r>
            <a:r>
              <a:rPr lang="ja-JP" altLang="en-US" sz="2400" dirty="0" smtClean="0">
                <a:solidFill>
                  <a:schemeClr val="bg1"/>
                </a:solidFill>
              </a:rPr>
              <a:t>、次の仕事を探すまでの金銭的余裕</a:t>
            </a:r>
            <a:endParaRPr lang="en-US" altLang="ja-JP" sz="2400" dirty="0" smtClean="0">
              <a:solidFill>
                <a:schemeClr val="bg1"/>
              </a:solidFill>
            </a:endParaRPr>
          </a:p>
          <a:p>
            <a:endParaRPr lang="en-US" altLang="ja-JP" sz="2400" dirty="0">
              <a:solidFill>
                <a:schemeClr val="bg1"/>
              </a:solidFill>
            </a:endParaRPr>
          </a:p>
          <a:p>
            <a:r>
              <a:rPr lang="ja-JP" altLang="en-US" sz="2400" dirty="0" smtClean="0">
                <a:solidFill>
                  <a:schemeClr val="bg1"/>
                </a:solidFill>
              </a:rPr>
              <a:t>人間関係における「溜め」</a:t>
            </a:r>
            <a:endParaRPr lang="en-US" altLang="ja-JP" sz="2400" dirty="0" smtClean="0">
              <a:solidFill>
                <a:schemeClr val="bg1"/>
              </a:solidFill>
            </a:endParaRPr>
          </a:p>
          <a:p>
            <a:r>
              <a:rPr lang="ja-JP" altLang="en-US" sz="2400" dirty="0" smtClean="0">
                <a:solidFill>
                  <a:schemeClr val="bg1"/>
                </a:solidFill>
              </a:rPr>
              <a:t>→困ったときに助けてくれる家族、友人がいるかどうか</a:t>
            </a:r>
            <a:endParaRPr lang="en-US" altLang="ja-JP" sz="2400" dirty="0" smtClean="0">
              <a:solidFill>
                <a:schemeClr val="bg1"/>
              </a:solidFill>
            </a:endParaRPr>
          </a:p>
          <a:p>
            <a:endParaRPr lang="en-US" altLang="ja-JP" sz="2400" dirty="0">
              <a:solidFill>
                <a:schemeClr val="bg1"/>
              </a:solidFill>
            </a:endParaRPr>
          </a:p>
          <a:p>
            <a:r>
              <a:rPr lang="ja-JP" altLang="en-US" sz="2400" dirty="0" smtClean="0">
                <a:solidFill>
                  <a:schemeClr val="bg1"/>
                </a:solidFill>
              </a:rPr>
              <a:t>「貧困」とはこの「溜め」が総合的に失われた状態。</a:t>
            </a:r>
            <a:endParaRPr lang="en-US" altLang="ja-JP" sz="2400" dirty="0" smtClean="0">
              <a:solidFill>
                <a:schemeClr val="bg1"/>
              </a:solidFill>
            </a:endParaRPr>
          </a:p>
        </p:txBody>
      </p:sp>
    </p:spTree>
    <p:extLst>
      <p:ext uri="{BB962C8B-B14F-4D97-AF65-F5344CB8AC3E}">
        <p14:creationId xmlns:p14="http://schemas.microsoft.com/office/powerpoint/2010/main" val="413540349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000"/>
                                        <p:tgtEl>
                                          <p:spTgt spid="4">
                                            <p:txEl>
                                              <p:pRg st="2" end="2"/>
                                            </p:txEl>
                                          </p:spTgt>
                                        </p:tgtEl>
                                      </p:cBhvr>
                                    </p:animEffect>
                                    <p:anim calcmode="lin" valueType="num">
                                      <p:cBhvr>
                                        <p:cTn id="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1000"/>
                                        <p:tgtEl>
                                          <p:spTgt spid="4">
                                            <p:txEl>
                                              <p:pRg st="3" end="3"/>
                                            </p:txEl>
                                          </p:spTgt>
                                        </p:tgtEl>
                                      </p:cBhvr>
                                    </p:animEffect>
                                    <p:anim calcmode="lin" valueType="num">
                                      <p:cBhvr>
                                        <p:cTn id="1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fade">
                                      <p:cBhvr>
                                        <p:cTn id="19" dur="1000"/>
                                        <p:tgtEl>
                                          <p:spTgt spid="4">
                                            <p:txEl>
                                              <p:pRg st="5" end="5"/>
                                            </p:txEl>
                                          </p:spTgt>
                                        </p:tgtEl>
                                      </p:cBhvr>
                                    </p:animEffect>
                                    <p:anim calcmode="lin" valueType="num">
                                      <p:cBhvr>
                                        <p:cTn id="20"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5" end="5"/>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4">
                                            <p:txEl>
                                              <p:pRg st="6" end="6"/>
                                            </p:txEl>
                                          </p:spTgt>
                                        </p:tgtEl>
                                        <p:attrNameLst>
                                          <p:attrName>style.visibility</p:attrName>
                                        </p:attrNameLst>
                                      </p:cBhvr>
                                      <p:to>
                                        <p:strVal val="visible"/>
                                      </p:to>
                                    </p:set>
                                    <p:animEffect transition="in" filter="fade">
                                      <p:cBhvr>
                                        <p:cTn id="24" dur="1000"/>
                                        <p:tgtEl>
                                          <p:spTgt spid="4">
                                            <p:txEl>
                                              <p:pRg st="6" end="6"/>
                                            </p:txEl>
                                          </p:spTgt>
                                        </p:tgtEl>
                                      </p:cBhvr>
                                    </p:animEffect>
                                    <p:anim calcmode="lin" valueType="num">
                                      <p:cBhvr>
                                        <p:cTn id="25"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Effect transition="in" filter="fade">
                                      <p:cBhvr>
                                        <p:cTn id="31" dur="1000"/>
                                        <p:tgtEl>
                                          <p:spTgt spid="4">
                                            <p:txEl>
                                              <p:pRg st="8" end="8"/>
                                            </p:txEl>
                                          </p:spTgt>
                                        </p:tgtEl>
                                      </p:cBhvr>
                                    </p:animEffect>
                                    <p:anim calcmode="lin" valueType="num">
                                      <p:cBhvr>
                                        <p:cTn id="32"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62869" y="321088"/>
            <a:ext cx="9577064" cy="792088"/>
          </a:xfrm>
          <a:prstGeom prst="rect">
            <a:avLst/>
          </a:prstGeom>
          <a:solidFill>
            <a:schemeClr val="accent1">
              <a:lumMod val="20000"/>
              <a:lumOff val="80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a typeface="ほにゃ字" pitchFamily="2" charset="-128"/>
            </a:endParaRPr>
          </a:p>
        </p:txBody>
      </p:sp>
      <p:sp>
        <p:nvSpPr>
          <p:cNvPr id="2" name="テキスト ボックス 1"/>
          <p:cNvSpPr txBox="1"/>
          <p:nvPr/>
        </p:nvSpPr>
        <p:spPr>
          <a:xfrm>
            <a:off x="467544" y="364304"/>
            <a:ext cx="3877985" cy="646331"/>
          </a:xfrm>
          <a:prstGeom prst="rect">
            <a:avLst/>
          </a:prstGeom>
          <a:noFill/>
        </p:spPr>
        <p:txBody>
          <a:bodyPr wrap="none" rtlCol="0">
            <a:spAutoFit/>
          </a:bodyPr>
          <a:lstStyle/>
          <a:p>
            <a:r>
              <a:rPr kumimoji="1" lang="ja-JP" altLang="en-US" sz="3600" dirty="0" smtClean="0"/>
              <a:t>「すべり台社会」</a:t>
            </a:r>
            <a:endParaRPr kumimoji="1" lang="ja-JP" altLang="en-US" sz="3600" dirty="0"/>
          </a:p>
        </p:txBody>
      </p:sp>
      <p:sp>
        <p:nvSpPr>
          <p:cNvPr id="4" name="テキスト ボックス 3"/>
          <p:cNvSpPr txBox="1"/>
          <p:nvPr/>
        </p:nvSpPr>
        <p:spPr>
          <a:xfrm>
            <a:off x="437336" y="1650280"/>
            <a:ext cx="8186857" cy="4154984"/>
          </a:xfrm>
          <a:prstGeom prst="rect">
            <a:avLst/>
          </a:prstGeom>
          <a:noFill/>
        </p:spPr>
        <p:txBody>
          <a:bodyPr wrap="none" rtlCol="0">
            <a:spAutoFit/>
          </a:bodyPr>
          <a:lstStyle/>
          <a:p>
            <a:r>
              <a:rPr lang="ja-JP" altLang="en-US" sz="2400" dirty="0" smtClean="0">
                <a:solidFill>
                  <a:schemeClr val="bg1"/>
                </a:solidFill>
              </a:rPr>
              <a:t>三層のセーフティネット</a:t>
            </a:r>
            <a:endParaRPr lang="en-US" altLang="ja-JP" sz="2400" dirty="0" smtClean="0">
              <a:solidFill>
                <a:schemeClr val="bg1"/>
              </a:solidFill>
            </a:endParaRPr>
          </a:p>
          <a:p>
            <a:endParaRPr lang="en-US" altLang="ja-JP" sz="2400" dirty="0" smtClean="0">
              <a:solidFill>
                <a:schemeClr val="bg1"/>
              </a:solidFill>
            </a:endParaRPr>
          </a:p>
          <a:p>
            <a:r>
              <a:rPr lang="ja-JP" altLang="en-US" sz="2400" dirty="0" smtClean="0">
                <a:solidFill>
                  <a:schemeClr val="bg1"/>
                </a:solidFill>
              </a:rPr>
              <a:t>①雇用のネット</a:t>
            </a:r>
            <a:endParaRPr lang="en-US" altLang="ja-JP" sz="2400" dirty="0" smtClean="0">
              <a:solidFill>
                <a:schemeClr val="bg1"/>
              </a:solidFill>
            </a:endParaRPr>
          </a:p>
          <a:p>
            <a:endParaRPr lang="en-US" altLang="ja-JP" sz="2400" dirty="0" smtClean="0">
              <a:solidFill>
                <a:schemeClr val="bg1"/>
              </a:solidFill>
            </a:endParaRPr>
          </a:p>
          <a:p>
            <a:r>
              <a:rPr lang="ja-JP" altLang="en-US" sz="2400" dirty="0" smtClean="0">
                <a:solidFill>
                  <a:schemeClr val="bg1"/>
                </a:solidFill>
              </a:rPr>
              <a:t>②社会保険のネット</a:t>
            </a:r>
            <a:endParaRPr lang="en-US" altLang="ja-JP" sz="2400" dirty="0" smtClean="0">
              <a:solidFill>
                <a:schemeClr val="bg1"/>
              </a:solidFill>
            </a:endParaRPr>
          </a:p>
          <a:p>
            <a:endParaRPr lang="en-US" altLang="ja-JP" sz="2400" dirty="0" smtClean="0">
              <a:solidFill>
                <a:schemeClr val="bg1"/>
              </a:solidFill>
            </a:endParaRPr>
          </a:p>
          <a:p>
            <a:r>
              <a:rPr lang="ja-JP" altLang="en-US" sz="2400" dirty="0" smtClean="0">
                <a:solidFill>
                  <a:schemeClr val="bg1"/>
                </a:solidFill>
              </a:rPr>
              <a:t>③公的扶助のネット</a:t>
            </a:r>
            <a:endParaRPr lang="en-US" altLang="ja-JP" sz="2400" dirty="0" smtClean="0">
              <a:solidFill>
                <a:schemeClr val="bg1"/>
              </a:solidFill>
            </a:endParaRPr>
          </a:p>
          <a:p>
            <a:endParaRPr lang="en-US" altLang="ja-JP" sz="2400" dirty="0" smtClean="0">
              <a:solidFill>
                <a:schemeClr val="bg1"/>
              </a:solidFill>
            </a:endParaRPr>
          </a:p>
          <a:p>
            <a:endParaRPr lang="en-US" altLang="ja-JP" sz="2400" dirty="0">
              <a:solidFill>
                <a:schemeClr val="bg1"/>
              </a:solidFill>
            </a:endParaRPr>
          </a:p>
          <a:p>
            <a:r>
              <a:rPr lang="ja-JP" altLang="en-US" sz="2400" dirty="0" smtClean="0">
                <a:solidFill>
                  <a:schemeClr val="bg1"/>
                </a:solidFill>
              </a:rPr>
              <a:t>今、日本</a:t>
            </a:r>
            <a:r>
              <a:rPr lang="ja-JP" altLang="en-US" sz="2400" dirty="0">
                <a:solidFill>
                  <a:schemeClr val="bg1"/>
                </a:solidFill>
              </a:rPr>
              <a:t>社会</a:t>
            </a:r>
            <a:r>
              <a:rPr lang="ja-JP" altLang="en-US" sz="2400" dirty="0" smtClean="0">
                <a:solidFill>
                  <a:schemeClr val="bg1"/>
                </a:solidFill>
              </a:rPr>
              <a:t>は一度</a:t>
            </a:r>
            <a:r>
              <a:rPr lang="ja-JP" altLang="en-US" sz="2400" dirty="0">
                <a:solidFill>
                  <a:schemeClr val="bg1"/>
                </a:solidFill>
              </a:rPr>
              <a:t>落ちるとどこにもひっかかることなく</a:t>
            </a:r>
            <a:endParaRPr lang="en-US" altLang="ja-JP" sz="2400" dirty="0">
              <a:solidFill>
                <a:schemeClr val="bg1"/>
              </a:solidFill>
            </a:endParaRPr>
          </a:p>
          <a:p>
            <a:r>
              <a:rPr lang="ja-JP" altLang="en-US" sz="2400" dirty="0">
                <a:solidFill>
                  <a:schemeClr val="bg1"/>
                </a:solidFill>
              </a:rPr>
              <a:t>一番下まで滑り落ちてしまう社会になりつつある</a:t>
            </a:r>
            <a:r>
              <a:rPr lang="ja-JP" altLang="en-US" sz="2400" dirty="0" smtClean="0">
                <a:solidFill>
                  <a:schemeClr val="bg1"/>
                </a:solidFill>
              </a:rPr>
              <a:t>。</a:t>
            </a:r>
            <a:endParaRPr lang="en-US" altLang="ja-JP" sz="2400" dirty="0">
              <a:solidFill>
                <a:schemeClr val="bg1"/>
              </a:solidFill>
            </a:endParaRPr>
          </a:p>
        </p:txBody>
      </p:sp>
    </p:spTree>
    <p:extLst>
      <p:ext uri="{BB962C8B-B14F-4D97-AF65-F5344CB8AC3E}">
        <p14:creationId xmlns:p14="http://schemas.microsoft.com/office/powerpoint/2010/main" val="272434847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000"/>
                                        <p:tgtEl>
                                          <p:spTgt spid="4">
                                            <p:txEl>
                                              <p:pRg st="2" end="2"/>
                                            </p:txEl>
                                          </p:spTgt>
                                        </p:tgtEl>
                                      </p:cBhvr>
                                    </p:animEffect>
                                    <p:anim calcmode="lin" valueType="num">
                                      <p:cBhvr>
                                        <p:cTn id="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4" end="4"/>
                                            </p:txEl>
                                          </p:spTgt>
                                        </p:tgtEl>
                                        <p:attrNameLst>
                                          <p:attrName>style.visibility</p:attrName>
                                        </p:attrNameLst>
                                      </p:cBhvr>
                                      <p:to>
                                        <p:strVal val="visible"/>
                                      </p:to>
                                    </p:set>
                                    <p:animEffect transition="in" filter="fade">
                                      <p:cBhvr>
                                        <p:cTn id="14" dur="1000"/>
                                        <p:tgtEl>
                                          <p:spTgt spid="4">
                                            <p:txEl>
                                              <p:pRg st="4" end="4"/>
                                            </p:txEl>
                                          </p:spTgt>
                                        </p:tgtEl>
                                      </p:cBhvr>
                                    </p:animEffect>
                                    <p:anim calcmode="lin" valueType="num">
                                      <p:cBhvr>
                                        <p:cTn id="15"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animEffect transition="in" filter="fade">
                                      <p:cBhvr>
                                        <p:cTn id="21" dur="1000"/>
                                        <p:tgtEl>
                                          <p:spTgt spid="4">
                                            <p:txEl>
                                              <p:pRg st="6" end="6"/>
                                            </p:txEl>
                                          </p:spTgt>
                                        </p:tgtEl>
                                      </p:cBhvr>
                                    </p:animEffect>
                                    <p:anim calcmode="lin" valueType="num">
                                      <p:cBhvr>
                                        <p:cTn id="22"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4">
                                            <p:txEl>
                                              <p:pRg st="9" end="9"/>
                                            </p:txEl>
                                          </p:spTgt>
                                        </p:tgtEl>
                                        <p:attrNameLst>
                                          <p:attrName>style.visibility</p:attrName>
                                        </p:attrNameLst>
                                      </p:cBhvr>
                                      <p:to>
                                        <p:strVal val="visible"/>
                                      </p:to>
                                    </p:set>
                                    <p:animEffect transition="in" filter="barn(inVertical)">
                                      <p:cBhvr>
                                        <p:cTn id="28" dur="500"/>
                                        <p:tgtEl>
                                          <p:spTgt spid="4">
                                            <p:txEl>
                                              <p:pRg st="9" end="9"/>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animEffect transition="in" filter="barn(inVertical)">
                                      <p:cBhvr>
                                        <p:cTn id="31"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62869" y="321088"/>
            <a:ext cx="9577064" cy="792088"/>
          </a:xfrm>
          <a:prstGeom prst="rect">
            <a:avLst/>
          </a:prstGeom>
          <a:solidFill>
            <a:schemeClr val="accent1">
              <a:lumMod val="20000"/>
              <a:lumOff val="80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a typeface="ほにゃ字" pitchFamily="2" charset="-128"/>
            </a:endParaRPr>
          </a:p>
        </p:txBody>
      </p:sp>
      <p:sp>
        <p:nvSpPr>
          <p:cNvPr id="2" name="テキスト ボックス 1"/>
          <p:cNvSpPr txBox="1"/>
          <p:nvPr/>
        </p:nvSpPr>
        <p:spPr>
          <a:xfrm>
            <a:off x="467544" y="364304"/>
            <a:ext cx="5724644" cy="646331"/>
          </a:xfrm>
          <a:prstGeom prst="rect">
            <a:avLst/>
          </a:prstGeom>
          <a:noFill/>
        </p:spPr>
        <p:txBody>
          <a:bodyPr wrap="none" rtlCol="0">
            <a:spAutoFit/>
          </a:bodyPr>
          <a:lstStyle/>
          <a:p>
            <a:r>
              <a:rPr kumimoji="1" lang="ja-JP" altLang="en-US" sz="3600" dirty="0" smtClean="0"/>
              <a:t>「労働市場・社会」の変化</a:t>
            </a:r>
            <a:endParaRPr kumimoji="1" lang="ja-JP" altLang="en-US" sz="3600" dirty="0"/>
          </a:p>
        </p:txBody>
      </p:sp>
      <p:sp>
        <p:nvSpPr>
          <p:cNvPr id="4" name="テキスト ボックス 3"/>
          <p:cNvSpPr txBox="1"/>
          <p:nvPr/>
        </p:nvSpPr>
        <p:spPr>
          <a:xfrm>
            <a:off x="452201" y="1904633"/>
            <a:ext cx="8084264" cy="4401205"/>
          </a:xfrm>
          <a:prstGeom prst="rect">
            <a:avLst/>
          </a:prstGeom>
          <a:noFill/>
        </p:spPr>
        <p:txBody>
          <a:bodyPr wrap="none" rtlCol="0">
            <a:spAutoFit/>
          </a:bodyPr>
          <a:lstStyle/>
          <a:p>
            <a:r>
              <a:rPr lang="ja-JP" altLang="en-US" sz="2800" dirty="0" smtClean="0">
                <a:solidFill>
                  <a:schemeClr val="bg1"/>
                </a:solidFill>
              </a:rPr>
              <a:t>市場経済を重んじる新自由主義や市場原理主義</a:t>
            </a:r>
            <a:endParaRPr lang="en-US" altLang="ja-JP" sz="2800" dirty="0" smtClean="0">
              <a:solidFill>
                <a:schemeClr val="bg1"/>
              </a:solidFill>
            </a:endParaRPr>
          </a:p>
          <a:p>
            <a:endParaRPr lang="en-US" altLang="ja-JP" sz="2800" dirty="0" smtClean="0">
              <a:solidFill>
                <a:schemeClr val="bg1"/>
              </a:solidFill>
            </a:endParaRPr>
          </a:p>
          <a:p>
            <a:r>
              <a:rPr lang="en-US" altLang="ja-JP" sz="2800" dirty="0" smtClean="0">
                <a:solidFill>
                  <a:schemeClr val="bg1"/>
                </a:solidFill>
              </a:rPr>
              <a:t>※</a:t>
            </a:r>
            <a:r>
              <a:rPr lang="ja-JP" altLang="en-US" sz="2800" dirty="0" smtClean="0">
                <a:solidFill>
                  <a:schemeClr val="bg1"/>
                </a:solidFill>
              </a:rPr>
              <a:t>新自由主義</a:t>
            </a:r>
            <a:r>
              <a:rPr lang="en-US" altLang="ja-JP" sz="2800" dirty="0" smtClean="0">
                <a:solidFill>
                  <a:schemeClr val="bg1"/>
                </a:solidFill>
              </a:rPr>
              <a:t>/</a:t>
            </a:r>
            <a:r>
              <a:rPr lang="ja-JP" altLang="en-US" sz="2800" dirty="0" smtClean="0">
                <a:solidFill>
                  <a:schemeClr val="bg1"/>
                </a:solidFill>
              </a:rPr>
              <a:t>市場原理主義とは</a:t>
            </a:r>
            <a:endParaRPr lang="en-US" altLang="ja-JP" sz="2800" dirty="0" smtClean="0">
              <a:solidFill>
                <a:schemeClr val="bg1"/>
              </a:solidFill>
            </a:endParaRPr>
          </a:p>
          <a:p>
            <a:r>
              <a:rPr lang="ja-JP" altLang="en-US" sz="2800" dirty="0" smtClean="0">
                <a:solidFill>
                  <a:schemeClr val="bg1"/>
                </a:solidFill>
              </a:rPr>
              <a:t>政府や国家の介入をできるだけ小さくし、</a:t>
            </a:r>
            <a:r>
              <a:rPr lang="ja-JP" altLang="en-US" sz="2800" dirty="0" smtClean="0">
                <a:solidFill>
                  <a:schemeClr val="bg1"/>
                </a:solidFill>
              </a:rPr>
              <a:t>利益を</a:t>
            </a:r>
            <a:endParaRPr lang="en-US" altLang="ja-JP" sz="2800" dirty="0" smtClean="0">
              <a:solidFill>
                <a:schemeClr val="bg1"/>
              </a:solidFill>
            </a:endParaRPr>
          </a:p>
          <a:p>
            <a:r>
              <a:rPr lang="ja-JP" altLang="en-US" sz="2800" dirty="0" smtClean="0">
                <a:solidFill>
                  <a:schemeClr val="bg1"/>
                </a:solidFill>
              </a:rPr>
              <a:t>追求する個人や企業が市場で自由に行動する</a:t>
            </a:r>
            <a:r>
              <a:rPr lang="ja-JP" altLang="en-US" sz="2800" dirty="0" smtClean="0">
                <a:solidFill>
                  <a:schemeClr val="bg1"/>
                </a:solidFill>
              </a:rPr>
              <a:t>こと</a:t>
            </a:r>
            <a:endParaRPr lang="en-US" altLang="ja-JP" sz="2800" dirty="0" smtClean="0">
              <a:solidFill>
                <a:schemeClr val="bg1"/>
              </a:solidFill>
            </a:endParaRPr>
          </a:p>
          <a:p>
            <a:r>
              <a:rPr lang="ja-JP" altLang="en-US" sz="2800" dirty="0" smtClean="0">
                <a:solidFill>
                  <a:schemeClr val="bg1"/>
                </a:solidFill>
              </a:rPr>
              <a:t>により一国全体の効率性、合理性が実現する</a:t>
            </a:r>
            <a:endParaRPr lang="en-US" altLang="ja-JP" sz="2800" dirty="0" smtClean="0">
              <a:solidFill>
                <a:schemeClr val="bg1"/>
              </a:solidFill>
            </a:endParaRPr>
          </a:p>
          <a:p>
            <a:r>
              <a:rPr lang="ja-JP" altLang="en-US" sz="2800" dirty="0">
                <a:solidFill>
                  <a:schemeClr val="bg1"/>
                </a:solidFill>
              </a:rPr>
              <a:t>と</a:t>
            </a:r>
            <a:r>
              <a:rPr lang="ja-JP" altLang="en-US" sz="2800" dirty="0" smtClean="0">
                <a:solidFill>
                  <a:schemeClr val="bg1"/>
                </a:solidFill>
              </a:rPr>
              <a:t>いう考え方。</a:t>
            </a:r>
            <a:endParaRPr lang="en-US" altLang="ja-JP" sz="2800" dirty="0" smtClean="0">
              <a:solidFill>
                <a:schemeClr val="bg1"/>
              </a:solidFill>
            </a:endParaRPr>
          </a:p>
          <a:p>
            <a:endParaRPr lang="en-US" altLang="ja-JP" sz="2800" dirty="0">
              <a:solidFill>
                <a:schemeClr val="bg1"/>
              </a:solidFill>
            </a:endParaRPr>
          </a:p>
          <a:p>
            <a:r>
              <a:rPr lang="ja-JP" altLang="en-US" sz="2800" dirty="0" smtClean="0">
                <a:solidFill>
                  <a:schemeClr val="bg1"/>
                </a:solidFill>
              </a:rPr>
              <a:t>→</a:t>
            </a:r>
            <a:r>
              <a:rPr lang="ja-JP" altLang="en-US" sz="2800" dirty="0">
                <a:solidFill>
                  <a:schemeClr val="bg1"/>
                </a:solidFill>
              </a:rPr>
              <a:t>グローバル化の進展</a:t>
            </a:r>
            <a:endParaRPr lang="en-US" altLang="ja-JP" sz="2800" dirty="0">
              <a:solidFill>
                <a:schemeClr val="bg1"/>
              </a:solidFill>
            </a:endParaRPr>
          </a:p>
          <a:p>
            <a:r>
              <a:rPr lang="ja-JP" altLang="en-US" sz="2800" dirty="0">
                <a:solidFill>
                  <a:schemeClr val="bg1"/>
                </a:solidFill>
              </a:rPr>
              <a:t>→労働価値の</a:t>
            </a:r>
            <a:r>
              <a:rPr lang="ja-JP" altLang="en-US" sz="2800" dirty="0" smtClean="0">
                <a:solidFill>
                  <a:schemeClr val="bg1"/>
                </a:solidFill>
              </a:rPr>
              <a:t>低下</a:t>
            </a:r>
            <a:endParaRPr lang="en-US" altLang="ja-JP" sz="2800" dirty="0">
              <a:solidFill>
                <a:schemeClr val="bg1"/>
              </a:solidFill>
            </a:endParaRPr>
          </a:p>
        </p:txBody>
      </p:sp>
    </p:spTree>
    <p:extLst>
      <p:ext uri="{BB962C8B-B14F-4D97-AF65-F5344CB8AC3E}">
        <p14:creationId xmlns:p14="http://schemas.microsoft.com/office/powerpoint/2010/main" val="255334368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wipe(down)">
                                      <p:cBhvr>
                                        <p:cTn id="14" dur="500"/>
                                        <p:tgtEl>
                                          <p:spTgt spid="4">
                                            <p:txEl>
                                              <p:pRg st="2" end="2"/>
                                            </p:txEl>
                                          </p:spTgt>
                                        </p:tgtEl>
                                      </p:cBhvr>
                                    </p:animEffect>
                                  </p:childTnLst>
                                </p:cTn>
                              </p:par>
                              <p:par>
                                <p:cTn id="15" presetID="22" presetClass="entr" presetSubtype="4" fill="hold"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wipe(down)">
                                      <p:cBhvr>
                                        <p:cTn id="17" dur="500"/>
                                        <p:tgtEl>
                                          <p:spTgt spid="4">
                                            <p:txEl>
                                              <p:pRg st="3" end="3"/>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4">
                                            <p:txEl>
                                              <p:pRg st="4" end="4"/>
                                            </p:txEl>
                                          </p:spTgt>
                                        </p:tgtEl>
                                        <p:attrNameLst>
                                          <p:attrName>style.visibility</p:attrName>
                                        </p:attrNameLst>
                                      </p:cBhvr>
                                      <p:to>
                                        <p:strVal val="visible"/>
                                      </p:to>
                                    </p:set>
                                    <p:animEffect transition="in" filter="wipe(down)">
                                      <p:cBhvr>
                                        <p:cTn id="20" dur="500"/>
                                        <p:tgtEl>
                                          <p:spTgt spid="4">
                                            <p:txEl>
                                              <p:pRg st="4" end="4"/>
                                            </p:txEl>
                                          </p:spTgt>
                                        </p:tgtEl>
                                      </p:cBhvr>
                                    </p:animEffect>
                                  </p:childTnLst>
                                </p:cTn>
                              </p:par>
                              <p:par>
                                <p:cTn id="21" presetID="22" presetClass="entr" presetSubtype="4" fill="hold" nodeType="with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wipe(down)">
                                      <p:cBhvr>
                                        <p:cTn id="23" dur="500"/>
                                        <p:tgtEl>
                                          <p:spTgt spid="4">
                                            <p:txEl>
                                              <p:pRg st="5" end="5"/>
                                            </p:txEl>
                                          </p:spTgt>
                                        </p:tgtEl>
                                      </p:cBhvr>
                                    </p:animEffect>
                                  </p:childTnLst>
                                </p:cTn>
                              </p:par>
                              <p:par>
                                <p:cTn id="24" presetID="22" presetClass="entr" presetSubtype="4" fill="hold" nodeType="withEffect">
                                  <p:stCondLst>
                                    <p:cond delay="0"/>
                                  </p:stCondLst>
                                  <p:childTnLst>
                                    <p:set>
                                      <p:cBhvr>
                                        <p:cTn id="25" dur="1" fill="hold">
                                          <p:stCondLst>
                                            <p:cond delay="0"/>
                                          </p:stCondLst>
                                        </p:cTn>
                                        <p:tgtEl>
                                          <p:spTgt spid="4">
                                            <p:txEl>
                                              <p:pRg st="6" end="6"/>
                                            </p:txEl>
                                          </p:spTgt>
                                        </p:tgtEl>
                                        <p:attrNameLst>
                                          <p:attrName>style.visibility</p:attrName>
                                        </p:attrNameLst>
                                      </p:cBhvr>
                                      <p:to>
                                        <p:strVal val="visible"/>
                                      </p:to>
                                    </p:set>
                                    <p:animEffect transition="in" filter="wipe(down)">
                                      <p:cBhvr>
                                        <p:cTn id="26" dur="500"/>
                                        <p:tgtEl>
                                          <p:spTgt spid="4">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Effect transition="in" filter="fade">
                                      <p:cBhvr>
                                        <p:cTn id="31" dur="1000"/>
                                        <p:tgtEl>
                                          <p:spTgt spid="4">
                                            <p:txEl>
                                              <p:pRg st="8" end="8"/>
                                            </p:txEl>
                                          </p:spTgt>
                                        </p:tgtEl>
                                      </p:cBhvr>
                                    </p:animEffect>
                                    <p:anim calcmode="lin" valueType="num">
                                      <p:cBhvr>
                                        <p:cTn id="32"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4">
                                            <p:txEl>
                                              <p:pRg st="9" end="9"/>
                                            </p:txEl>
                                          </p:spTgt>
                                        </p:tgtEl>
                                        <p:attrNameLst>
                                          <p:attrName>style.visibility</p:attrName>
                                        </p:attrNameLst>
                                      </p:cBhvr>
                                      <p:to>
                                        <p:strVal val="visible"/>
                                      </p:to>
                                    </p:set>
                                    <p:animEffect transition="in" filter="fade">
                                      <p:cBhvr>
                                        <p:cTn id="38" dur="1000"/>
                                        <p:tgtEl>
                                          <p:spTgt spid="4">
                                            <p:txEl>
                                              <p:pRg st="9" end="9"/>
                                            </p:txEl>
                                          </p:spTgt>
                                        </p:tgtEl>
                                      </p:cBhvr>
                                    </p:animEffect>
                                    <p:anim calcmode="lin" valueType="num">
                                      <p:cBhvr>
                                        <p:cTn id="39"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40"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62869" y="321088"/>
            <a:ext cx="9577064" cy="792088"/>
          </a:xfrm>
          <a:prstGeom prst="rect">
            <a:avLst/>
          </a:prstGeom>
          <a:solidFill>
            <a:schemeClr val="accent1">
              <a:lumMod val="20000"/>
              <a:lumOff val="80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a typeface="ほにゃ字" pitchFamily="2" charset="-128"/>
            </a:endParaRPr>
          </a:p>
        </p:txBody>
      </p:sp>
      <p:sp>
        <p:nvSpPr>
          <p:cNvPr id="2" name="テキスト ボックス 1"/>
          <p:cNvSpPr txBox="1"/>
          <p:nvPr/>
        </p:nvSpPr>
        <p:spPr>
          <a:xfrm>
            <a:off x="467544" y="364304"/>
            <a:ext cx="3416320" cy="646331"/>
          </a:xfrm>
          <a:prstGeom prst="rect">
            <a:avLst/>
          </a:prstGeom>
          <a:noFill/>
        </p:spPr>
        <p:txBody>
          <a:bodyPr wrap="none" rtlCol="0">
            <a:spAutoFit/>
          </a:bodyPr>
          <a:lstStyle/>
          <a:p>
            <a:r>
              <a:rPr kumimoji="1" lang="ja-JP" altLang="en-US" sz="3600" dirty="0" smtClean="0"/>
              <a:t>「自己責任論」</a:t>
            </a:r>
            <a:endParaRPr kumimoji="1" lang="ja-JP" altLang="en-US" sz="3600" dirty="0"/>
          </a:p>
        </p:txBody>
      </p:sp>
      <p:sp>
        <p:nvSpPr>
          <p:cNvPr id="4" name="テキスト ボックス 3"/>
          <p:cNvSpPr txBox="1"/>
          <p:nvPr/>
        </p:nvSpPr>
        <p:spPr>
          <a:xfrm>
            <a:off x="452201" y="1904633"/>
            <a:ext cx="7366119" cy="2677656"/>
          </a:xfrm>
          <a:prstGeom prst="rect">
            <a:avLst/>
          </a:prstGeom>
          <a:noFill/>
        </p:spPr>
        <p:txBody>
          <a:bodyPr wrap="none" rtlCol="0">
            <a:spAutoFit/>
          </a:bodyPr>
          <a:lstStyle/>
          <a:p>
            <a:r>
              <a:rPr lang="ja-JP" altLang="en-US" sz="2800" dirty="0" smtClean="0">
                <a:solidFill>
                  <a:schemeClr val="bg1"/>
                </a:solidFill>
              </a:rPr>
              <a:t>日本社会にはびこる「自己責任論」</a:t>
            </a:r>
            <a:endParaRPr lang="en-US" altLang="ja-JP" sz="2800" dirty="0" smtClean="0">
              <a:solidFill>
                <a:schemeClr val="bg1"/>
              </a:solidFill>
            </a:endParaRPr>
          </a:p>
          <a:p>
            <a:endParaRPr lang="en-US" altLang="ja-JP" sz="2800" dirty="0" smtClean="0">
              <a:solidFill>
                <a:schemeClr val="bg1"/>
              </a:solidFill>
            </a:endParaRPr>
          </a:p>
          <a:p>
            <a:r>
              <a:rPr lang="ja-JP" altLang="en-US" sz="2800" dirty="0" smtClean="0">
                <a:solidFill>
                  <a:schemeClr val="bg1"/>
                </a:solidFill>
              </a:rPr>
              <a:t>「ホームレスやワーキングプアに陥るのは、</a:t>
            </a:r>
            <a:endParaRPr lang="en-US" altLang="ja-JP" sz="2800" dirty="0" smtClean="0">
              <a:solidFill>
                <a:schemeClr val="bg1"/>
              </a:solidFill>
            </a:endParaRPr>
          </a:p>
          <a:p>
            <a:r>
              <a:rPr lang="ja-JP" altLang="en-US" sz="2800" dirty="0" smtClean="0">
                <a:solidFill>
                  <a:schemeClr val="bg1"/>
                </a:solidFill>
              </a:rPr>
              <a:t>自助努力が足りないからだ。」</a:t>
            </a:r>
            <a:endParaRPr lang="en-US" altLang="ja-JP" sz="2800" dirty="0" smtClean="0">
              <a:solidFill>
                <a:schemeClr val="bg1"/>
              </a:solidFill>
            </a:endParaRPr>
          </a:p>
          <a:p>
            <a:endParaRPr lang="en-US" altLang="ja-JP" sz="2800" dirty="0">
              <a:solidFill>
                <a:schemeClr val="bg1"/>
              </a:solidFill>
            </a:endParaRPr>
          </a:p>
          <a:p>
            <a:r>
              <a:rPr lang="ja-JP" altLang="en-US" sz="2800" dirty="0" smtClean="0">
                <a:solidFill>
                  <a:schemeClr val="bg1"/>
                </a:solidFill>
              </a:rPr>
              <a:t>→実際は、努力の問題ではない。</a:t>
            </a:r>
            <a:endParaRPr lang="en-US" altLang="ja-JP" sz="2800" dirty="0" smtClean="0">
              <a:solidFill>
                <a:schemeClr val="bg1"/>
              </a:solidFill>
            </a:endParaRPr>
          </a:p>
        </p:txBody>
      </p:sp>
    </p:spTree>
    <p:extLst>
      <p:ext uri="{BB962C8B-B14F-4D97-AF65-F5344CB8AC3E}">
        <p14:creationId xmlns:p14="http://schemas.microsoft.com/office/powerpoint/2010/main" val="165392561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1000"/>
                                        <p:tgtEl>
                                          <p:spTgt spid="4">
                                            <p:txEl>
                                              <p:pRg st="3" end="3"/>
                                            </p:txEl>
                                          </p:spTgt>
                                        </p:tgtEl>
                                      </p:cBhvr>
                                    </p:animEffect>
                                    <p:anim calcmode="lin" valueType="num">
                                      <p:cBhvr>
                                        <p:cTn id="20"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fade">
                                      <p:cBhvr>
                                        <p:cTn id="26" dur="1000"/>
                                        <p:tgtEl>
                                          <p:spTgt spid="4">
                                            <p:txEl>
                                              <p:pRg st="5" end="5"/>
                                            </p:txEl>
                                          </p:spTgt>
                                        </p:tgtEl>
                                      </p:cBhvr>
                                    </p:animEffect>
                                    <p:anim calcmode="lin" valueType="num">
                                      <p:cBhvr>
                                        <p:cTn id="27"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62869" y="321088"/>
            <a:ext cx="9577064" cy="792088"/>
          </a:xfrm>
          <a:prstGeom prst="rect">
            <a:avLst/>
          </a:prstGeom>
          <a:solidFill>
            <a:schemeClr val="accent1">
              <a:lumMod val="20000"/>
              <a:lumOff val="80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a typeface="ほにゃ字" pitchFamily="2" charset="-128"/>
            </a:endParaRPr>
          </a:p>
        </p:txBody>
      </p:sp>
      <p:sp>
        <p:nvSpPr>
          <p:cNvPr id="2" name="テキスト ボックス 1"/>
          <p:cNvSpPr txBox="1"/>
          <p:nvPr/>
        </p:nvSpPr>
        <p:spPr>
          <a:xfrm>
            <a:off x="467544" y="364304"/>
            <a:ext cx="1107996" cy="646331"/>
          </a:xfrm>
          <a:prstGeom prst="rect">
            <a:avLst/>
          </a:prstGeom>
          <a:noFill/>
        </p:spPr>
        <p:txBody>
          <a:bodyPr wrap="none" rtlCol="0">
            <a:spAutoFit/>
          </a:bodyPr>
          <a:lstStyle/>
          <a:p>
            <a:r>
              <a:rPr kumimoji="1" lang="ja-JP" altLang="en-US" sz="3600" dirty="0" smtClean="0"/>
              <a:t>目次</a:t>
            </a:r>
            <a:endParaRPr kumimoji="1" lang="ja-JP" altLang="en-US" sz="3600" dirty="0"/>
          </a:p>
        </p:txBody>
      </p:sp>
      <p:sp>
        <p:nvSpPr>
          <p:cNvPr id="4" name="テキスト ボックス 3"/>
          <p:cNvSpPr txBox="1"/>
          <p:nvPr/>
        </p:nvSpPr>
        <p:spPr>
          <a:xfrm>
            <a:off x="467544" y="2264673"/>
            <a:ext cx="7988084" cy="3108543"/>
          </a:xfrm>
          <a:prstGeom prst="rect">
            <a:avLst/>
          </a:prstGeom>
          <a:noFill/>
        </p:spPr>
        <p:txBody>
          <a:bodyPr wrap="none" rtlCol="0">
            <a:spAutoFit/>
          </a:bodyPr>
          <a:lstStyle/>
          <a:p>
            <a:r>
              <a:rPr lang="en-US" altLang="ja-JP" sz="2800" dirty="0" smtClean="0">
                <a:solidFill>
                  <a:schemeClr val="bg1"/>
                </a:solidFill>
              </a:rPr>
              <a:t>(</a:t>
            </a:r>
            <a:r>
              <a:rPr lang="ja-JP" altLang="en-US" sz="2800" dirty="0" smtClean="0">
                <a:solidFill>
                  <a:schemeClr val="bg1"/>
                </a:solidFill>
              </a:rPr>
              <a:t>１</a:t>
            </a:r>
            <a:r>
              <a:rPr lang="en-US" altLang="ja-JP" sz="2800" dirty="0" smtClean="0">
                <a:solidFill>
                  <a:schemeClr val="bg1"/>
                </a:solidFill>
              </a:rPr>
              <a:t>)</a:t>
            </a:r>
            <a:r>
              <a:rPr lang="ja-JP" altLang="en-US" sz="2800" dirty="0" smtClean="0">
                <a:solidFill>
                  <a:schemeClr val="bg1"/>
                </a:solidFill>
              </a:rPr>
              <a:t>なぜこのテーマを選んだか</a:t>
            </a:r>
            <a:endParaRPr lang="en-US" altLang="ja-JP" sz="2800" dirty="0" smtClean="0">
              <a:solidFill>
                <a:schemeClr val="bg1"/>
              </a:solidFill>
            </a:endParaRPr>
          </a:p>
          <a:p>
            <a:r>
              <a:rPr kumimoji="1" lang="en-US" altLang="ja-JP" sz="2800" dirty="0" smtClean="0">
                <a:solidFill>
                  <a:schemeClr val="bg1"/>
                </a:solidFill>
              </a:rPr>
              <a:t>(</a:t>
            </a:r>
            <a:r>
              <a:rPr kumimoji="1" lang="ja-JP" altLang="en-US" sz="2800" dirty="0" smtClean="0">
                <a:solidFill>
                  <a:schemeClr val="bg1"/>
                </a:solidFill>
              </a:rPr>
              <a:t>２</a:t>
            </a:r>
            <a:r>
              <a:rPr kumimoji="1" lang="en-US" altLang="ja-JP" sz="2800" dirty="0" smtClean="0">
                <a:solidFill>
                  <a:schemeClr val="bg1"/>
                </a:solidFill>
              </a:rPr>
              <a:t>)</a:t>
            </a:r>
            <a:r>
              <a:rPr kumimoji="1" lang="ja-JP" altLang="en-US" sz="2800" dirty="0" smtClean="0">
                <a:solidFill>
                  <a:schemeClr val="bg1"/>
                </a:solidFill>
              </a:rPr>
              <a:t>ホームレスとワーキングプアについて</a:t>
            </a:r>
            <a:endParaRPr kumimoji="1" lang="en-US" altLang="ja-JP" sz="2800" dirty="0" smtClean="0">
              <a:solidFill>
                <a:schemeClr val="bg1"/>
              </a:solidFill>
            </a:endParaRPr>
          </a:p>
          <a:p>
            <a:r>
              <a:rPr lang="en-US" altLang="ja-JP" sz="2800" dirty="0" smtClean="0">
                <a:solidFill>
                  <a:schemeClr val="bg1"/>
                </a:solidFill>
              </a:rPr>
              <a:t>(</a:t>
            </a:r>
            <a:r>
              <a:rPr lang="ja-JP" altLang="en-US" sz="2800" dirty="0" smtClean="0">
                <a:solidFill>
                  <a:schemeClr val="bg1"/>
                </a:solidFill>
              </a:rPr>
              <a:t>３</a:t>
            </a:r>
            <a:r>
              <a:rPr lang="en-US" altLang="ja-JP" sz="2800" dirty="0" smtClean="0">
                <a:solidFill>
                  <a:schemeClr val="bg1"/>
                </a:solidFill>
              </a:rPr>
              <a:t>)</a:t>
            </a:r>
            <a:r>
              <a:rPr lang="ja-JP" altLang="en-US" sz="2800" dirty="0" smtClean="0">
                <a:solidFill>
                  <a:schemeClr val="bg1"/>
                </a:solidFill>
              </a:rPr>
              <a:t>原因、</a:t>
            </a:r>
            <a:r>
              <a:rPr lang="ja-JP" altLang="en-US" sz="2800" dirty="0">
                <a:solidFill>
                  <a:schemeClr val="bg1"/>
                </a:solidFill>
              </a:rPr>
              <a:t>理由</a:t>
            </a:r>
            <a:endParaRPr lang="en-US" altLang="ja-JP" sz="2800" dirty="0" smtClean="0">
              <a:solidFill>
                <a:schemeClr val="bg1"/>
              </a:solidFill>
            </a:endParaRPr>
          </a:p>
          <a:p>
            <a:r>
              <a:rPr kumimoji="1" lang="en-US" altLang="ja-JP" sz="2800" dirty="0" smtClean="0">
                <a:solidFill>
                  <a:schemeClr val="bg1"/>
                </a:solidFill>
              </a:rPr>
              <a:t>(</a:t>
            </a:r>
            <a:r>
              <a:rPr kumimoji="1" lang="ja-JP" altLang="en-US" sz="2800" dirty="0" smtClean="0">
                <a:solidFill>
                  <a:schemeClr val="bg1"/>
                </a:solidFill>
              </a:rPr>
              <a:t>４</a:t>
            </a:r>
            <a:r>
              <a:rPr kumimoji="1" lang="en-US" altLang="ja-JP" sz="2800" dirty="0" smtClean="0">
                <a:solidFill>
                  <a:schemeClr val="bg1"/>
                </a:solidFill>
              </a:rPr>
              <a:t>)</a:t>
            </a:r>
            <a:r>
              <a:rPr lang="ja-JP" altLang="en-US" sz="2800" dirty="0" smtClean="0">
                <a:solidFill>
                  <a:schemeClr val="bg1"/>
                </a:solidFill>
              </a:rPr>
              <a:t>行政</a:t>
            </a:r>
            <a:r>
              <a:rPr lang="ja-JP" altLang="en-US" sz="2800" dirty="0">
                <a:solidFill>
                  <a:schemeClr val="bg1"/>
                </a:solidFill>
              </a:rPr>
              <a:t>に</a:t>
            </a:r>
            <a:r>
              <a:rPr lang="ja-JP" altLang="en-US" sz="2800" dirty="0" smtClean="0">
                <a:solidFill>
                  <a:schemeClr val="bg1"/>
                </a:solidFill>
              </a:rPr>
              <a:t>よる取り組み</a:t>
            </a:r>
            <a:endParaRPr kumimoji="1" lang="en-US" altLang="ja-JP" sz="2800" dirty="0" smtClean="0">
              <a:solidFill>
                <a:schemeClr val="bg1"/>
              </a:solidFill>
            </a:endParaRPr>
          </a:p>
          <a:p>
            <a:r>
              <a:rPr lang="en-US" altLang="ja-JP" sz="2800" dirty="0" smtClean="0">
                <a:solidFill>
                  <a:schemeClr val="bg1"/>
                </a:solidFill>
              </a:rPr>
              <a:t>(</a:t>
            </a:r>
            <a:r>
              <a:rPr lang="ja-JP" altLang="en-US" sz="2800" dirty="0" smtClean="0">
                <a:solidFill>
                  <a:schemeClr val="bg1"/>
                </a:solidFill>
              </a:rPr>
              <a:t>５</a:t>
            </a:r>
            <a:r>
              <a:rPr lang="en-US" altLang="ja-JP" sz="2800" dirty="0" smtClean="0">
                <a:solidFill>
                  <a:schemeClr val="bg1"/>
                </a:solidFill>
              </a:rPr>
              <a:t>)</a:t>
            </a:r>
            <a:r>
              <a:rPr lang="ja-JP" altLang="en-US" sz="2800" dirty="0" smtClean="0">
                <a:solidFill>
                  <a:schemeClr val="bg1"/>
                </a:solidFill>
              </a:rPr>
              <a:t>民間で</a:t>
            </a:r>
            <a:r>
              <a:rPr lang="ja-JP" altLang="en-US" sz="2800" dirty="0" smtClean="0">
                <a:solidFill>
                  <a:schemeClr val="bg1"/>
                </a:solidFill>
              </a:rPr>
              <a:t>の</a:t>
            </a:r>
            <a:r>
              <a:rPr lang="ja-JP" altLang="en-US" sz="2800" dirty="0" smtClean="0">
                <a:solidFill>
                  <a:schemeClr val="bg1"/>
                </a:solidFill>
              </a:rPr>
              <a:t>取り組み：</a:t>
            </a:r>
            <a:r>
              <a:rPr lang="ja-JP" altLang="en-US" sz="2800" dirty="0" smtClean="0">
                <a:solidFill>
                  <a:schemeClr val="bg1"/>
                </a:solidFill>
              </a:rPr>
              <a:t>社会</a:t>
            </a:r>
            <a:r>
              <a:rPr lang="ja-JP" altLang="en-US" sz="2800" dirty="0" smtClean="0">
                <a:solidFill>
                  <a:schemeClr val="bg1"/>
                </a:solidFill>
              </a:rPr>
              <a:t>起業、</a:t>
            </a:r>
            <a:r>
              <a:rPr lang="en-US" altLang="ja-JP" sz="2800" dirty="0" smtClean="0">
                <a:solidFill>
                  <a:schemeClr val="bg1"/>
                </a:solidFill>
              </a:rPr>
              <a:t>NPO</a:t>
            </a:r>
            <a:r>
              <a:rPr lang="ja-JP" altLang="en-US" sz="2800" dirty="0" smtClean="0">
                <a:solidFill>
                  <a:schemeClr val="bg1"/>
                </a:solidFill>
              </a:rPr>
              <a:t>において</a:t>
            </a:r>
            <a:endParaRPr lang="en-US" altLang="ja-JP" sz="2800" dirty="0" smtClean="0">
              <a:solidFill>
                <a:schemeClr val="bg1"/>
              </a:solidFill>
            </a:endParaRPr>
          </a:p>
          <a:p>
            <a:r>
              <a:rPr kumimoji="1" lang="en-US" altLang="ja-JP" sz="2800" dirty="0" smtClean="0">
                <a:solidFill>
                  <a:schemeClr val="bg1"/>
                </a:solidFill>
              </a:rPr>
              <a:t>(</a:t>
            </a:r>
            <a:r>
              <a:rPr kumimoji="1" lang="ja-JP" altLang="en-US" sz="2800" dirty="0" smtClean="0">
                <a:solidFill>
                  <a:schemeClr val="bg1"/>
                </a:solidFill>
              </a:rPr>
              <a:t>６</a:t>
            </a:r>
            <a:r>
              <a:rPr kumimoji="1" lang="en-US" altLang="ja-JP" sz="2800" dirty="0" smtClean="0">
                <a:solidFill>
                  <a:schemeClr val="bg1"/>
                </a:solidFill>
              </a:rPr>
              <a:t>)</a:t>
            </a:r>
            <a:r>
              <a:rPr kumimoji="1" lang="ja-JP" altLang="en-US" sz="2800" dirty="0" smtClean="0">
                <a:solidFill>
                  <a:schemeClr val="bg1"/>
                </a:solidFill>
              </a:rPr>
              <a:t>提言</a:t>
            </a:r>
            <a:endParaRPr kumimoji="1" lang="en-US" altLang="ja-JP" sz="2800" dirty="0" smtClean="0">
              <a:solidFill>
                <a:schemeClr val="bg1"/>
              </a:solidFill>
            </a:endParaRPr>
          </a:p>
          <a:p>
            <a:r>
              <a:rPr lang="en-US" altLang="ja-JP" sz="2800" dirty="0" smtClean="0">
                <a:solidFill>
                  <a:schemeClr val="bg1"/>
                </a:solidFill>
              </a:rPr>
              <a:t>(</a:t>
            </a:r>
            <a:r>
              <a:rPr lang="ja-JP" altLang="en-US" sz="2800" dirty="0" smtClean="0">
                <a:solidFill>
                  <a:schemeClr val="bg1"/>
                </a:solidFill>
              </a:rPr>
              <a:t>７</a:t>
            </a:r>
            <a:r>
              <a:rPr lang="en-US" altLang="ja-JP" sz="2800" dirty="0" smtClean="0">
                <a:solidFill>
                  <a:schemeClr val="bg1"/>
                </a:solidFill>
              </a:rPr>
              <a:t>)</a:t>
            </a:r>
            <a:r>
              <a:rPr lang="ja-JP" altLang="en-US" sz="2800" dirty="0" smtClean="0">
                <a:solidFill>
                  <a:schemeClr val="bg1"/>
                </a:solidFill>
              </a:rPr>
              <a:t>まとめ</a:t>
            </a:r>
            <a:endParaRPr lang="en-US" altLang="ja-JP" sz="2800" dirty="0" smtClean="0">
              <a:solidFill>
                <a:schemeClr val="bg1"/>
              </a:solidFill>
            </a:endParaRPr>
          </a:p>
        </p:txBody>
      </p:sp>
    </p:spTree>
    <p:extLst>
      <p:ext uri="{BB962C8B-B14F-4D97-AF65-F5344CB8AC3E}">
        <p14:creationId xmlns:p14="http://schemas.microsoft.com/office/powerpoint/2010/main" val="228953623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62869" y="321088"/>
            <a:ext cx="9577064" cy="792088"/>
          </a:xfrm>
          <a:prstGeom prst="rect">
            <a:avLst/>
          </a:prstGeom>
          <a:solidFill>
            <a:schemeClr val="accent1">
              <a:lumMod val="20000"/>
              <a:lumOff val="80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a typeface="ほにゃ字" pitchFamily="2" charset="-128"/>
            </a:endParaRPr>
          </a:p>
        </p:txBody>
      </p:sp>
      <p:sp>
        <p:nvSpPr>
          <p:cNvPr id="2" name="テキスト ボックス 1"/>
          <p:cNvSpPr txBox="1"/>
          <p:nvPr/>
        </p:nvSpPr>
        <p:spPr>
          <a:xfrm>
            <a:off x="467544" y="364304"/>
            <a:ext cx="3416320" cy="646331"/>
          </a:xfrm>
          <a:prstGeom prst="rect">
            <a:avLst/>
          </a:prstGeom>
          <a:noFill/>
        </p:spPr>
        <p:txBody>
          <a:bodyPr wrap="none" rtlCol="0">
            <a:spAutoFit/>
          </a:bodyPr>
          <a:lstStyle/>
          <a:p>
            <a:r>
              <a:rPr kumimoji="1" lang="ja-JP" altLang="en-US" sz="3600" dirty="0" smtClean="0"/>
              <a:t>「差別・偏見」</a:t>
            </a:r>
            <a:endParaRPr kumimoji="1" lang="ja-JP" altLang="en-US" sz="3600" dirty="0"/>
          </a:p>
        </p:txBody>
      </p:sp>
      <p:sp>
        <p:nvSpPr>
          <p:cNvPr id="4" name="テキスト ボックス 3"/>
          <p:cNvSpPr txBox="1"/>
          <p:nvPr/>
        </p:nvSpPr>
        <p:spPr>
          <a:xfrm>
            <a:off x="452201" y="1830303"/>
            <a:ext cx="6647974" cy="2677656"/>
          </a:xfrm>
          <a:prstGeom prst="rect">
            <a:avLst/>
          </a:prstGeom>
          <a:noFill/>
        </p:spPr>
        <p:txBody>
          <a:bodyPr wrap="none" rtlCol="0">
            <a:spAutoFit/>
          </a:bodyPr>
          <a:lstStyle/>
          <a:p>
            <a:r>
              <a:rPr lang="ja-JP" altLang="en-US" sz="2800" dirty="0" smtClean="0">
                <a:solidFill>
                  <a:schemeClr val="bg1"/>
                </a:solidFill>
              </a:rPr>
              <a:t>ホームレスへの根強い差別・偏見</a:t>
            </a:r>
            <a:endParaRPr lang="en-US" altLang="ja-JP" sz="2800" dirty="0" smtClean="0">
              <a:solidFill>
                <a:schemeClr val="bg1"/>
              </a:solidFill>
            </a:endParaRPr>
          </a:p>
          <a:p>
            <a:r>
              <a:rPr lang="ja-JP" altLang="en-US" sz="2800" dirty="0" smtClean="0">
                <a:solidFill>
                  <a:schemeClr val="bg1"/>
                </a:solidFill>
              </a:rPr>
              <a:t>→ホームレス襲撃事件</a:t>
            </a:r>
            <a:endParaRPr lang="en-US" altLang="ja-JP" sz="2800" dirty="0" smtClean="0">
              <a:solidFill>
                <a:schemeClr val="bg1"/>
              </a:solidFill>
            </a:endParaRPr>
          </a:p>
          <a:p>
            <a:endParaRPr lang="en-US" altLang="ja-JP" sz="2800" dirty="0">
              <a:solidFill>
                <a:schemeClr val="bg1"/>
              </a:solidFill>
            </a:endParaRPr>
          </a:p>
          <a:p>
            <a:r>
              <a:rPr lang="ja-JP" altLang="en-US" sz="2800" dirty="0" smtClean="0">
                <a:solidFill>
                  <a:schemeClr val="bg1"/>
                </a:solidFill>
              </a:rPr>
              <a:t>「自分は社会から必要とされていない」</a:t>
            </a:r>
            <a:endParaRPr lang="en-US" altLang="ja-JP" sz="2800" dirty="0" smtClean="0">
              <a:solidFill>
                <a:schemeClr val="bg1"/>
              </a:solidFill>
            </a:endParaRPr>
          </a:p>
          <a:p>
            <a:r>
              <a:rPr lang="ja-JP" altLang="en-US" sz="2800" dirty="0" smtClean="0">
                <a:solidFill>
                  <a:schemeClr val="bg1"/>
                </a:solidFill>
              </a:rPr>
              <a:t>「社会に迷惑をかけている」</a:t>
            </a:r>
            <a:endParaRPr lang="en-US" altLang="ja-JP" sz="2800" dirty="0" smtClean="0">
              <a:solidFill>
                <a:schemeClr val="bg1"/>
              </a:solidFill>
            </a:endParaRPr>
          </a:p>
          <a:p>
            <a:r>
              <a:rPr lang="ja-JP" altLang="en-US" sz="2800" dirty="0" smtClean="0">
                <a:solidFill>
                  <a:schemeClr val="bg1"/>
                </a:solidFill>
              </a:rPr>
              <a:t>「生きている価値がない」</a:t>
            </a:r>
            <a:endParaRPr lang="en-US" altLang="ja-JP" sz="2800" dirty="0" smtClean="0">
              <a:solidFill>
                <a:schemeClr val="bg1"/>
              </a:solidFill>
            </a:endParaRPr>
          </a:p>
        </p:txBody>
      </p:sp>
    </p:spTree>
    <p:extLst>
      <p:ext uri="{BB962C8B-B14F-4D97-AF65-F5344CB8AC3E}">
        <p14:creationId xmlns:p14="http://schemas.microsoft.com/office/powerpoint/2010/main" val="263060055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1000"/>
                                        <p:tgtEl>
                                          <p:spTgt spid="4">
                                            <p:txEl>
                                              <p:pRg st="3" end="3"/>
                                            </p:txEl>
                                          </p:spTgt>
                                        </p:tgtEl>
                                      </p:cBhvr>
                                    </p:animEffect>
                                    <p:anim calcmode="lin" valueType="num">
                                      <p:cBhvr>
                                        <p:cTn id="20"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Effect transition="in" filter="fade">
                                      <p:cBhvr>
                                        <p:cTn id="24" dur="1000"/>
                                        <p:tgtEl>
                                          <p:spTgt spid="4">
                                            <p:txEl>
                                              <p:pRg st="4" end="4"/>
                                            </p:txEl>
                                          </p:spTgt>
                                        </p:tgtEl>
                                      </p:cBhvr>
                                    </p:animEffect>
                                    <p:anim calcmode="lin" valueType="num">
                                      <p:cBhvr>
                                        <p:cTn id="25"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animEffect transition="in" filter="fade">
                                      <p:cBhvr>
                                        <p:cTn id="29" dur="1000"/>
                                        <p:tgtEl>
                                          <p:spTgt spid="4">
                                            <p:txEl>
                                              <p:pRg st="5" end="5"/>
                                            </p:txEl>
                                          </p:spTgt>
                                        </p:tgtEl>
                                      </p:cBhvr>
                                    </p:animEffect>
                                    <p:anim calcmode="lin" valueType="num">
                                      <p:cBhvr>
                                        <p:cTn id="30"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612576" y="3744611"/>
            <a:ext cx="10297144" cy="2232248"/>
          </a:xfrm>
          <a:prstGeom prst="rect">
            <a:avLst/>
          </a:prstGeom>
          <a:solidFill>
            <a:schemeClr val="bg1">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a typeface="ほにゃ字" pitchFamily="2" charset="-128"/>
            </a:endParaRPr>
          </a:p>
        </p:txBody>
      </p:sp>
      <p:sp>
        <p:nvSpPr>
          <p:cNvPr id="3" name="テキスト ボックス 2"/>
          <p:cNvSpPr txBox="1"/>
          <p:nvPr/>
        </p:nvSpPr>
        <p:spPr>
          <a:xfrm>
            <a:off x="243959" y="4365104"/>
            <a:ext cx="8648521" cy="1107996"/>
          </a:xfrm>
          <a:prstGeom prst="rect">
            <a:avLst/>
          </a:prstGeom>
          <a:noFill/>
        </p:spPr>
        <p:txBody>
          <a:bodyPr wrap="none" rtlCol="0">
            <a:spAutoFit/>
          </a:bodyPr>
          <a:lstStyle/>
          <a:p>
            <a:r>
              <a:rPr lang="ja-JP" altLang="en-US" sz="6600" dirty="0" smtClean="0">
                <a:solidFill>
                  <a:prstClr val="black"/>
                </a:solidFill>
              </a:rPr>
              <a:t>なされている取り組み</a:t>
            </a:r>
            <a:endParaRPr lang="en-US" altLang="ja-JP" sz="6600" dirty="0" smtClean="0">
              <a:solidFill>
                <a:prstClr val="black"/>
              </a:solidFill>
            </a:endParaRPr>
          </a:p>
        </p:txBody>
      </p:sp>
    </p:spTree>
    <p:extLst>
      <p:ext uri="{BB962C8B-B14F-4D97-AF65-F5344CB8AC3E}">
        <p14:creationId xmlns:p14="http://schemas.microsoft.com/office/powerpoint/2010/main" val="4290164602"/>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62869" y="321088"/>
            <a:ext cx="9577064" cy="792088"/>
          </a:xfrm>
          <a:prstGeom prst="rect">
            <a:avLst/>
          </a:prstGeom>
          <a:solidFill>
            <a:schemeClr val="accent1">
              <a:lumMod val="20000"/>
              <a:lumOff val="80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a typeface="ほにゃ字" pitchFamily="2" charset="-128"/>
            </a:endParaRPr>
          </a:p>
        </p:txBody>
      </p:sp>
      <p:sp>
        <p:nvSpPr>
          <p:cNvPr id="2" name="テキスト ボックス 1"/>
          <p:cNvSpPr txBox="1"/>
          <p:nvPr/>
        </p:nvSpPr>
        <p:spPr>
          <a:xfrm>
            <a:off x="467544" y="364304"/>
            <a:ext cx="4339650" cy="646331"/>
          </a:xfrm>
          <a:prstGeom prst="rect">
            <a:avLst/>
          </a:prstGeom>
          <a:noFill/>
        </p:spPr>
        <p:txBody>
          <a:bodyPr wrap="none" rtlCol="0">
            <a:spAutoFit/>
          </a:bodyPr>
          <a:lstStyle/>
          <a:p>
            <a:r>
              <a:rPr lang="ja-JP" altLang="en-US" sz="3600" dirty="0" smtClean="0"/>
              <a:t>行政による取り組み</a:t>
            </a:r>
            <a:endParaRPr kumimoji="1" lang="ja-JP" altLang="en-US" sz="3600" dirty="0"/>
          </a:p>
        </p:txBody>
      </p:sp>
      <p:sp>
        <p:nvSpPr>
          <p:cNvPr id="4" name="テキスト ボックス 3"/>
          <p:cNvSpPr txBox="1"/>
          <p:nvPr/>
        </p:nvSpPr>
        <p:spPr>
          <a:xfrm>
            <a:off x="224458" y="1741453"/>
            <a:ext cx="8494633" cy="3785652"/>
          </a:xfrm>
          <a:prstGeom prst="rect">
            <a:avLst/>
          </a:prstGeom>
          <a:noFill/>
        </p:spPr>
        <p:txBody>
          <a:bodyPr wrap="none" rtlCol="0">
            <a:spAutoFit/>
          </a:bodyPr>
          <a:lstStyle/>
          <a:p>
            <a:r>
              <a:rPr lang="ja-JP" altLang="en-US" sz="2400" u="sng" dirty="0" smtClean="0">
                <a:solidFill>
                  <a:schemeClr val="bg1"/>
                </a:solidFill>
              </a:rPr>
              <a:t>生活保護制度</a:t>
            </a:r>
            <a:endParaRPr lang="en-US" altLang="ja-JP" sz="2400" u="sng" dirty="0" smtClean="0">
              <a:solidFill>
                <a:schemeClr val="bg1"/>
              </a:solidFill>
            </a:endParaRPr>
          </a:p>
          <a:p>
            <a:r>
              <a:rPr lang="ja-JP" altLang="en-US" sz="2400" dirty="0">
                <a:solidFill>
                  <a:schemeClr val="bg1"/>
                </a:solidFill>
              </a:rPr>
              <a:t>「</a:t>
            </a:r>
            <a:r>
              <a:rPr lang="ja-JP" altLang="en-US" sz="2400" dirty="0" smtClean="0">
                <a:solidFill>
                  <a:schemeClr val="bg1"/>
                </a:solidFill>
              </a:rPr>
              <a:t>生活</a:t>
            </a:r>
            <a:r>
              <a:rPr lang="ja-JP" altLang="en-US" sz="2400" dirty="0">
                <a:solidFill>
                  <a:schemeClr val="bg1"/>
                </a:solidFill>
              </a:rPr>
              <a:t>に困窮する方に対し</a:t>
            </a:r>
            <a:r>
              <a:rPr lang="ja-JP" altLang="en-US" sz="2400" dirty="0" smtClean="0">
                <a:solidFill>
                  <a:schemeClr val="bg1"/>
                </a:solidFill>
              </a:rPr>
              <a:t>、その</a:t>
            </a:r>
            <a:r>
              <a:rPr lang="ja-JP" altLang="en-US" sz="2400" dirty="0">
                <a:solidFill>
                  <a:schemeClr val="bg1"/>
                </a:solidFill>
              </a:rPr>
              <a:t>困窮の程度</a:t>
            </a:r>
            <a:r>
              <a:rPr lang="ja-JP" altLang="en-US" sz="2400" dirty="0" smtClean="0">
                <a:solidFill>
                  <a:schemeClr val="bg1"/>
                </a:solidFill>
              </a:rPr>
              <a:t>に応じて</a:t>
            </a:r>
            <a:r>
              <a:rPr lang="ja-JP" altLang="en-US" sz="2400" dirty="0">
                <a:solidFill>
                  <a:schemeClr val="bg1"/>
                </a:solidFill>
              </a:rPr>
              <a:t>必要</a:t>
            </a:r>
            <a:r>
              <a:rPr lang="ja-JP" altLang="en-US" sz="2400" dirty="0" smtClean="0">
                <a:solidFill>
                  <a:schemeClr val="bg1"/>
                </a:solidFill>
              </a:rPr>
              <a:t>な</a:t>
            </a:r>
            <a:endParaRPr lang="en-US" altLang="ja-JP" sz="2400" dirty="0" smtClean="0">
              <a:solidFill>
                <a:schemeClr val="bg1"/>
              </a:solidFill>
            </a:endParaRPr>
          </a:p>
          <a:p>
            <a:r>
              <a:rPr lang="ja-JP" altLang="en-US" sz="2400" dirty="0" smtClean="0">
                <a:solidFill>
                  <a:schemeClr val="bg1"/>
                </a:solidFill>
              </a:rPr>
              <a:t>保護</a:t>
            </a:r>
            <a:r>
              <a:rPr lang="ja-JP" altLang="en-US" sz="2400" dirty="0">
                <a:solidFill>
                  <a:schemeClr val="bg1"/>
                </a:solidFill>
              </a:rPr>
              <a:t>を行い、健康で文化的</a:t>
            </a:r>
            <a:r>
              <a:rPr lang="ja-JP" altLang="en-US" sz="2400" dirty="0" smtClean="0">
                <a:solidFill>
                  <a:schemeClr val="bg1"/>
                </a:solidFill>
              </a:rPr>
              <a:t>な最低</a:t>
            </a:r>
            <a:r>
              <a:rPr lang="ja-JP" altLang="en-US" sz="2400" dirty="0">
                <a:solidFill>
                  <a:schemeClr val="bg1"/>
                </a:solidFill>
              </a:rPr>
              <a:t>限度の生活</a:t>
            </a:r>
            <a:r>
              <a:rPr lang="ja-JP" altLang="en-US" sz="2400" dirty="0" smtClean="0">
                <a:solidFill>
                  <a:schemeClr val="bg1"/>
                </a:solidFill>
              </a:rPr>
              <a:t>を保障</a:t>
            </a:r>
            <a:r>
              <a:rPr lang="ja-JP" altLang="en-US" sz="2400" dirty="0">
                <a:solidFill>
                  <a:schemeClr val="bg1"/>
                </a:solidFill>
              </a:rPr>
              <a:t>する</a:t>
            </a:r>
            <a:r>
              <a:rPr lang="ja-JP" altLang="en-US" sz="2400" dirty="0" smtClean="0">
                <a:solidFill>
                  <a:schemeClr val="bg1"/>
                </a:solidFill>
              </a:rPr>
              <a:t>と</a:t>
            </a:r>
            <a:endParaRPr lang="en-US" altLang="ja-JP" sz="2400" dirty="0" smtClean="0">
              <a:solidFill>
                <a:schemeClr val="bg1"/>
              </a:solidFill>
            </a:endParaRPr>
          </a:p>
          <a:p>
            <a:r>
              <a:rPr lang="ja-JP" altLang="en-US" sz="2400" dirty="0" smtClean="0">
                <a:solidFill>
                  <a:schemeClr val="bg1"/>
                </a:solidFill>
              </a:rPr>
              <a:t>とも</a:t>
            </a:r>
            <a:r>
              <a:rPr lang="ja-JP" altLang="en-US" sz="2400" dirty="0">
                <a:solidFill>
                  <a:schemeClr val="bg1"/>
                </a:solidFill>
              </a:rPr>
              <a:t>に、自立を助長することを</a:t>
            </a:r>
            <a:r>
              <a:rPr lang="ja-JP" altLang="en-US" sz="2400" dirty="0" smtClean="0">
                <a:solidFill>
                  <a:schemeClr val="bg1"/>
                </a:solidFill>
              </a:rPr>
              <a:t>目的としている」</a:t>
            </a:r>
            <a:endParaRPr lang="en-US" altLang="ja-JP" sz="2400" dirty="0" smtClean="0">
              <a:solidFill>
                <a:schemeClr val="bg1"/>
              </a:solidFill>
            </a:endParaRPr>
          </a:p>
          <a:p>
            <a:endParaRPr lang="en-US" altLang="ja-JP" sz="2400" dirty="0">
              <a:solidFill>
                <a:schemeClr val="bg1"/>
              </a:solidFill>
            </a:endParaRPr>
          </a:p>
          <a:p>
            <a:r>
              <a:rPr lang="ja-JP" altLang="en-US" sz="2400" dirty="0" smtClean="0">
                <a:solidFill>
                  <a:schemeClr val="bg1"/>
                </a:solidFill>
              </a:rPr>
              <a:t>生活保護に対するマイナスイメージ</a:t>
            </a:r>
            <a:endParaRPr lang="en-US" altLang="ja-JP" sz="2400" dirty="0" smtClean="0">
              <a:solidFill>
                <a:schemeClr val="bg1"/>
              </a:solidFill>
            </a:endParaRPr>
          </a:p>
          <a:p>
            <a:r>
              <a:rPr lang="ja-JP" altLang="en-US" sz="2400" dirty="0" smtClean="0">
                <a:solidFill>
                  <a:schemeClr val="bg1"/>
                </a:solidFill>
              </a:rPr>
              <a:t>行政による水際作戦</a:t>
            </a:r>
            <a:endParaRPr lang="en-US" altLang="ja-JP" sz="2400" dirty="0" smtClean="0">
              <a:solidFill>
                <a:schemeClr val="bg1"/>
              </a:solidFill>
            </a:endParaRPr>
          </a:p>
          <a:p>
            <a:endParaRPr lang="en-US" altLang="ja-JP" sz="2400" dirty="0">
              <a:solidFill>
                <a:schemeClr val="bg1"/>
              </a:solidFill>
            </a:endParaRPr>
          </a:p>
          <a:p>
            <a:r>
              <a:rPr lang="ja-JP" altLang="en-US" sz="2400" dirty="0" smtClean="0">
                <a:solidFill>
                  <a:schemeClr val="bg1"/>
                </a:solidFill>
              </a:rPr>
              <a:t>不正受給：</a:t>
            </a:r>
            <a:r>
              <a:rPr lang="en-US" altLang="ja-JP" sz="2400" dirty="0" smtClean="0">
                <a:solidFill>
                  <a:schemeClr val="bg1"/>
                </a:solidFill>
              </a:rPr>
              <a:t>1</a:t>
            </a:r>
            <a:r>
              <a:rPr lang="ja-JP" altLang="en-US" sz="2400" dirty="0" smtClean="0">
                <a:solidFill>
                  <a:schemeClr val="bg1"/>
                </a:solidFill>
              </a:rPr>
              <a:t>万</a:t>
            </a:r>
            <a:r>
              <a:rPr lang="en-US" altLang="ja-JP" sz="2400" dirty="0" smtClean="0">
                <a:solidFill>
                  <a:schemeClr val="bg1"/>
                </a:solidFill>
              </a:rPr>
              <a:t>4669</a:t>
            </a:r>
            <a:r>
              <a:rPr lang="ja-JP" altLang="en-US" sz="2400" dirty="0" smtClean="0">
                <a:solidFill>
                  <a:schemeClr val="bg1"/>
                </a:solidFill>
              </a:rPr>
              <a:t>件</a:t>
            </a:r>
            <a:endParaRPr lang="en-US" altLang="ja-JP" sz="2400" dirty="0" smtClean="0">
              <a:solidFill>
                <a:schemeClr val="bg1"/>
              </a:solidFill>
            </a:endParaRPr>
          </a:p>
          <a:p>
            <a:r>
              <a:rPr lang="ja-JP" altLang="en-US" sz="2400" dirty="0" smtClean="0">
                <a:solidFill>
                  <a:schemeClr val="bg1"/>
                </a:solidFill>
              </a:rPr>
              <a:t>必要なのに受給できていない人：</a:t>
            </a:r>
            <a:r>
              <a:rPr lang="en-US" altLang="ja-JP" sz="2400" dirty="0" smtClean="0">
                <a:solidFill>
                  <a:schemeClr val="bg1"/>
                </a:solidFill>
              </a:rPr>
              <a:t>600</a:t>
            </a:r>
            <a:r>
              <a:rPr lang="ja-JP" altLang="en-US" sz="2400" dirty="0" smtClean="0">
                <a:solidFill>
                  <a:schemeClr val="bg1"/>
                </a:solidFill>
              </a:rPr>
              <a:t>万～</a:t>
            </a:r>
            <a:r>
              <a:rPr lang="en-US" altLang="ja-JP" sz="2400" dirty="0" smtClean="0">
                <a:solidFill>
                  <a:schemeClr val="bg1"/>
                </a:solidFill>
              </a:rPr>
              <a:t>850</a:t>
            </a:r>
            <a:r>
              <a:rPr lang="ja-JP" altLang="en-US" sz="2400" dirty="0" smtClean="0">
                <a:solidFill>
                  <a:schemeClr val="bg1"/>
                </a:solidFill>
              </a:rPr>
              <a:t>万</a:t>
            </a:r>
            <a:endParaRPr lang="en-US" altLang="ja-JP" sz="2400" dirty="0" smtClean="0">
              <a:solidFill>
                <a:schemeClr val="bg1"/>
              </a:solidFill>
            </a:endParaRPr>
          </a:p>
        </p:txBody>
      </p:sp>
    </p:spTree>
    <p:extLst>
      <p:ext uri="{BB962C8B-B14F-4D97-AF65-F5344CB8AC3E}">
        <p14:creationId xmlns:p14="http://schemas.microsoft.com/office/powerpoint/2010/main" val="358948808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anim calcmode="lin" valueType="num">
                                      <p:cBhvr>
                                        <p:cTn id="1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1000"/>
                                        <p:tgtEl>
                                          <p:spTgt spid="4">
                                            <p:txEl>
                                              <p:pRg st="3" end="3"/>
                                            </p:txEl>
                                          </p:spTgt>
                                        </p:tgtEl>
                                      </p:cBhvr>
                                    </p:animEffect>
                                    <p:anim calcmode="lin" valueType="num">
                                      <p:cBhvr>
                                        <p:cTn id="2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animEffect transition="in" filter="barn(inVertical)">
                                      <p:cBhvr>
                                        <p:cTn id="29" dur="500"/>
                                        <p:tgtEl>
                                          <p:spTgt spid="4">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4">
                                            <p:txEl>
                                              <p:pRg st="6" end="6"/>
                                            </p:txEl>
                                          </p:spTgt>
                                        </p:tgtEl>
                                        <p:attrNameLst>
                                          <p:attrName>style.visibility</p:attrName>
                                        </p:attrNameLst>
                                      </p:cBhvr>
                                      <p:to>
                                        <p:strVal val="visible"/>
                                      </p:to>
                                    </p:set>
                                    <p:animEffect transition="in" filter="barn(inVertical)">
                                      <p:cBhvr>
                                        <p:cTn id="34" dur="500"/>
                                        <p:tgtEl>
                                          <p:spTgt spid="4">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animEffect transition="in" filter="wipe(down)">
                                      <p:cBhvr>
                                        <p:cTn id="39" dur="500"/>
                                        <p:tgtEl>
                                          <p:spTgt spid="4">
                                            <p:txEl>
                                              <p:pRg st="8" end="8"/>
                                            </p:txEl>
                                          </p:spTgt>
                                        </p:tgtEl>
                                      </p:cBhvr>
                                    </p:animEffect>
                                  </p:childTnLst>
                                </p:cTn>
                              </p:par>
                              <p:par>
                                <p:cTn id="40" presetID="22" presetClass="entr" presetSubtype="4" fill="hold" nodeType="withEffect">
                                  <p:stCondLst>
                                    <p:cond delay="0"/>
                                  </p:stCondLst>
                                  <p:childTnLst>
                                    <p:set>
                                      <p:cBhvr>
                                        <p:cTn id="41" dur="1" fill="hold">
                                          <p:stCondLst>
                                            <p:cond delay="0"/>
                                          </p:stCondLst>
                                        </p:cTn>
                                        <p:tgtEl>
                                          <p:spTgt spid="4">
                                            <p:txEl>
                                              <p:pRg st="9" end="9"/>
                                            </p:txEl>
                                          </p:spTgt>
                                        </p:tgtEl>
                                        <p:attrNameLst>
                                          <p:attrName>style.visibility</p:attrName>
                                        </p:attrNameLst>
                                      </p:cBhvr>
                                      <p:to>
                                        <p:strVal val="visible"/>
                                      </p:to>
                                    </p:set>
                                    <p:animEffect transition="in" filter="wipe(down)">
                                      <p:cBhvr>
                                        <p:cTn id="4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62869" y="321088"/>
            <a:ext cx="9577064" cy="792088"/>
          </a:xfrm>
          <a:prstGeom prst="rect">
            <a:avLst/>
          </a:prstGeom>
          <a:solidFill>
            <a:schemeClr val="accent1">
              <a:lumMod val="20000"/>
              <a:lumOff val="80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a typeface="ほにゃ字" pitchFamily="2" charset="-128"/>
            </a:endParaRPr>
          </a:p>
        </p:txBody>
      </p:sp>
      <p:sp>
        <p:nvSpPr>
          <p:cNvPr id="2" name="テキスト ボックス 1"/>
          <p:cNvSpPr txBox="1"/>
          <p:nvPr/>
        </p:nvSpPr>
        <p:spPr>
          <a:xfrm>
            <a:off x="467544" y="364304"/>
            <a:ext cx="4339650" cy="646331"/>
          </a:xfrm>
          <a:prstGeom prst="rect">
            <a:avLst/>
          </a:prstGeom>
          <a:noFill/>
        </p:spPr>
        <p:txBody>
          <a:bodyPr wrap="none" rtlCol="0">
            <a:spAutoFit/>
          </a:bodyPr>
          <a:lstStyle/>
          <a:p>
            <a:r>
              <a:rPr lang="ja-JP" altLang="en-US" sz="3600" dirty="0" smtClean="0"/>
              <a:t>行政による取り組み</a:t>
            </a:r>
            <a:endParaRPr kumimoji="1" lang="ja-JP" altLang="en-US" sz="3600" dirty="0"/>
          </a:p>
        </p:txBody>
      </p:sp>
      <p:sp>
        <p:nvSpPr>
          <p:cNvPr id="4" name="テキスト ボックス 3"/>
          <p:cNvSpPr txBox="1"/>
          <p:nvPr/>
        </p:nvSpPr>
        <p:spPr>
          <a:xfrm>
            <a:off x="452201" y="1741453"/>
            <a:ext cx="8494633" cy="4154984"/>
          </a:xfrm>
          <a:prstGeom prst="rect">
            <a:avLst/>
          </a:prstGeom>
          <a:noFill/>
        </p:spPr>
        <p:txBody>
          <a:bodyPr wrap="none" rtlCol="0">
            <a:spAutoFit/>
          </a:bodyPr>
          <a:lstStyle/>
          <a:p>
            <a:r>
              <a:rPr lang="ja-JP" altLang="en-US" sz="2400" u="sng" dirty="0" smtClean="0">
                <a:solidFill>
                  <a:schemeClr val="bg1"/>
                </a:solidFill>
              </a:rPr>
              <a:t>「自立支援プログラム」</a:t>
            </a:r>
            <a:r>
              <a:rPr lang="ja-JP" altLang="en-US" sz="2400" u="sng" dirty="0">
                <a:solidFill>
                  <a:schemeClr val="bg1"/>
                </a:solidFill>
              </a:rPr>
              <a:t>＠</a:t>
            </a:r>
            <a:r>
              <a:rPr lang="ja-JP" altLang="en-US" sz="2400" u="sng" dirty="0" smtClean="0">
                <a:solidFill>
                  <a:schemeClr val="bg1"/>
                </a:solidFill>
              </a:rPr>
              <a:t>北海道釧路市</a:t>
            </a:r>
            <a:endParaRPr lang="en-US" altLang="ja-JP" sz="2400" u="sng" dirty="0" smtClean="0">
              <a:solidFill>
                <a:schemeClr val="bg1"/>
              </a:solidFill>
            </a:endParaRPr>
          </a:p>
          <a:p>
            <a:endParaRPr lang="en-US" altLang="ja-JP" sz="2400" dirty="0" smtClean="0">
              <a:solidFill>
                <a:schemeClr val="bg1"/>
              </a:solidFill>
            </a:endParaRPr>
          </a:p>
          <a:p>
            <a:r>
              <a:rPr lang="ja-JP" altLang="en-US" sz="2400" dirty="0" smtClean="0">
                <a:solidFill>
                  <a:schemeClr val="bg1"/>
                </a:solidFill>
              </a:rPr>
              <a:t>いきなり「就職」ではなく、まずは「ボランティア」から。</a:t>
            </a:r>
            <a:endParaRPr lang="en-US" altLang="ja-JP" sz="2400" dirty="0" smtClean="0">
              <a:solidFill>
                <a:schemeClr val="bg1"/>
              </a:solidFill>
            </a:endParaRPr>
          </a:p>
          <a:p>
            <a:r>
              <a:rPr lang="ja-JP" altLang="en-US" sz="2400" dirty="0" smtClean="0">
                <a:solidFill>
                  <a:schemeClr val="bg1"/>
                </a:solidFill>
              </a:rPr>
              <a:t>再就職できるよう「資格取得」「職業訓練」のサポート。</a:t>
            </a:r>
            <a:endParaRPr lang="en-US" altLang="ja-JP" sz="2400" dirty="0">
              <a:solidFill>
                <a:schemeClr val="bg1"/>
              </a:solidFill>
            </a:endParaRPr>
          </a:p>
          <a:p>
            <a:endParaRPr lang="en-US" altLang="ja-JP" sz="2400" dirty="0" smtClean="0">
              <a:solidFill>
                <a:schemeClr val="bg1"/>
              </a:solidFill>
            </a:endParaRPr>
          </a:p>
          <a:p>
            <a:r>
              <a:rPr lang="ja-JP" altLang="en-US" sz="2400" dirty="0" smtClean="0">
                <a:solidFill>
                  <a:schemeClr val="bg1"/>
                </a:solidFill>
              </a:rPr>
              <a:t>生活保護の受給を終える人</a:t>
            </a:r>
            <a:endParaRPr lang="en-US" altLang="ja-JP" sz="2400" dirty="0">
              <a:solidFill>
                <a:schemeClr val="bg1"/>
              </a:solidFill>
            </a:endParaRPr>
          </a:p>
          <a:p>
            <a:r>
              <a:rPr lang="en-US" altLang="ja-JP" sz="2400" dirty="0" smtClean="0">
                <a:solidFill>
                  <a:schemeClr val="bg1"/>
                </a:solidFill>
              </a:rPr>
              <a:t>2002</a:t>
            </a:r>
            <a:r>
              <a:rPr lang="ja-JP" altLang="en-US" sz="2400" dirty="0" smtClean="0">
                <a:solidFill>
                  <a:schemeClr val="bg1"/>
                </a:solidFill>
              </a:rPr>
              <a:t>年　</a:t>
            </a:r>
            <a:r>
              <a:rPr lang="en-US" altLang="ja-JP" sz="2400" dirty="0" smtClean="0">
                <a:solidFill>
                  <a:schemeClr val="bg1"/>
                </a:solidFill>
              </a:rPr>
              <a:t>62</a:t>
            </a:r>
            <a:r>
              <a:rPr lang="ja-JP" altLang="en-US" sz="2400" dirty="0" smtClean="0">
                <a:solidFill>
                  <a:schemeClr val="bg1"/>
                </a:solidFill>
              </a:rPr>
              <a:t>世帯</a:t>
            </a:r>
            <a:endParaRPr lang="en-US" altLang="ja-JP" sz="2400" dirty="0" smtClean="0">
              <a:solidFill>
                <a:schemeClr val="bg1"/>
              </a:solidFill>
            </a:endParaRPr>
          </a:p>
          <a:p>
            <a:r>
              <a:rPr lang="ja-JP" altLang="en-US" sz="2400" dirty="0" smtClean="0">
                <a:solidFill>
                  <a:schemeClr val="bg1"/>
                </a:solidFill>
              </a:rPr>
              <a:t>　　　　　↓</a:t>
            </a:r>
            <a:endParaRPr lang="en-US" altLang="ja-JP" sz="2400" dirty="0" smtClean="0">
              <a:solidFill>
                <a:schemeClr val="bg1"/>
              </a:solidFill>
            </a:endParaRPr>
          </a:p>
          <a:p>
            <a:r>
              <a:rPr lang="en-US" altLang="ja-JP" sz="2400" dirty="0" smtClean="0">
                <a:solidFill>
                  <a:schemeClr val="bg1"/>
                </a:solidFill>
              </a:rPr>
              <a:t>2006</a:t>
            </a:r>
            <a:r>
              <a:rPr lang="ja-JP" altLang="en-US" sz="2400" dirty="0" smtClean="0">
                <a:solidFill>
                  <a:schemeClr val="bg1"/>
                </a:solidFill>
              </a:rPr>
              <a:t>年　</a:t>
            </a:r>
            <a:r>
              <a:rPr lang="en-US" altLang="ja-JP" sz="2400" dirty="0" smtClean="0">
                <a:solidFill>
                  <a:schemeClr val="bg1"/>
                </a:solidFill>
              </a:rPr>
              <a:t>200</a:t>
            </a:r>
            <a:r>
              <a:rPr lang="ja-JP" altLang="en-US" sz="2400" dirty="0" smtClean="0">
                <a:solidFill>
                  <a:schemeClr val="bg1"/>
                </a:solidFill>
              </a:rPr>
              <a:t>世帯</a:t>
            </a:r>
            <a:endParaRPr lang="en-US" altLang="ja-JP" sz="2400" dirty="0" smtClean="0">
              <a:solidFill>
                <a:schemeClr val="bg1"/>
              </a:solidFill>
            </a:endParaRPr>
          </a:p>
          <a:p>
            <a:endParaRPr lang="en-US" altLang="ja-JP" sz="2400" dirty="0">
              <a:solidFill>
                <a:schemeClr val="bg1"/>
              </a:solidFill>
            </a:endParaRPr>
          </a:p>
          <a:p>
            <a:r>
              <a:rPr lang="ja-JP" altLang="en-US" sz="2400" dirty="0" smtClean="0">
                <a:solidFill>
                  <a:schemeClr val="bg1"/>
                </a:solidFill>
              </a:rPr>
              <a:t>自立支援員による精神的サポート。</a:t>
            </a:r>
            <a:endParaRPr lang="en-US" altLang="ja-JP" sz="2400" dirty="0" smtClean="0">
              <a:solidFill>
                <a:schemeClr val="bg1"/>
              </a:solidFill>
            </a:endParaRPr>
          </a:p>
        </p:txBody>
      </p:sp>
    </p:spTree>
    <p:extLst>
      <p:ext uri="{BB962C8B-B14F-4D97-AF65-F5344CB8AC3E}">
        <p14:creationId xmlns:p14="http://schemas.microsoft.com/office/powerpoint/2010/main" val="20748095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1000"/>
                                        <p:tgtEl>
                                          <p:spTgt spid="4">
                                            <p:txEl>
                                              <p:pRg st="3" end="3"/>
                                            </p:txEl>
                                          </p:spTgt>
                                        </p:tgtEl>
                                      </p:cBhvr>
                                    </p:animEffect>
                                    <p:anim calcmode="lin" valueType="num">
                                      <p:cBhvr>
                                        <p:cTn id="20"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fade">
                                      <p:cBhvr>
                                        <p:cTn id="26" dur="1000"/>
                                        <p:tgtEl>
                                          <p:spTgt spid="4">
                                            <p:txEl>
                                              <p:pRg st="5" end="5"/>
                                            </p:txEl>
                                          </p:spTgt>
                                        </p:tgtEl>
                                      </p:cBhvr>
                                    </p:animEffect>
                                    <p:anim calcmode="lin" valueType="num">
                                      <p:cBhvr>
                                        <p:cTn id="27"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5" end="5"/>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Effect transition="in" filter="fade">
                                      <p:cBhvr>
                                        <p:cTn id="31" dur="1000"/>
                                        <p:tgtEl>
                                          <p:spTgt spid="4">
                                            <p:txEl>
                                              <p:pRg st="6" end="6"/>
                                            </p:txEl>
                                          </p:spTgt>
                                        </p:tgtEl>
                                      </p:cBhvr>
                                    </p:animEffect>
                                    <p:anim calcmode="lin" valueType="num">
                                      <p:cBhvr>
                                        <p:cTn id="32"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4">
                                            <p:txEl>
                                              <p:pRg st="7" end="7"/>
                                            </p:txEl>
                                          </p:spTgt>
                                        </p:tgtEl>
                                        <p:attrNameLst>
                                          <p:attrName>style.visibility</p:attrName>
                                        </p:attrNameLst>
                                      </p:cBhvr>
                                      <p:to>
                                        <p:strVal val="visible"/>
                                      </p:to>
                                    </p:set>
                                    <p:animEffect transition="in" filter="fade">
                                      <p:cBhvr>
                                        <p:cTn id="36" dur="1000"/>
                                        <p:tgtEl>
                                          <p:spTgt spid="4">
                                            <p:txEl>
                                              <p:pRg st="7" end="7"/>
                                            </p:txEl>
                                          </p:spTgt>
                                        </p:tgtEl>
                                      </p:cBhvr>
                                    </p:animEffect>
                                    <p:anim calcmode="lin" valueType="num">
                                      <p:cBhvr>
                                        <p:cTn id="37"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4">
                                            <p:txEl>
                                              <p:pRg st="7" end="7"/>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4">
                                            <p:txEl>
                                              <p:pRg st="8" end="8"/>
                                            </p:txEl>
                                          </p:spTgt>
                                        </p:tgtEl>
                                        <p:attrNameLst>
                                          <p:attrName>style.visibility</p:attrName>
                                        </p:attrNameLst>
                                      </p:cBhvr>
                                      <p:to>
                                        <p:strVal val="visible"/>
                                      </p:to>
                                    </p:set>
                                    <p:animEffect transition="in" filter="fade">
                                      <p:cBhvr>
                                        <p:cTn id="41" dur="1000"/>
                                        <p:tgtEl>
                                          <p:spTgt spid="4">
                                            <p:txEl>
                                              <p:pRg st="8" end="8"/>
                                            </p:txEl>
                                          </p:spTgt>
                                        </p:tgtEl>
                                      </p:cBhvr>
                                    </p:animEffect>
                                    <p:anim calcmode="lin" valueType="num">
                                      <p:cBhvr>
                                        <p:cTn id="42"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43"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4">
                                            <p:txEl>
                                              <p:pRg st="10" end="10"/>
                                            </p:txEl>
                                          </p:spTgt>
                                        </p:tgtEl>
                                        <p:attrNameLst>
                                          <p:attrName>style.visibility</p:attrName>
                                        </p:attrNameLst>
                                      </p:cBhvr>
                                      <p:to>
                                        <p:strVal val="visible"/>
                                      </p:to>
                                    </p:set>
                                    <p:animEffect transition="in" filter="fade">
                                      <p:cBhvr>
                                        <p:cTn id="48" dur="1000"/>
                                        <p:tgtEl>
                                          <p:spTgt spid="4">
                                            <p:txEl>
                                              <p:pRg st="10" end="10"/>
                                            </p:txEl>
                                          </p:spTgt>
                                        </p:tgtEl>
                                      </p:cBhvr>
                                    </p:animEffect>
                                    <p:anim calcmode="lin" valueType="num">
                                      <p:cBhvr>
                                        <p:cTn id="49"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50" dur="1000" fill="hold"/>
                                        <p:tgtEl>
                                          <p:spTgt spid="4">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62869" y="321088"/>
            <a:ext cx="9577064" cy="792088"/>
          </a:xfrm>
          <a:prstGeom prst="rect">
            <a:avLst/>
          </a:prstGeom>
          <a:solidFill>
            <a:schemeClr val="accent1">
              <a:lumMod val="20000"/>
              <a:lumOff val="80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a typeface="ほにゃ字" pitchFamily="2" charset="-128"/>
            </a:endParaRPr>
          </a:p>
        </p:txBody>
      </p:sp>
      <p:sp>
        <p:nvSpPr>
          <p:cNvPr id="2" name="テキスト ボックス 1"/>
          <p:cNvSpPr txBox="1"/>
          <p:nvPr/>
        </p:nvSpPr>
        <p:spPr>
          <a:xfrm>
            <a:off x="467544" y="364304"/>
            <a:ext cx="4339650" cy="646331"/>
          </a:xfrm>
          <a:prstGeom prst="rect">
            <a:avLst/>
          </a:prstGeom>
          <a:noFill/>
        </p:spPr>
        <p:txBody>
          <a:bodyPr wrap="none" rtlCol="0">
            <a:spAutoFit/>
          </a:bodyPr>
          <a:lstStyle/>
          <a:p>
            <a:r>
              <a:rPr kumimoji="1" lang="ja-JP" altLang="en-US" sz="3600" dirty="0" smtClean="0"/>
              <a:t>民間による取り組み</a:t>
            </a:r>
            <a:endParaRPr kumimoji="1" lang="ja-JP" altLang="en-US" sz="3600" dirty="0"/>
          </a:p>
        </p:txBody>
      </p:sp>
      <p:sp>
        <p:nvSpPr>
          <p:cNvPr id="4" name="テキスト ボックス 3"/>
          <p:cNvSpPr txBox="1"/>
          <p:nvPr/>
        </p:nvSpPr>
        <p:spPr>
          <a:xfrm>
            <a:off x="452201" y="1404696"/>
            <a:ext cx="7271542" cy="1569660"/>
          </a:xfrm>
          <a:prstGeom prst="rect">
            <a:avLst/>
          </a:prstGeom>
          <a:noFill/>
        </p:spPr>
        <p:txBody>
          <a:bodyPr wrap="none" rtlCol="0">
            <a:spAutoFit/>
          </a:bodyPr>
          <a:lstStyle/>
          <a:p>
            <a:r>
              <a:rPr lang="ja-JP" altLang="en-US" sz="2400" u="sng" dirty="0" smtClean="0">
                <a:solidFill>
                  <a:schemeClr val="bg1"/>
                </a:solidFill>
              </a:rPr>
              <a:t>ビッグイシュー</a:t>
            </a:r>
            <a:endParaRPr lang="en-US" altLang="ja-JP" sz="2400" u="sng" dirty="0" smtClean="0">
              <a:solidFill>
                <a:schemeClr val="bg1"/>
              </a:solidFill>
            </a:endParaRPr>
          </a:p>
          <a:p>
            <a:r>
              <a:rPr lang="en-US" altLang="ja-JP" sz="2400" dirty="0" smtClean="0">
                <a:solidFill>
                  <a:schemeClr val="bg1"/>
                </a:solidFill>
              </a:rPr>
              <a:t>1991</a:t>
            </a:r>
            <a:r>
              <a:rPr lang="ja-JP" altLang="en-US" sz="2400" dirty="0" smtClean="0">
                <a:solidFill>
                  <a:schemeClr val="bg1"/>
                </a:solidFill>
              </a:rPr>
              <a:t>年イギリス発のソーシャルビジネス。</a:t>
            </a:r>
            <a:endParaRPr lang="en-US" altLang="ja-JP" sz="2400" dirty="0" smtClean="0">
              <a:solidFill>
                <a:schemeClr val="bg1"/>
              </a:solidFill>
            </a:endParaRPr>
          </a:p>
          <a:p>
            <a:r>
              <a:rPr lang="en-US" altLang="ja-JP" sz="2400" dirty="0">
                <a:solidFill>
                  <a:schemeClr val="bg1"/>
                </a:solidFill>
              </a:rPr>
              <a:t>2003</a:t>
            </a:r>
            <a:r>
              <a:rPr lang="ja-JP" altLang="en-US" sz="2400" dirty="0" smtClean="0">
                <a:solidFill>
                  <a:schemeClr val="bg1"/>
                </a:solidFill>
              </a:rPr>
              <a:t>年日本でもスタート。</a:t>
            </a:r>
            <a:endParaRPr lang="en-US" altLang="ja-JP" sz="2400" dirty="0" smtClean="0">
              <a:solidFill>
                <a:schemeClr val="bg1"/>
              </a:solidFill>
            </a:endParaRPr>
          </a:p>
          <a:p>
            <a:r>
              <a:rPr lang="en-US" altLang="ja-JP" sz="2400" dirty="0" smtClean="0">
                <a:solidFill>
                  <a:schemeClr val="bg1"/>
                </a:solidFill>
              </a:rPr>
              <a:t>300</a:t>
            </a:r>
            <a:r>
              <a:rPr lang="ja-JP" altLang="en-US" sz="2400" dirty="0" smtClean="0">
                <a:solidFill>
                  <a:schemeClr val="bg1"/>
                </a:solidFill>
              </a:rPr>
              <a:t>円での雑誌販売、</a:t>
            </a:r>
            <a:r>
              <a:rPr lang="en-US" altLang="ja-JP" sz="2400" dirty="0" smtClean="0">
                <a:solidFill>
                  <a:schemeClr val="bg1"/>
                </a:solidFill>
              </a:rPr>
              <a:t>160</a:t>
            </a:r>
            <a:r>
              <a:rPr lang="ja-JP" altLang="en-US" sz="2400" dirty="0" smtClean="0">
                <a:solidFill>
                  <a:schemeClr val="bg1"/>
                </a:solidFill>
              </a:rPr>
              <a:t>円がホームレスの収入に。</a:t>
            </a:r>
            <a:endParaRPr lang="en-US" altLang="ja-JP" sz="2400" dirty="0">
              <a:solidFill>
                <a:schemeClr val="bg1"/>
              </a:solidFill>
            </a:endParaRPr>
          </a:p>
        </p:txBody>
      </p:sp>
      <p:pic>
        <p:nvPicPr>
          <p:cNvPr id="4098" name="Picture 2" descr="http://3.bp.blogspot.com/-mTixW8mS2R0/Tzp5pP9QR7I/AAAAAAAAB1I/T2HIBuNk_jk/s1600/%E3%83%93%E3%83%83%E3%82%B0%E3%82%A4%E3%82%B7%E3%83%A5%E3%83%BC%E5%A4%9A%E5%86%8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87972" y="3140968"/>
            <a:ext cx="4640103" cy="3317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787113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62869" y="321088"/>
            <a:ext cx="9577064" cy="792088"/>
          </a:xfrm>
          <a:prstGeom prst="rect">
            <a:avLst/>
          </a:prstGeom>
          <a:solidFill>
            <a:schemeClr val="accent1">
              <a:lumMod val="20000"/>
              <a:lumOff val="80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a typeface="ほにゃ字" pitchFamily="2" charset="-128"/>
            </a:endParaRPr>
          </a:p>
        </p:txBody>
      </p:sp>
      <p:sp>
        <p:nvSpPr>
          <p:cNvPr id="2" name="テキスト ボックス 1"/>
          <p:cNvSpPr txBox="1"/>
          <p:nvPr/>
        </p:nvSpPr>
        <p:spPr>
          <a:xfrm>
            <a:off x="467544" y="364304"/>
            <a:ext cx="4339650" cy="646331"/>
          </a:xfrm>
          <a:prstGeom prst="rect">
            <a:avLst/>
          </a:prstGeom>
          <a:noFill/>
        </p:spPr>
        <p:txBody>
          <a:bodyPr wrap="none" rtlCol="0">
            <a:spAutoFit/>
          </a:bodyPr>
          <a:lstStyle/>
          <a:p>
            <a:r>
              <a:rPr kumimoji="1" lang="ja-JP" altLang="en-US" sz="3600" dirty="0" smtClean="0"/>
              <a:t>民間による取り組み</a:t>
            </a:r>
            <a:endParaRPr kumimoji="1" lang="ja-JP" altLang="en-US" sz="3600" dirty="0"/>
          </a:p>
        </p:txBody>
      </p:sp>
      <p:sp>
        <p:nvSpPr>
          <p:cNvPr id="4" name="テキスト ボックス 3"/>
          <p:cNvSpPr txBox="1"/>
          <p:nvPr/>
        </p:nvSpPr>
        <p:spPr>
          <a:xfrm>
            <a:off x="452201" y="1628800"/>
            <a:ext cx="7577715" cy="1569660"/>
          </a:xfrm>
          <a:prstGeom prst="rect">
            <a:avLst/>
          </a:prstGeom>
          <a:noFill/>
        </p:spPr>
        <p:txBody>
          <a:bodyPr wrap="none" rtlCol="0">
            <a:spAutoFit/>
          </a:bodyPr>
          <a:lstStyle/>
          <a:p>
            <a:r>
              <a:rPr lang="ja-JP" altLang="en-US" sz="2400" u="sng" dirty="0" smtClean="0">
                <a:solidFill>
                  <a:schemeClr val="bg1"/>
                </a:solidFill>
              </a:rPr>
              <a:t>ホームレスワールドカップ</a:t>
            </a:r>
            <a:endParaRPr lang="en-US" altLang="ja-JP" sz="2400" u="sng" dirty="0" smtClean="0">
              <a:solidFill>
                <a:schemeClr val="bg1"/>
              </a:solidFill>
            </a:endParaRPr>
          </a:p>
          <a:p>
            <a:r>
              <a:rPr lang="en-US" altLang="ja-JP" sz="2400" dirty="0" smtClean="0">
                <a:solidFill>
                  <a:schemeClr val="bg1"/>
                </a:solidFill>
              </a:rPr>
              <a:t>2003</a:t>
            </a:r>
            <a:r>
              <a:rPr lang="ja-JP" altLang="en-US" sz="2400" dirty="0" smtClean="0">
                <a:solidFill>
                  <a:schemeClr val="bg1"/>
                </a:solidFill>
              </a:rPr>
              <a:t>年から開催、ホームレスによるワールドカップ。</a:t>
            </a:r>
            <a:endParaRPr lang="en-US" altLang="ja-JP" sz="2400" dirty="0" smtClean="0">
              <a:solidFill>
                <a:schemeClr val="bg1"/>
              </a:solidFill>
            </a:endParaRPr>
          </a:p>
          <a:p>
            <a:r>
              <a:rPr lang="ja-JP" altLang="en-US" sz="2400" dirty="0" smtClean="0">
                <a:solidFill>
                  <a:schemeClr val="bg1"/>
                </a:solidFill>
              </a:rPr>
              <a:t>スポーツの力で、ホームレスの社会復帰を目指す。</a:t>
            </a:r>
            <a:endParaRPr lang="en-US" altLang="ja-JP" sz="2400" dirty="0" smtClean="0">
              <a:solidFill>
                <a:schemeClr val="bg1"/>
              </a:solidFill>
            </a:endParaRPr>
          </a:p>
          <a:p>
            <a:r>
              <a:rPr lang="en-US" altLang="ja-JP" sz="2400" dirty="0">
                <a:solidFill>
                  <a:schemeClr val="bg1"/>
                </a:solidFill>
              </a:rPr>
              <a:t>73</a:t>
            </a:r>
            <a:r>
              <a:rPr lang="ja-JP" altLang="en-US" sz="2400" dirty="0">
                <a:solidFill>
                  <a:schemeClr val="bg1"/>
                </a:solidFill>
              </a:rPr>
              <a:t>か</a:t>
            </a:r>
            <a:r>
              <a:rPr lang="ja-JP" altLang="en-US" sz="2400" dirty="0" smtClean="0">
                <a:solidFill>
                  <a:schemeClr val="bg1"/>
                </a:solidFill>
              </a:rPr>
              <a:t>国、</a:t>
            </a:r>
            <a:r>
              <a:rPr lang="en-US" altLang="ja-JP" sz="2400" dirty="0" smtClean="0">
                <a:solidFill>
                  <a:schemeClr val="bg1"/>
                </a:solidFill>
              </a:rPr>
              <a:t>5</a:t>
            </a:r>
            <a:r>
              <a:rPr lang="ja-JP" altLang="en-US" sz="2400" dirty="0" smtClean="0">
                <a:solidFill>
                  <a:schemeClr val="bg1"/>
                </a:solidFill>
              </a:rPr>
              <a:t>万人もの選手が参加。</a:t>
            </a:r>
            <a:endParaRPr lang="en-US" altLang="ja-JP" sz="2400" dirty="0" smtClean="0">
              <a:solidFill>
                <a:schemeClr val="bg1"/>
              </a:solidFill>
            </a:endParaRPr>
          </a:p>
        </p:txBody>
      </p:sp>
      <p:pic>
        <p:nvPicPr>
          <p:cNvPr id="5122" name="Picture 2" descr="http://source-ore.up.d.seesaa.net/source-ore/image/1250151662351.jpeg?d=a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4578" y="3573016"/>
            <a:ext cx="8502170" cy="27306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02637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62869" y="321088"/>
            <a:ext cx="9577064" cy="792088"/>
          </a:xfrm>
          <a:prstGeom prst="rect">
            <a:avLst/>
          </a:prstGeom>
          <a:solidFill>
            <a:schemeClr val="accent1">
              <a:lumMod val="20000"/>
              <a:lumOff val="80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a typeface="ほにゃ字" pitchFamily="2" charset="-128"/>
            </a:endParaRPr>
          </a:p>
        </p:txBody>
      </p:sp>
      <p:sp>
        <p:nvSpPr>
          <p:cNvPr id="2" name="テキスト ボックス 1"/>
          <p:cNvSpPr txBox="1"/>
          <p:nvPr/>
        </p:nvSpPr>
        <p:spPr>
          <a:xfrm>
            <a:off x="467544" y="364304"/>
            <a:ext cx="4339650" cy="646331"/>
          </a:xfrm>
          <a:prstGeom prst="rect">
            <a:avLst/>
          </a:prstGeom>
          <a:noFill/>
        </p:spPr>
        <p:txBody>
          <a:bodyPr wrap="none" rtlCol="0">
            <a:spAutoFit/>
          </a:bodyPr>
          <a:lstStyle/>
          <a:p>
            <a:r>
              <a:rPr kumimoji="1" lang="ja-JP" altLang="en-US" sz="3600" dirty="0" smtClean="0"/>
              <a:t>民間による取り組み</a:t>
            </a:r>
            <a:endParaRPr kumimoji="1" lang="ja-JP" altLang="en-US" sz="3600" dirty="0"/>
          </a:p>
        </p:txBody>
      </p:sp>
      <p:sp>
        <p:nvSpPr>
          <p:cNvPr id="4" name="テキスト ボックス 3"/>
          <p:cNvSpPr txBox="1"/>
          <p:nvPr/>
        </p:nvSpPr>
        <p:spPr>
          <a:xfrm>
            <a:off x="452201" y="1556792"/>
            <a:ext cx="5724644" cy="1938992"/>
          </a:xfrm>
          <a:prstGeom prst="rect">
            <a:avLst/>
          </a:prstGeom>
          <a:noFill/>
        </p:spPr>
        <p:txBody>
          <a:bodyPr wrap="none" rtlCol="0">
            <a:spAutoFit/>
          </a:bodyPr>
          <a:lstStyle/>
          <a:p>
            <a:r>
              <a:rPr lang="ja-JP" altLang="en-US" sz="2400" u="sng" dirty="0" smtClean="0">
                <a:solidFill>
                  <a:schemeClr val="bg1"/>
                </a:solidFill>
              </a:rPr>
              <a:t>ホームドア「</a:t>
            </a:r>
            <a:r>
              <a:rPr lang="en-US" altLang="ja-JP" sz="2400" u="sng" dirty="0" smtClean="0">
                <a:solidFill>
                  <a:schemeClr val="bg1"/>
                </a:solidFill>
              </a:rPr>
              <a:t>HUB CHARI</a:t>
            </a:r>
            <a:r>
              <a:rPr lang="ja-JP" altLang="en-US" sz="2400" u="sng" dirty="0" smtClean="0">
                <a:solidFill>
                  <a:schemeClr val="bg1"/>
                </a:solidFill>
              </a:rPr>
              <a:t>」</a:t>
            </a:r>
            <a:endParaRPr lang="en-US" altLang="ja-JP" sz="2400" u="sng" dirty="0" smtClean="0">
              <a:solidFill>
                <a:schemeClr val="bg1"/>
              </a:solidFill>
            </a:endParaRPr>
          </a:p>
          <a:p>
            <a:r>
              <a:rPr lang="en-US" altLang="ja-JP" sz="2400" dirty="0" smtClean="0">
                <a:solidFill>
                  <a:schemeClr val="bg1"/>
                </a:solidFill>
              </a:rPr>
              <a:t>2012</a:t>
            </a:r>
            <a:r>
              <a:rPr lang="ja-JP" altLang="en-US" sz="2400" dirty="0" smtClean="0">
                <a:solidFill>
                  <a:schemeClr val="bg1"/>
                </a:solidFill>
              </a:rPr>
              <a:t>年スタート。</a:t>
            </a:r>
            <a:endParaRPr lang="en-US" altLang="ja-JP" sz="2400" dirty="0" smtClean="0">
              <a:solidFill>
                <a:schemeClr val="bg1"/>
              </a:solidFill>
            </a:endParaRPr>
          </a:p>
          <a:p>
            <a:r>
              <a:rPr lang="ja-JP" altLang="en-US" sz="2400" dirty="0" smtClean="0">
                <a:solidFill>
                  <a:schemeClr val="bg1"/>
                </a:solidFill>
              </a:rPr>
              <a:t>大阪の放置自転車とホームレス問題の</a:t>
            </a:r>
            <a:endParaRPr lang="en-US" altLang="ja-JP" sz="2400" dirty="0" smtClean="0">
              <a:solidFill>
                <a:schemeClr val="bg1"/>
              </a:solidFill>
            </a:endParaRPr>
          </a:p>
          <a:p>
            <a:r>
              <a:rPr lang="ja-JP" altLang="en-US" sz="2400" dirty="0" smtClean="0">
                <a:solidFill>
                  <a:schemeClr val="bg1"/>
                </a:solidFill>
              </a:rPr>
              <a:t>同時解決を目指すソーシャルビジネス。</a:t>
            </a:r>
            <a:endParaRPr lang="en-US" altLang="ja-JP" sz="2400" dirty="0" smtClean="0">
              <a:solidFill>
                <a:schemeClr val="bg1"/>
              </a:solidFill>
            </a:endParaRPr>
          </a:p>
          <a:p>
            <a:endParaRPr lang="en-US" altLang="ja-JP" sz="2400" dirty="0" smtClean="0">
              <a:solidFill>
                <a:schemeClr val="bg1"/>
              </a:solidFill>
            </a:endParaRPr>
          </a:p>
        </p:txBody>
      </p:sp>
      <p:pic>
        <p:nvPicPr>
          <p:cNvPr id="6146" name="Picture 2" descr="http://blog.misscam.tv/kwanseigakuin/mirei_hirota/wp-content/uploads/2012/09/20120926-10465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914" y="3861048"/>
            <a:ext cx="4014103" cy="2676069"/>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http://farm6.static.flickr.com/5312/5915409338_6facdae3ec.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68870" y="3377883"/>
            <a:ext cx="38100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670861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62869" y="321088"/>
            <a:ext cx="9577064" cy="792088"/>
          </a:xfrm>
          <a:prstGeom prst="rect">
            <a:avLst/>
          </a:prstGeom>
          <a:solidFill>
            <a:schemeClr val="accent1">
              <a:lumMod val="20000"/>
              <a:lumOff val="80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a typeface="ほにゃ字" pitchFamily="2" charset="-128"/>
            </a:endParaRPr>
          </a:p>
        </p:txBody>
      </p:sp>
      <p:sp>
        <p:nvSpPr>
          <p:cNvPr id="2" name="テキスト ボックス 1"/>
          <p:cNvSpPr txBox="1"/>
          <p:nvPr/>
        </p:nvSpPr>
        <p:spPr>
          <a:xfrm>
            <a:off x="467544" y="364304"/>
            <a:ext cx="4339650" cy="646331"/>
          </a:xfrm>
          <a:prstGeom prst="rect">
            <a:avLst/>
          </a:prstGeom>
          <a:noFill/>
        </p:spPr>
        <p:txBody>
          <a:bodyPr wrap="none" rtlCol="0">
            <a:spAutoFit/>
          </a:bodyPr>
          <a:lstStyle/>
          <a:p>
            <a:r>
              <a:rPr kumimoji="1" lang="ja-JP" altLang="en-US" sz="3600" dirty="0" smtClean="0"/>
              <a:t>民間による取り組み</a:t>
            </a:r>
            <a:endParaRPr kumimoji="1" lang="ja-JP" altLang="en-US" sz="3600" dirty="0"/>
          </a:p>
        </p:txBody>
      </p:sp>
      <p:sp>
        <p:nvSpPr>
          <p:cNvPr id="4" name="テキスト ボックス 3"/>
          <p:cNvSpPr txBox="1"/>
          <p:nvPr/>
        </p:nvSpPr>
        <p:spPr>
          <a:xfrm>
            <a:off x="452201" y="1556792"/>
            <a:ext cx="7571303" cy="1938992"/>
          </a:xfrm>
          <a:prstGeom prst="rect">
            <a:avLst/>
          </a:prstGeom>
          <a:noFill/>
        </p:spPr>
        <p:txBody>
          <a:bodyPr wrap="none" rtlCol="0">
            <a:spAutoFit/>
          </a:bodyPr>
          <a:lstStyle/>
          <a:p>
            <a:r>
              <a:rPr lang="en-US" altLang="ja-JP" sz="2400" u="sng" dirty="0" smtClean="0">
                <a:solidFill>
                  <a:schemeClr val="bg1"/>
                </a:solidFill>
              </a:rPr>
              <a:t>NPO</a:t>
            </a:r>
            <a:r>
              <a:rPr lang="ja-JP" altLang="en-US" sz="2400" u="sng" dirty="0" smtClean="0">
                <a:solidFill>
                  <a:schemeClr val="bg1"/>
                </a:solidFill>
              </a:rPr>
              <a:t>法人　自立生活サポートセンターもやい</a:t>
            </a:r>
            <a:endParaRPr lang="en-US" altLang="ja-JP" sz="2400" u="sng" dirty="0" smtClean="0">
              <a:solidFill>
                <a:schemeClr val="bg1"/>
              </a:solidFill>
            </a:endParaRPr>
          </a:p>
          <a:p>
            <a:r>
              <a:rPr lang="ja-JP" altLang="en-US" sz="2400" dirty="0" smtClean="0">
                <a:solidFill>
                  <a:schemeClr val="bg1"/>
                </a:solidFill>
              </a:rPr>
              <a:t>アパート入居時の連帯保証人を提供するシステム構築</a:t>
            </a:r>
            <a:endParaRPr lang="en-US" altLang="ja-JP" sz="2400" dirty="0" smtClean="0">
              <a:solidFill>
                <a:schemeClr val="bg1"/>
              </a:solidFill>
            </a:endParaRPr>
          </a:p>
          <a:p>
            <a:r>
              <a:rPr lang="ja-JP" altLang="en-US" sz="2400" dirty="0" smtClean="0">
                <a:solidFill>
                  <a:schemeClr val="bg1"/>
                </a:solidFill>
              </a:rPr>
              <a:t>当事者同時の交流の場の設置</a:t>
            </a:r>
            <a:endParaRPr lang="en-US" altLang="ja-JP" sz="2400" dirty="0" smtClean="0">
              <a:solidFill>
                <a:schemeClr val="bg1"/>
              </a:solidFill>
            </a:endParaRPr>
          </a:p>
          <a:p>
            <a:endParaRPr lang="en-US" altLang="ja-JP" sz="2400" dirty="0">
              <a:solidFill>
                <a:schemeClr val="bg1"/>
              </a:solidFill>
            </a:endParaRPr>
          </a:p>
          <a:p>
            <a:r>
              <a:rPr lang="ja-JP" altLang="en-US" sz="2400" dirty="0" smtClean="0">
                <a:solidFill>
                  <a:schemeClr val="bg1"/>
                </a:solidFill>
              </a:rPr>
              <a:t>社会的排除を失くし、安心して暮らせる社会へ。</a:t>
            </a:r>
            <a:endParaRPr lang="en-US" altLang="ja-JP" sz="2400" dirty="0" smtClean="0">
              <a:solidFill>
                <a:schemeClr val="bg1"/>
              </a:solidFill>
            </a:endParaRPr>
          </a:p>
        </p:txBody>
      </p:sp>
      <p:pic>
        <p:nvPicPr>
          <p:cNvPr id="7170" name="Picture 2" descr="舫もやい NON-PROFIT ORGANIZ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3717032"/>
            <a:ext cx="1242267" cy="1584176"/>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http://moyai-files.sunnyday.jp/images/banner_moyai10thbook.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1680" y="4141415"/>
            <a:ext cx="7296150" cy="238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343126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612576" y="3744611"/>
            <a:ext cx="10297144" cy="2232248"/>
          </a:xfrm>
          <a:prstGeom prst="rect">
            <a:avLst/>
          </a:prstGeom>
          <a:solidFill>
            <a:schemeClr val="bg1">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a typeface="ほにゃ字" pitchFamily="2" charset="-128"/>
            </a:endParaRPr>
          </a:p>
        </p:txBody>
      </p:sp>
      <p:sp>
        <p:nvSpPr>
          <p:cNvPr id="3" name="テキスト ボックス 2"/>
          <p:cNvSpPr txBox="1"/>
          <p:nvPr/>
        </p:nvSpPr>
        <p:spPr>
          <a:xfrm>
            <a:off x="683568" y="4306737"/>
            <a:ext cx="1877437" cy="1107996"/>
          </a:xfrm>
          <a:prstGeom prst="rect">
            <a:avLst/>
          </a:prstGeom>
          <a:noFill/>
        </p:spPr>
        <p:txBody>
          <a:bodyPr wrap="none" rtlCol="0">
            <a:spAutoFit/>
          </a:bodyPr>
          <a:lstStyle/>
          <a:p>
            <a:r>
              <a:rPr lang="ja-JP" altLang="en-US" sz="6600" dirty="0" smtClean="0">
                <a:solidFill>
                  <a:prstClr val="black"/>
                </a:solidFill>
              </a:rPr>
              <a:t>提言</a:t>
            </a:r>
            <a:endParaRPr lang="en-US" altLang="ja-JP" sz="6600" dirty="0" smtClean="0">
              <a:solidFill>
                <a:prstClr val="black"/>
              </a:solidFill>
            </a:endParaRPr>
          </a:p>
        </p:txBody>
      </p:sp>
    </p:spTree>
    <p:extLst>
      <p:ext uri="{BB962C8B-B14F-4D97-AF65-F5344CB8AC3E}">
        <p14:creationId xmlns:p14="http://schemas.microsoft.com/office/powerpoint/2010/main" val="5850035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62869" y="321088"/>
            <a:ext cx="9577064" cy="792088"/>
          </a:xfrm>
          <a:prstGeom prst="rect">
            <a:avLst/>
          </a:prstGeom>
          <a:solidFill>
            <a:schemeClr val="accent1">
              <a:lumMod val="20000"/>
              <a:lumOff val="80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a typeface="ほにゃ字" pitchFamily="2" charset="-128"/>
            </a:endParaRPr>
          </a:p>
        </p:txBody>
      </p:sp>
      <p:sp>
        <p:nvSpPr>
          <p:cNvPr id="2" name="テキスト ボックス 1"/>
          <p:cNvSpPr txBox="1"/>
          <p:nvPr/>
        </p:nvSpPr>
        <p:spPr>
          <a:xfrm>
            <a:off x="467544" y="364304"/>
            <a:ext cx="1107996" cy="646331"/>
          </a:xfrm>
          <a:prstGeom prst="rect">
            <a:avLst/>
          </a:prstGeom>
          <a:noFill/>
        </p:spPr>
        <p:txBody>
          <a:bodyPr wrap="none" rtlCol="0">
            <a:spAutoFit/>
          </a:bodyPr>
          <a:lstStyle/>
          <a:p>
            <a:r>
              <a:rPr lang="ja-JP" altLang="en-US" sz="3600" dirty="0"/>
              <a:t>提言</a:t>
            </a:r>
            <a:endParaRPr kumimoji="1" lang="ja-JP" altLang="en-US" sz="3600" dirty="0"/>
          </a:p>
        </p:txBody>
      </p:sp>
      <p:sp>
        <p:nvSpPr>
          <p:cNvPr id="4" name="テキスト ボックス 3"/>
          <p:cNvSpPr txBox="1"/>
          <p:nvPr/>
        </p:nvSpPr>
        <p:spPr>
          <a:xfrm>
            <a:off x="452201" y="1741453"/>
            <a:ext cx="8084264" cy="3108543"/>
          </a:xfrm>
          <a:prstGeom prst="rect">
            <a:avLst/>
          </a:prstGeom>
          <a:noFill/>
        </p:spPr>
        <p:txBody>
          <a:bodyPr wrap="none" rtlCol="0">
            <a:spAutoFit/>
          </a:bodyPr>
          <a:lstStyle/>
          <a:p>
            <a:r>
              <a:rPr lang="ja-JP" altLang="en-US" sz="2800" dirty="0" smtClean="0">
                <a:solidFill>
                  <a:schemeClr val="bg1"/>
                </a:solidFill>
              </a:rPr>
              <a:t>わたしたち一人ひとりの意識改革が必要</a:t>
            </a:r>
            <a:endParaRPr lang="en-US" altLang="ja-JP" sz="2800" dirty="0" smtClean="0">
              <a:solidFill>
                <a:schemeClr val="bg1"/>
              </a:solidFill>
            </a:endParaRPr>
          </a:p>
          <a:p>
            <a:r>
              <a:rPr lang="ja-JP" altLang="en-US" sz="2800" dirty="0" smtClean="0">
                <a:solidFill>
                  <a:schemeClr val="bg1"/>
                </a:solidFill>
              </a:rPr>
              <a:t>→子供たちへの教育、知る機会を。</a:t>
            </a:r>
            <a:endParaRPr lang="en-US" altLang="ja-JP" sz="2800" dirty="0" smtClean="0">
              <a:solidFill>
                <a:schemeClr val="bg1"/>
              </a:solidFill>
            </a:endParaRPr>
          </a:p>
          <a:p>
            <a:endParaRPr lang="en-US" altLang="ja-JP" sz="2800" dirty="0">
              <a:solidFill>
                <a:schemeClr val="bg1"/>
              </a:solidFill>
            </a:endParaRPr>
          </a:p>
          <a:p>
            <a:r>
              <a:rPr lang="ja-JP" altLang="en-US" sz="2800" dirty="0" smtClean="0">
                <a:solidFill>
                  <a:schemeClr val="bg1"/>
                </a:solidFill>
              </a:rPr>
              <a:t>行政による「自立支援プログラム」の積極的導入</a:t>
            </a:r>
            <a:endParaRPr lang="en-US" altLang="ja-JP" sz="2800" dirty="0" smtClean="0">
              <a:solidFill>
                <a:schemeClr val="bg1"/>
              </a:solidFill>
            </a:endParaRPr>
          </a:p>
          <a:p>
            <a:r>
              <a:rPr lang="ja-JP" altLang="en-US" sz="2800" dirty="0" smtClean="0">
                <a:solidFill>
                  <a:schemeClr val="bg1"/>
                </a:solidFill>
              </a:rPr>
              <a:t>→自分のペースで自立に向かえる社会へ。</a:t>
            </a:r>
            <a:endParaRPr lang="en-US" altLang="ja-JP" sz="2800" dirty="0" smtClean="0">
              <a:solidFill>
                <a:schemeClr val="bg1"/>
              </a:solidFill>
            </a:endParaRPr>
          </a:p>
          <a:p>
            <a:endParaRPr lang="en-US" altLang="ja-JP" sz="2800" dirty="0">
              <a:solidFill>
                <a:schemeClr val="bg1"/>
              </a:solidFill>
            </a:endParaRPr>
          </a:p>
          <a:p>
            <a:r>
              <a:rPr lang="ja-JP" altLang="en-US" sz="2800" dirty="0" smtClean="0">
                <a:solidFill>
                  <a:schemeClr val="bg1"/>
                </a:solidFill>
              </a:rPr>
              <a:t>もっと社会との「つながり」を。</a:t>
            </a:r>
            <a:endParaRPr lang="en-US" altLang="ja-JP" sz="2800" dirty="0" smtClean="0">
              <a:solidFill>
                <a:schemeClr val="bg1"/>
              </a:solidFill>
            </a:endParaRPr>
          </a:p>
        </p:txBody>
      </p:sp>
    </p:spTree>
    <p:extLst>
      <p:ext uri="{BB962C8B-B14F-4D97-AF65-F5344CB8AC3E}">
        <p14:creationId xmlns:p14="http://schemas.microsoft.com/office/powerpoint/2010/main" val="238378828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1000"/>
                                        <p:tgtEl>
                                          <p:spTgt spid="4">
                                            <p:txEl>
                                              <p:pRg st="3" end="3"/>
                                            </p:txEl>
                                          </p:spTgt>
                                        </p:tgtEl>
                                      </p:cBhvr>
                                    </p:animEffect>
                                    <p:anim calcmode="lin" valueType="num">
                                      <p:cBhvr>
                                        <p:cTn id="20"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Effect transition="in" filter="fade">
                                      <p:cBhvr>
                                        <p:cTn id="24" dur="1000"/>
                                        <p:tgtEl>
                                          <p:spTgt spid="4">
                                            <p:txEl>
                                              <p:pRg st="4" end="4"/>
                                            </p:txEl>
                                          </p:spTgt>
                                        </p:tgtEl>
                                      </p:cBhvr>
                                    </p:animEffect>
                                    <p:anim calcmode="lin" valueType="num">
                                      <p:cBhvr>
                                        <p:cTn id="25"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animEffect transition="in" filter="fade">
                                      <p:cBhvr>
                                        <p:cTn id="29" dur="1000"/>
                                        <p:tgtEl>
                                          <p:spTgt spid="4">
                                            <p:txEl>
                                              <p:pRg st="6" end="6"/>
                                            </p:txEl>
                                          </p:spTgt>
                                        </p:tgtEl>
                                      </p:cBhvr>
                                    </p:animEffect>
                                    <p:anim calcmode="lin" valueType="num">
                                      <p:cBhvr>
                                        <p:cTn id="3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1"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62869" y="321088"/>
            <a:ext cx="9577064" cy="792088"/>
          </a:xfrm>
          <a:prstGeom prst="rect">
            <a:avLst/>
          </a:prstGeom>
          <a:solidFill>
            <a:schemeClr val="accent1">
              <a:lumMod val="20000"/>
              <a:lumOff val="80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a typeface="ほにゃ字" pitchFamily="2" charset="-128"/>
            </a:endParaRPr>
          </a:p>
        </p:txBody>
      </p:sp>
      <p:sp>
        <p:nvSpPr>
          <p:cNvPr id="2" name="テキスト ボックス 1"/>
          <p:cNvSpPr txBox="1"/>
          <p:nvPr/>
        </p:nvSpPr>
        <p:spPr>
          <a:xfrm>
            <a:off x="467544" y="364304"/>
            <a:ext cx="6186309" cy="646331"/>
          </a:xfrm>
          <a:prstGeom prst="rect">
            <a:avLst/>
          </a:prstGeom>
          <a:noFill/>
        </p:spPr>
        <p:txBody>
          <a:bodyPr wrap="none" rtlCol="0">
            <a:spAutoFit/>
          </a:bodyPr>
          <a:lstStyle/>
          <a:p>
            <a:r>
              <a:rPr lang="ja-JP" altLang="en-US" sz="3600" dirty="0"/>
              <a:t>なぜ</a:t>
            </a:r>
            <a:r>
              <a:rPr lang="ja-JP" altLang="en-US" sz="3600" dirty="0" smtClean="0"/>
              <a:t>このテーマを選んだか？</a:t>
            </a:r>
            <a:endParaRPr kumimoji="1" lang="ja-JP" altLang="en-US" sz="3600" dirty="0"/>
          </a:p>
        </p:txBody>
      </p:sp>
      <p:sp>
        <p:nvSpPr>
          <p:cNvPr id="4" name="テキスト ボックス 3"/>
          <p:cNvSpPr txBox="1"/>
          <p:nvPr/>
        </p:nvSpPr>
        <p:spPr>
          <a:xfrm>
            <a:off x="467544" y="2264673"/>
            <a:ext cx="5570756" cy="3108543"/>
          </a:xfrm>
          <a:prstGeom prst="rect">
            <a:avLst/>
          </a:prstGeom>
          <a:noFill/>
        </p:spPr>
        <p:txBody>
          <a:bodyPr wrap="none" rtlCol="0">
            <a:spAutoFit/>
          </a:bodyPr>
          <a:lstStyle/>
          <a:p>
            <a:r>
              <a:rPr lang="ja-JP" altLang="en-US" sz="2800" dirty="0" smtClean="0">
                <a:solidFill>
                  <a:schemeClr val="bg1"/>
                </a:solidFill>
              </a:rPr>
              <a:t>元々貧困問題に興味があった。</a:t>
            </a:r>
            <a:endParaRPr lang="en-US" altLang="ja-JP" sz="2800" dirty="0" smtClean="0">
              <a:solidFill>
                <a:schemeClr val="bg1"/>
              </a:solidFill>
            </a:endParaRPr>
          </a:p>
          <a:p>
            <a:endParaRPr lang="en-US" altLang="ja-JP" sz="2800" dirty="0" smtClean="0">
              <a:solidFill>
                <a:schemeClr val="bg1"/>
              </a:solidFill>
            </a:endParaRPr>
          </a:p>
          <a:p>
            <a:r>
              <a:rPr lang="ja-JP" altLang="en-US" sz="2800" dirty="0" smtClean="0">
                <a:solidFill>
                  <a:schemeClr val="bg1"/>
                </a:solidFill>
              </a:rPr>
              <a:t>今年の春に西成区に行って、</a:t>
            </a:r>
            <a:endParaRPr lang="en-US" altLang="ja-JP" sz="2800" dirty="0" smtClean="0">
              <a:solidFill>
                <a:schemeClr val="bg1"/>
              </a:solidFill>
            </a:endParaRPr>
          </a:p>
          <a:p>
            <a:r>
              <a:rPr lang="ja-JP" altLang="en-US" sz="2800" dirty="0" smtClean="0">
                <a:solidFill>
                  <a:schemeClr val="bg1"/>
                </a:solidFill>
              </a:rPr>
              <a:t>日本の貧困を目の当たりにした。</a:t>
            </a:r>
            <a:endParaRPr lang="en-US" altLang="ja-JP" sz="2800" dirty="0" smtClean="0">
              <a:solidFill>
                <a:schemeClr val="bg1"/>
              </a:solidFill>
            </a:endParaRPr>
          </a:p>
          <a:p>
            <a:endParaRPr lang="en-US" altLang="ja-JP" sz="2800" dirty="0">
              <a:solidFill>
                <a:schemeClr val="bg1"/>
              </a:solidFill>
            </a:endParaRPr>
          </a:p>
          <a:p>
            <a:r>
              <a:rPr lang="ja-JP" altLang="en-US" sz="2800" dirty="0" smtClean="0">
                <a:solidFill>
                  <a:schemeClr val="bg1"/>
                </a:solidFill>
              </a:rPr>
              <a:t>現状を知って、この問題について</a:t>
            </a:r>
            <a:endParaRPr lang="en-US" altLang="ja-JP" sz="2800" dirty="0" smtClean="0">
              <a:solidFill>
                <a:schemeClr val="bg1"/>
              </a:solidFill>
            </a:endParaRPr>
          </a:p>
          <a:p>
            <a:r>
              <a:rPr lang="ja-JP" altLang="en-US" sz="2800" dirty="0" smtClean="0">
                <a:solidFill>
                  <a:schemeClr val="bg1"/>
                </a:solidFill>
              </a:rPr>
              <a:t>考えてほしいと思ったから。</a:t>
            </a:r>
            <a:endParaRPr lang="en-US" altLang="ja-JP" sz="2800" dirty="0" smtClean="0">
              <a:solidFill>
                <a:schemeClr val="bg1"/>
              </a:solidFill>
            </a:endParaRPr>
          </a:p>
        </p:txBody>
      </p:sp>
    </p:spTree>
    <p:extLst>
      <p:ext uri="{BB962C8B-B14F-4D97-AF65-F5344CB8AC3E}">
        <p14:creationId xmlns:p14="http://schemas.microsoft.com/office/powerpoint/2010/main" val="76043032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612576" y="3744611"/>
            <a:ext cx="10297144" cy="2232248"/>
          </a:xfrm>
          <a:prstGeom prst="rect">
            <a:avLst/>
          </a:prstGeom>
          <a:solidFill>
            <a:schemeClr val="bg1">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a typeface="ほにゃ字" pitchFamily="2" charset="-128"/>
            </a:endParaRPr>
          </a:p>
        </p:txBody>
      </p:sp>
      <p:sp>
        <p:nvSpPr>
          <p:cNvPr id="3" name="テキスト ボックス 2"/>
          <p:cNvSpPr txBox="1"/>
          <p:nvPr/>
        </p:nvSpPr>
        <p:spPr>
          <a:xfrm>
            <a:off x="683568" y="4306737"/>
            <a:ext cx="2723823" cy="1107996"/>
          </a:xfrm>
          <a:prstGeom prst="rect">
            <a:avLst/>
          </a:prstGeom>
          <a:noFill/>
        </p:spPr>
        <p:txBody>
          <a:bodyPr wrap="none" rtlCol="0">
            <a:spAutoFit/>
          </a:bodyPr>
          <a:lstStyle/>
          <a:p>
            <a:r>
              <a:rPr lang="ja-JP" altLang="en-US" sz="6600" dirty="0">
                <a:solidFill>
                  <a:prstClr val="black"/>
                </a:solidFill>
              </a:rPr>
              <a:t>まとめ</a:t>
            </a:r>
            <a:endParaRPr lang="en-US" altLang="ja-JP" sz="6600" dirty="0" smtClean="0">
              <a:solidFill>
                <a:prstClr val="black"/>
              </a:solidFill>
            </a:endParaRPr>
          </a:p>
        </p:txBody>
      </p:sp>
    </p:spTree>
    <p:extLst>
      <p:ext uri="{BB962C8B-B14F-4D97-AF65-F5344CB8AC3E}">
        <p14:creationId xmlns:p14="http://schemas.microsoft.com/office/powerpoint/2010/main" val="302149603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62869" y="321088"/>
            <a:ext cx="9577064" cy="792088"/>
          </a:xfrm>
          <a:prstGeom prst="rect">
            <a:avLst/>
          </a:prstGeom>
          <a:solidFill>
            <a:schemeClr val="accent1">
              <a:lumMod val="20000"/>
              <a:lumOff val="80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a typeface="ほにゃ字" pitchFamily="2" charset="-128"/>
            </a:endParaRPr>
          </a:p>
        </p:txBody>
      </p:sp>
      <p:sp>
        <p:nvSpPr>
          <p:cNvPr id="2" name="テキスト ボックス 1"/>
          <p:cNvSpPr txBox="1"/>
          <p:nvPr/>
        </p:nvSpPr>
        <p:spPr>
          <a:xfrm>
            <a:off x="467544" y="364304"/>
            <a:ext cx="2492990" cy="646331"/>
          </a:xfrm>
          <a:prstGeom prst="rect">
            <a:avLst/>
          </a:prstGeom>
          <a:noFill/>
        </p:spPr>
        <p:txBody>
          <a:bodyPr wrap="none" rtlCol="0">
            <a:spAutoFit/>
          </a:bodyPr>
          <a:lstStyle/>
          <a:p>
            <a:r>
              <a:rPr kumimoji="1" lang="ja-JP" altLang="en-US" sz="3600" dirty="0" smtClean="0"/>
              <a:t>思ったこと</a:t>
            </a:r>
            <a:endParaRPr kumimoji="1" lang="ja-JP" altLang="en-US" sz="3600" dirty="0"/>
          </a:p>
        </p:txBody>
      </p:sp>
      <p:sp>
        <p:nvSpPr>
          <p:cNvPr id="4" name="テキスト ボックス 3"/>
          <p:cNvSpPr txBox="1"/>
          <p:nvPr/>
        </p:nvSpPr>
        <p:spPr>
          <a:xfrm>
            <a:off x="452201" y="1741453"/>
            <a:ext cx="5570756" cy="2246769"/>
          </a:xfrm>
          <a:prstGeom prst="rect">
            <a:avLst/>
          </a:prstGeom>
          <a:noFill/>
        </p:spPr>
        <p:txBody>
          <a:bodyPr wrap="none" rtlCol="0">
            <a:spAutoFit/>
          </a:bodyPr>
          <a:lstStyle/>
          <a:p>
            <a:r>
              <a:rPr lang="ja-JP" altLang="en-US" sz="2800" dirty="0" smtClean="0">
                <a:solidFill>
                  <a:schemeClr val="bg1"/>
                </a:solidFill>
              </a:rPr>
              <a:t>社会との「つながり」</a:t>
            </a:r>
            <a:endParaRPr lang="en-US" altLang="ja-JP" sz="2800" dirty="0" smtClean="0">
              <a:solidFill>
                <a:schemeClr val="bg1"/>
              </a:solidFill>
            </a:endParaRPr>
          </a:p>
          <a:p>
            <a:endParaRPr lang="en-US" altLang="ja-JP" sz="2800" dirty="0">
              <a:solidFill>
                <a:schemeClr val="bg1"/>
              </a:solidFill>
            </a:endParaRPr>
          </a:p>
          <a:p>
            <a:r>
              <a:rPr lang="ja-JP" altLang="en-US" sz="2800" dirty="0" smtClean="0">
                <a:solidFill>
                  <a:schemeClr val="bg1"/>
                </a:solidFill>
              </a:rPr>
              <a:t>目をそむけてはならない「現実」</a:t>
            </a:r>
            <a:endParaRPr lang="en-US" altLang="ja-JP" sz="2800" dirty="0" smtClean="0">
              <a:solidFill>
                <a:schemeClr val="bg1"/>
              </a:solidFill>
            </a:endParaRPr>
          </a:p>
          <a:p>
            <a:endParaRPr lang="en-US" altLang="ja-JP" sz="2800" dirty="0">
              <a:solidFill>
                <a:schemeClr val="bg1"/>
              </a:solidFill>
            </a:endParaRPr>
          </a:p>
          <a:p>
            <a:r>
              <a:rPr lang="ja-JP" altLang="en-US" sz="2800" dirty="0" smtClean="0">
                <a:solidFill>
                  <a:schemeClr val="bg1"/>
                </a:solidFill>
              </a:rPr>
              <a:t>「他人事」ではない</a:t>
            </a:r>
            <a:endParaRPr lang="en-US" altLang="ja-JP" sz="2800" dirty="0" smtClean="0">
              <a:solidFill>
                <a:schemeClr val="bg1"/>
              </a:solidFill>
            </a:endParaRPr>
          </a:p>
        </p:txBody>
      </p:sp>
    </p:spTree>
    <p:extLst>
      <p:ext uri="{BB962C8B-B14F-4D97-AF65-F5344CB8AC3E}">
        <p14:creationId xmlns:p14="http://schemas.microsoft.com/office/powerpoint/2010/main" val="167883012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62869" y="321088"/>
            <a:ext cx="9577064" cy="792088"/>
          </a:xfrm>
          <a:prstGeom prst="rect">
            <a:avLst/>
          </a:prstGeom>
          <a:solidFill>
            <a:schemeClr val="accent1">
              <a:lumMod val="20000"/>
              <a:lumOff val="80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a typeface="ほにゃ字" pitchFamily="2" charset="-128"/>
            </a:endParaRPr>
          </a:p>
        </p:txBody>
      </p:sp>
      <p:sp>
        <p:nvSpPr>
          <p:cNvPr id="2" name="テキスト ボックス 1"/>
          <p:cNvSpPr txBox="1"/>
          <p:nvPr/>
        </p:nvSpPr>
        <p:spPr>
          <a:xfrm>
            <a:off x="467544" y="364304"/>
            <a:ext cx="1107996" cy="646331"/>
          </a:xfrm>
          <a:prstGeom prst="rect">
            <a:avLst/>
          </a:prstGeom>
          <a:noFill/>
        </p:spPr>
        <p:txBody>
          <a:bodyPr wrap="none" rtlCol="0">
            <a:spAutoFit/>
          </a:bodyPr>
          <a:lstStyle/>
          <a:p>
            <a:r>
              <a:rPr lang="ja-JP" altLang="en-US" sz="3600" dirty="0"/>
              <a:t>論点</a:t>
            </a:r>
            <a:endParaRPr kumimoji="1" lang="ja-JP" altLang="en-US" sz="3600" dirty="0"/>
          </a:p>
        </p:txBody>
      </p:sp>
      <p:sp>
        <p:nvSpPr>
          <p:cNvPr id="4" name="テキスト ボックス 3"/>
          <p:cNvSpPr txBox="1"/>
          <p:nvPr/>
        </p:nvSpPr>
        <p:spPr>
          <a:xfrm>
            <a:off x="452201" y="1741453"/>
            <a:ext cx="8190063" cy="2246769"/>
          </a:xfrm>
          <a:prstGeom prst="rect">
            <a:avLst/>
          </a:prstGeom>
          <a:noFill/>
        </p:spPr>
        <p:txBody>
          <a:bodyPr wrap="none" rtlCol="0">
            <a:spAutoFit/>
          </a:bodyPr>
          <a:lstStyle/>
          <a:p>
            <a:r>
              <a:rPr lang="ja-JP" altLang="en-US" sz="2800" dirty="0" smtClean="0">
                <a:solidFill>
                  <a:schemeClr val="bg1"/>
                </a:solidFill>
              </a:rPr>
              <a:t>日本</a:t>
            </a:r>
            <a:r>
              <a:rPr lang="ja-JP" altLang="en-US" sz="2800" dirty="0">
                <a:solidFill>
                  <a:schemeClr val="bg1"/>
                </a:solidFill>
              </a:rPr>
              <a:t>における貧困問題</a:t>
            </a:r>
            <a:r>
              <a:rPr lang="en-US" altLang="ja-JP" sz="2800" dirty="0">
                <a:solidFill>
                  <a:schemeClr val="bg1"/>
                </a:solidFill>
              </a:rPr>
              <a:t>(</a:t>
            </a:r>
            <a:r>
              <a:rPr lang="ja-JP" altLang="en-US" sz="2800" dirty="0">
                <a:solidFill>
                  <a:schemeClr val="bg1"/>
                </a:solidFill>
              </a:rPr>
              <a:t>特にホームレス問題</a:t>
            </a:r>
            <a:r>
              <a:rPr lang="ja-JP" altLang="en-US" sz="2800" dirty="0" smtClean="0">
                <a:solidFill>
                  <a:schemeClr val="bg1"/>
                </a:solidFill>
              </a:rPr>
              <a:t>や</a:t>
            </a:r>
            <a:endParaRPr lang="en-US" altLang="ja-JP" sz="2800" dirty="0" smtClean="0">
              <a:solidFill>
                <a:schemeClr val="bg1"/>
              </a:solidFill>
            </a:endParaRPr>
          </a:p>
          <a:p>
            <a:r>
              <a:rPr lang="ja-JP" altLang="en-US" sz="2800" dirty="0" smtClean="0">
                <a:solidFill>
                  <a:schemeClr val="bg1"/>
                </a:solidFill>
              </a:rPr>
              <a:t>ワーキングプア</a:t>
            </a:r>
            <a:r>
              <a:rPr lang="en-US" altLang="ja-JP" sz="2800" dirty="0">
                <a:solidFill>
                  <a:schemeClr val="bg1"/>
                </a:solidFill>
              </a:rPr>
              <a:t>)</a:t>
            </a:r>
            <a:r>
              <a:rPr lang="ja-JP" altLang="en-US" sz="2800" dirty="0" err="1">
                <a:solidFill>
                  <a:schemeClr val="bg1"/>
                </a:solidFill>
              </a:rPr>
              <a:t>を解</a:t>
            </a:r>
            <a:r>
              <a:rPr lang="ja-JP" altLang="en-US" sz="2800" dirty="0">
                <a:solidFill>
                  <a:schemeClr val="bg1"/>
                </a:solidFill>
              </a:rPr>
              <a:t>決するために</a:t>
            </a:r>
            <a:r>
              <a:rPr lang="ja-JP" altLang="en-US" sz="2800" dirty="0" smtClean="0">
                <a:solidFill>
                  <a:schemeClr val="bg1"/>
                </a:solidFill>
              </a:rPr>
              <a:t>、政府</a:t>
            </a:r>
            <a:r>
              <a:rPr lang="ja-JP" altLang="en-US" sz="2800" dirty="0">
                <a:solidFill>
                  <a:schemeClr val="bg1"/>
                </a:solidFill>
              </a:rPr>
              <a:t>や民間</a:t>
            </a:r>
            <a:r>
              <a:rPr lang="ja-JP" altLang="en-US" sz="2800" dirty="0" smtClean="0">
                <a:solidFill>
                  <a:schemeClr val="bg1"/>
                </a:solidFill>
              </a:rPr>
              <a:t>が</a:t>
            </a:r>
            <a:endParaRPr lang="en-US" altLang="ja-JP" sz="2800" dirty="0" smtClean="0">
              <a:solidFill>
                <a:schemeClr val="bg1"/>
              </a:solidFill>
            </a:endParaRPr>
          </a:p>
          <a:p>
            <a:r>
              <a:rPr lang="ja-JP" altLang="en-US" sz="2800" dirty="0" smtClean="0">
                <a:solidFill>
                  <a:schemeClr val="bg1"/>
                </a:solidFill>
              </a:rPr>
              <a:t>取る</a:t>
            </a:r>
            <a:r>
              <a:rPr lang="ja-JP" altLang="en-US" sz="2800" dirty="0">
                <a:solidFill>
                  <a:schemeClr val="bg1"/>
                </a:solidFill>
              </a:rPr>
              <a:t>べき対策は何か</a:t>
            </a:r>
            <a:r>
              <a:rPr lang="ja-JP" altLang="en-US" sz="2800" dirty="0" smtClean="0">
                <a:solidFill>
                  <a:schemeClr val="bg1"/>
                </a:solidFill>
              </a:rPr>
              <a:t>？</a:t>
            </a:r>
            <a:endParaRPr lang="en-US" altLang="ja-JP" sz="2800" dirty="0" smtClean="0">
              <a:solidFill>
                <a:schemeClr val="bg1"/>
              </a:solidFill>
            </a:endParaRPr>
          </a:p>
          <a:p>
            <a:endParaRPr lang="en-US" altLang="ja-JP" sz="2800" dirty="0" smtClean="0">
              <a:solidFill>
                <a:schemeClr val="bg1"/>
              </a:solidFill>
            </a:endParaRPr>
          </a:p>
          <a:p>
            <a:r>
              <a:rPr lang="ja-JP" altLang="en-US" sz="2800" dirty="0" smtClean="0">
                <a:solidFill>
                  <a:schemeClr val="bg1"/>
                </a:solidFill>
              </a:rPr>
              <a:t>また</a:t>
            </a:r>
            <a:r>
              <a:rPr lang="ja-JP" altLang="en-US" sz="2800" dirty="0">
                <a:solidFill>
                  <a:schemeClr val="bg1"/>
                </a:solidFill>
              </a:rPr>
              <a:t>、私達一人ひとりにできることは何か</a:t>
            </a:r>
            <a:r>
              <a:rPr lang="ja-JP" altLang="en-US" sz="2800" dirty="0" smtClean="0">
                <a:solidFill>
                  <a:schemeClr val="bg1"/>
                </a:solidFill>
              </a:rPr>
              <a:t>？</a:t>
            </a:r>
            <a:endParaRPr lang="en-US" altLang="ja-JP" sz="2800" dirty="0" smtClean="0">
              <a:solidFill>
                <a:schemeClr val="bg1"/>
              </a:solidFill>
            </a:endParaRPr>
          </a:p>
        </p:txBody>
      </p:sp>
    </p:spTree>
    <p:extLst>
      <p:ext uri="{BB962C8B-B14F-4D97-AF65-F5344CB8AC3E}">
        <p14:creationId xmlns:p14="http://schemas.microsoft.com/office/powerpoint/2010/main" val="190843054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62869" y="321088"/>
            <a:ext cx="9577064" cy="792088"/>
          </a:xfrm>
          <a:prstGeom prst="rect">
            <a:avLst/>
          </a:prstGeom>
          <a:solidFill>
            <a:schemeClr val="accent1">
              <a:lumMod val="20000"/>
              <a:lumOff val="80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a typeface="ほにゃ字" pitchFamily="2" charset="-128"/>
            </a:endParaRPr>
          </a:p>
        </p:txBody>
      </p:sp>
      <p:sp>
        <p:nvSpPr>
          <p:cNvPr id="2" name="テキスト ボックス 1"/>
          <p:cNvSpPr txBox="1"/>
          <p:nvPr/>
        </p:nvSpPr>
        <p:spPr>
          <a:xfrm>
            <a:off x="467544" y="364304"/>
            <a:ext cx="2031325" cy="646331"/>
          </a:xfrm>
          <a:prstGeom prst="rect">
            <a:avLst/>
          </a:prstGeom>
          <a:noFill/>
        </p:spPr>
        <p:txBody>
          <a:bodyPr wrap="none" rtlCol="0">
            <a:spAutoFit/>
          </a:bodyPr>
          <a:lstStyle/>
          <a:p>
            <a:r>
              <a:rPr lang="ja-JP" altLang="en-US" sz="3600" dirty="0"/>
              <a:t>参考文献</a:t>
            </a:r>
            <a:endParaRPr kumimoji="1" lang="ja-JP" altLang="en-US" sz="3600" dirty="0"/>
          </a:p>
        </p:txBody>
      </p:sp>
      <p:sp>
        <p:nvSpPr>
          <p:cNvPr id="5" name="テキスト ボックス 4"/>
          <p:cNvSpPr txBox="1"/>
          <p:nvPr/>
        </p:nvSpPr>
        <p:spPr>
          <a:xfrm>
            <a:off x="827584" y="1916832"/>
            <a:ext cx="6596678" cy="3693319"/>
          </a:xfrm>
          <a:prstGeom prst="rect">
            <a:avLst/>
          </a:prstGeom>
          <a:noFill/>
        </p:spPr>
        <p:txBody>
          <a:bodyPr wrap="none" rtlCol="0">
            <a:spAutoFit/>
          </a:bodyPr>
          <a:lstStyle/>
          <a:p>
            <a:r>
              <a:rPr lang="en-GB" altLang="ja-JP" dirty="0" smtClean="0">
                <a:solidFill>
                  <a:schemeClr val="bg1"/>
                </a:solidFill>
                <a:hlinkClick r:id="rId3"/>
              </a:rPr>
              <a:t>http</a:t>
            </a:r>
            <a:r>
              <a:rPr lang="en-GB" altLang="ja-JP" dirty="0">
                <a:solidFill>
                  <a:schemeClr val="bg1"/>
                </a:solidFill>
                <a:hlinkClick r:id="rId3"/>
              </a:rPr>
              <a:t>://</a:t>
            </a:r>
            <a:r>
              <a:rPr lang="en-GB" altLang="ja-JP" dirty="0" smtClean="0">
                <a:solidFill>
                  <a:schemeClr val="bg1"/>
                </a:solidFill>
                <a:hlinkClick r:id="rId3"/>
              </a:rPr>
              <a:t>www2.ttcn.ne.jp/honkawa/2970.html</a:t>
            </a:r>
            <a:endParaRPr lang="en-GB" altLang="ja-JP" dirty="0" smtClean="0">
              <a:solidFill>
                <a:schemeClr val="bg1"/>
              </a:solidFill>
            </a:endParaRPr>
          </a:p>
          <a:p>
            <a:r>
              <a:rPr lang="ja-JP" altLang="en-US" dirty="0" smtClean="0">
                <a:solidFill>
                  <a:schemeClr val="bg1"/>
                </a:solidFill>
              </a:rPr>
              <a:t>厚生</a:t>
            </a:r>
            <a:r>
              <a:rPr lang="ja-JP" altLang="en-US" dirty="0" smtClean="0">
                <a:solidFill>
                  <a:schemeClr val="bg1"/>
                </a:solidFill>
              </a:rPr>
              <a:t>労働省ホームページ</a:t>
            </a:r>
            <a:endParaRPr lang="en-US" altLang="ja-JP" dirty="0" smtClean="0">
              <a:solidFill>
                <a:schemeClr val="bg1"/>
              </a:solidFill>
            </a:endParaRPr>
          </a:p>
          <a:p>
            <a:r>
              <a:rPr lang="en-US" altLang="ja-JP" dirty="0">
                <a:solidFill>
                  <a:schemeClr val="bg1"/>
                </a:solidFill>
                <a:hlinkClick r:id="rId4"/>
              </a:rPr>
              <a:t>http://</a:t>
            </a:r>
            <a:r>
              <a:rPr lang="en-US" altLang="ja-JP" dirty="0" smtClean="0">
                <a:solidFill>
                  <a:schemeClr val="bg1"/>
                </a:solidFill>
                <a:hlinkClick r:id="rId4"/>
              </a:rPr>
              <a:t>www.mhlw.go.jp/stf/houdou/2r98520000027ptf.html</a:t>
            </a:r>
            <a:endParaRPr lang="en-US" altLang="ja-JP" dirty="0" smtClean="0">
              <a:solidFill>
                <a:schemeClr val="bg1"/>
              </a:solidFill>
              <a:hlinkClick r:id="rId5"/>
            </a:endParaRPr>
          </a:p>
          <a:p>
            <a:r>
              <a:rPr lang="en-US" altLang="ja-JP" dirty="0" smtClean="0">
                <a:solidFill>
                  <a:schemeClr val="bg1"/>
                </a:solidFill>
                <a:hlinkClick r:id="rId5"/>
              </a:rPr>
              <a:t>http</a:t>
            </a:r>
            <a:r>
              <a:rPr lang="en-US" altLang="ja-JP" dirty="0">
                <a:solidFill>
                  <a:schemeClr val="bg1"/>
                </a:solidFill>
                <a:hlinkClick r:id="rId5"/>
              </a:rPr>
              <a:t>://</a:t>
            </a:r>
            <a:r>
              <a:rPr lang="en-US" altLang="ja-JP" dirty="0" smtClean="0">
                <a:solidFill>
                  <a:schemeClr val="bg1"/>
                </a:solidFill>
                <a:hlinkClick r:id="rId5"/>
              </a:rPr>
              <a:t>www.isfj.net/ronbun_backup/2010/j03.pdf</a:t>
            </a:r>
            <a:endParaRPr kumimoji="1" lang="en-US" altLang="ja-JP" dirty="0" smtClean="0">
              <a:solidFill>
                <a:schemeClr val="bg1"/>
              </a:solidFill>
            </a:endParaRPr>
          </a:p>
          <a:p>
            <a:r>
              <a:rPr lang="ja-JP" altLang="en-US" dirty="0" smtClean="0">
                <a:solidFill>
                  <a:schemeClr val="bg1"/>
                </a:solidFill>
              </a:rPr>
              <a:t>ニュース</a:t>
            </a:r>
            <a:r>
              <a:rPr lang="ja-JP" altLang="en-US" dirty="0">
                <a:solidFill>
                  <a:schemeClr val="bg1"/>
                </a:solidFill>
              </a:rPr>
              <a:t>記事</a:t>
            </a:r>
            <a:endParaRPr kumimoji="1" lang="en-US" altLang="ja-JP" dirty="0" smtClean="0">
              <a:solidFill>
                <a:schemeClr val="bg1"/>
              </a:solidFill>
            </a:endParaRPr>
          </a:p>
          <a:p>
            <a:r>
              <a:rPr lang="en-GB" altLang="ja-JP" dirty="0">
                <a:solidFill>
                  <a:schemeClr val="bg1"/>
                </a:solidFill>
                <a:hlinkClick r:id="rId6"/>
              </a:rPr>
              <a:t>http://</a:t>
            </a:r>
            <a:r>
              <a:rPr lang="en-GB" altLang="ja-JP" dirty="0" smtClean="0">
                <a:solidFill>
                  <a:schemeClr val="bg1"/>
                </a:solidFill>
                <a:hlinkClick r:id="rId6"/>
              </a:rPr>
              <a:t>mainichi.jp/select/news/20121123k0000m040096000c.html</a:t>
            </a:r>
            <a:endParaRPr lang="en-GB" altLang="ja-JP" dirty="0" smtClean="0">
              <a:solidFill>
                <a:schemeClr val="bg1"/>
              </a:solidFill>
            </a:endParaRPr>
          </a:p>
          <a:p>
            <a:endParaRPr kumimoji="1" lang="en-GB" altLang="ja-JP" dirty="0" smtClean="0">
              <a:solidFill>
                <a:schemeClr val="bg1"/>
              </a:solidFill>
            </a:endParaRPr>
          </a:p>
          <a:p>
            <a:endParaRPr kumimoji="1" lang="en-GB" altLang="ja-JP" dirty="0">
              <a:solidFill>
                <a:schemeClr val="bg1"/>
              </a:solidFill>
            </a:endParaRPr>
          </a:p>
          <a:p>
            <a:endParaRPr lang="en-US" altLang="ja-JP" dirty="0" smtClean="0">
              <a:solidFill>
                <a:schemeClr val="bg1"/>
              </a:solidFill>
            </a:endParaRPr>
          </a:p>
          <a:p>
            <a:r>
              <a:rPr lang="ja-JP" altLang="en-US" dirty="0" smtClean="0">
                <a:solidFill>
                  <a:schemeClr val="bg1"/>
                </a:solidFill>
              </a:rPr>
              <a:t>「</a:t>
            </a:r>
            <a:r>
              <a:rPr lang="ja-JP" altLang="en-US" dirty="0">
                <a:solidFill>
                  <a:schemeClr val="bg1"/>
                </a:solidFill>
              </a:rPr>
              <a:t>反貧困～「すべり台社会」からの脱出～」湯浅誠</a:t>
            </a:r>
            <a:endParaRPr lang="en-US" altLang="ja-JP" dirty="0">
              <a:solidFill>
                <a:schemeClr val="bg1"/>
              </a:solidFill>
            </a:endParaRPr>
          </a:p>
          <a:p>
            <a:r>
              <a:rPr lang="ja-JP" altLang="en-US" dirty="0">
                <a:solidFill>
                  <a:schemeClr val="bg1"/>
                </a:solidFill>
              </a:rPr>
              <a:t>「ワーキングプアは自己責任か」門倉貴史</a:t>
            </a:r>
            <a:endParaRPr lang="en-US" altLang="ja-JP" dirty="0">
              <a:solidFill>
                <a:schemeClr val="bg1"/>
              </a:solidFill>
            </a:endParaRPr>
          </a:p>
          <a:p>
            <a:r>
              <a:rPr lang="ja-JP" altLang="en-US" dirty="0">
                <a:solidFill>
                  <a:schemeClr val="bg1"/>
                </a:solidFill>
              </a:rPr>
              <a:t>「ワーキングプア　解決への道」</a:t>
            </a:r>
            <a:endParaRPr lang="en-US" altLang="ja-JP" dirty="0">
              <a:solidFill>
                <a:schemeClr val="bg1"/>
              </a:solidFill>
            </a:endParaRPr>
          </a:p>
          <a:p>
            <a:r>
              <a:rPr lang="en-US" altLang="ja-JP" dirty="0">
                <a:solidFill>
                  <a:schemeClr val="bg1"/>
                </a:solidFill>
              </a:rPr>
              <a:t>NHK</a:t>
            </a:r>
            <a:r>
              <a:rPr lang="ja-JP" altLang="en-US" dirty="0">
                <a:solidFill>
                  <a:schemeClr val="bg1"/>
                </a:solidFill>
              </a:rPr>
              <a:t>スペシャル「ワーキングプア」取材</a:t>
            </a:r>
            <a:r>
              <a:rPr lang="ja-JP" altLang="en-US" dirty="0" smtClean="0">
                <a:solidFill>
                  <a:schemeClr val="bg1"/>
                </a:solidFill>
              </a:rPr>
              <a:t>班編</a:t>
            </a:r>
            <a:endParaRPr lang="en-US" altLang="ja-JP" dirty="0">
              <a:solidFill>
                <a:schemeClr val="bg1"/>
              </a:solidFill>
            </a:endParaRPr>
          </a:p>
        </p:txBody>
      </p:sp>
    </p:spTree>
    <p:extLst>
      <p:ext uri="{BB962C8B-B14F-4D97-AF65-F5344CB8AC3E}">
        <p14:creationId xmlns:p14="http://schemas.microsoft.com/office/powerpoint/2010/main" val="353369260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612576" y="3744611"/>
            <a:ext cx="10297144" cy="2232248"/>
          </a:xfrm>
          <a:prstGeom prst="rect">
            <a:avLst/>
          </a:prstGeom>
          <a:solidFill>
            <a:schemeClr val="bg1">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a typeface="ほにゃ字" pitchFamily="2" charset="-128"/>
            </a:endParaRPr>
          </a:p>
        </p:txBody>
      </p:sp>
      <p:sp>
        <p:nvSpPr>
          <p:cNvPr id="3" name="テキスト ボックス 2"/>
          <p:cNvSpPr txBox="1"/>
          <p:nvPr/>
        </p:nvSpPr>
        <p:spPr>
          <a:xfrm>
            <a:off x="539552" y="4365103"/>
            <a:ext cx="6827510" cy="1200329"/>
          </a:xfrm>
          <a:prstGeom prst="rect">
            <a:avLst/>
          </a:prstGeom>
          <a:noFill/>
        </p:spPr>
        <p:txBody>
          <a:bodyPr wrap="none" rtlCol="0">
            <a:spAutoFit/>
          </a:bodyPr>
          <a:lstStyle/>
          <a:p>
            <a:r>
              <a:rPr lang="ja-JP" altLang="en-US" sz="7200" dirty="0" smtClean="0"/>
              <a:t>ホームレス問題</a:t>
            </a:r>
            <a:endParaRPr lang="en-US" altLang="ja-JP" sz="7200" dirty="0" smtClean="0"/>
          </a:p>
        </p:txBody>
      </p:sp>
    </p:spTree>
    <p:extLst>
      <p:ext uri="{BB962C8B-B14F-4D97-AF65-F5344CB8AC3E}">
        <p14:creationId xmlns:p14="http://schemas.microsoft.com/office/powerpoint/2010/main" val="4181455191"/>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2.ttcn.ne.jp/honkawa/images/2970.gif"/>
          <p:cNvPicPr>
            <a:picLocks noChangeAspect="1" noChangeArrowheads="1"/>
          </p:cNvPicPr>
          <p:nvPr/>
        </p:nvPicPr>
        <p:blipFill rotWithShape="1">
          <a:blip r:embed="rId3">
            <a:extLst>
              <a:ext uri="{28A0092B-C50C-407E-A947-70E740481C1C}">
                <a14:useLocalDpi xmlns:a14="http://schemas.microsoft.com/office/drawing/2010/main" val="0"/>
              </a:ext>
            </a:extLst>
          </a:blip>
          <a:srcRect b="59731"/>
          <a:stretch/>
        </p:blipFill>
        <p:spPr bwMode="auto">
          <a:xfrm>
            <a:off x="205198" y="1609048"/>
            <a:ext cx="8754233" cy="4772280"/>
          </a:xfrm>
          <a:prstGeom prst="rect">
            <a:avLst/>
          </a:prstGeom>
          <a:noFill/>
          <a:extLst>
            <a:ext uri="{909E8E84-426E-40DD-AFC4-6F175D3DCCD1}">
              <a14:hiddenFill xmlns:a14="http://schemas.microsoft.com/office/drawing/2010/main">
                <a:solidFill>
                  <a:srgbClr val="FFFFFF"/>
                </a:solidFill>
              </a14:hiddenFill>
            </a:ext>
          </a:extLst>
        </p:spPr>
      </p:pic>
      <p:sp>
        <p:nvSpPr>
          <p:cNvPr id="3" name="正方形/長方形 2"/>
          <p:cNvSpPr/>
          <p:nvPr/>
        </p:nvSpPr>
        <p:spPr>
          <a:xfrm>
            <a:off x="-162869" y="321088"/>
            <a:ext cx="9577064" cy="792088"/>
          </a:xfrm>
          <a:prstGeom prst="rect">
            <a:avLst/>
          </a:prstGeom>
          <a:solidFill>
            <a:schemeClr val="accent1">
              <a:lumMod val="20000"/>
              <a:lumOff val="80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a typeface="ほにゃ字" pitchFamily="2" charset="-128"/>
            </a:endParaRPr>
          </a:p>
        </p:txBody>
      </p:sp>
      <p:sp>
        <p:nvSpPr>
          <p:cNvPr id="4" name="テキスト ボックス 3"/>
          <p:cNvSpPr txBox="1"/>
          <p:nvPr/>
        </p:nvSpPr>
        <p:spPr>
          <a:xfrm>
            <a:off x="467544" y="364304"/>
            <a:ext cx="5724644" cy="646331"/>
          </a:xfrm>
          <a:prstGeom prst="rect">
            <a:avLst/>
          </a:prstGeom>
          <a:noFill/>
        </p:spPr>
        <p:txBody>
          <a:bodyPr wrap="none" rtlCol="0">
            <a:spAutoFit/>
          </a:bodyPr>
          <a:lstStyle/>
          <a:p>
            <a:r>
              <a:rPr lang="ja-JP" altLang="en-US" sz="3600" dirty="0" smtClean="0"/>
              <a:t>数字</a:t>
            </a:r>
            <a:r>
              <a:rPr lang="ja-JP" altLang="en-US" sz="3600" dirty="0"/>
              <a:t>で</a:t>
            </a:r>
            <a:r>
              <a:rPr lang="ja-JP" altLang="en-US" sz="3600" dirty="0" smtClean="0"/>
              <a:t>見る</a:t>
            </a:r>
            <a:r>
              <a:rPr lang="ja-JP" altLang="en-US" sz="3600" dirty="0"/>
              <a:t>ホームレス問題</a:t>
            </a:r>
            <a:endParaRPr kumimoji="1" lang="ja-JP" altLang="en-US" sz="3600" dirty="0"/>
          </a:p>
        </p:txBody>
      </p:sp>
      <p:grpSp>
        <p:nvGrpSpPr>
          <p:cNvPr id="6" name="グループ化 5"/>
          <p:cNvGrpSpPr/>
          <p:nvPr/>
        </p:nvGrpSpPr>
        <p:grpSpPr>
          <a:xfrm>
            <a:off x="4283968" y="1609048"/>
            <a:ext cx="4320480" cy="2664296"/>
            <a:chOff x="4283968" y="1609048"/>
            <a:chExt cx="4320480" cy="2664296"/>
          </a:xfrm>
        </p:grpSpPr>
        <p:sp>
          <p:nvSpPr>
            <p:cNvPr id="5" name="爆発 1 4"/>
            <p:cNvSpPr/>
            <p:nvPr/>
          </p:nvSpPr>
          <p:spPr>
            <a:xfrm>
              <a:off x="4283968" y="1609048"/>
              <a:ext cx="4320480" cy="2664296"/>
            </a:xfrm>
            <a:prstGeom prst="irregularSeal1">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4908116" y="2464142"/>
              <a:ext cx="3057247" cy="954107"/>
            </a:xfrm>
            <a:prstGeom prst="rect">
              <a:avLst/>
            </a:prstGeom>
            <a:noFill/>
          </p:spPr>
          <p:txBody>
            <a:bodyPr wrap="none" rtlCol="0">
              <a:spAutoFit/>
            </a:bodyPr>
            <a:lstStyle/>
            <a:p>
              <a:pPr algn="ctr"/>
              <a:r>
                <a:rPr lang="ja-JP" altLang="en-US" sz="2800" dirty="0" smtClean="0"/>
                <a:t>ネットカフェ難民</a:t>
              </a:r>
              <a:endParaRPr lang="en-US" altLang="ja-JP" sz="2800" dirty="0" smtClean="0"/>
            </a:p>
            <a:p>
              <a:pPr algn="ctr"/>
              <a:r>
                <a:rPr kumimoji="1" lang="ja-JP" altLang="en-US" sz="2800" dirty="0"/>
                <a:t>ワーキングプア</a:t>
              </a:r>
            </a:p>
          </p:txBody>
        </p:sp>
      </p:grpSp>
    </p:spTree>
    <p:extLst>
      <p:ext uri="{BB962C8B-B14F-4D97-AF65-F5344CB8AC3E}">
        <p14:creationId xmlns:p14="http://schemas.microsoft.com/office/powerpoint/2010/main" val="242808663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2.ttcn.ne.jp/honkawa/images/2970.gif"/>
          <p:cNvPicPr>
            <a:picLocks noChangeAspect="1" noChangeArrowheads="1"/>
          </p:cNvPicPr>
          <p:nvPr/>
        </p:nvPicPr>
        <p:blipFill rotWithShape="1">
          <a:blip r:embed="rId3">
            <a:extLst>
              <a:ext uri="{28A0092B-C50C-407E-A947-70E740481C1C}">
                <a14:useLocalDpi xmlns:a14="http://schemas.microsoft.com/office/drawing/2010/main" val="0"/>
              </a:ext>
            </a:extLst>
          </a:blip>
          <a:srcRect t="40737"/>
          <a:stretch/>
        </p:blipFill>
        <p:spPr bwMode="auto">
          <a:xfrm>
            <a:off x="543502" y="208175"/>
            <a:ext cx="7988938" cy="64093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491294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62869" y="321088"/>
            <a:ext cx="9577064" cy="792088"/>
          </a:xfrm>
          <a:prstGeom prst="rect">
            <a:avLst/>
          </a:prstGeom>
          <a:solidFill>
            <a:schemeClr val="accent1">
              <a:lumMod val="20000"/>
              <a:lumOff val="80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a typeface="ほにゃ字" pitchFamily="2" charset="-128"/>
            </a:endParaRPr>
          </a:p>
        </p:txBody>
      </p:sp>
      <p:sp>
        <p:nvSpPr>
          <p:cNvPr id="2" name="テキスト ボックス 1"/>
          <p:cNvSpPr txBox="1"/>
          <p:nvPr/>
        </p:nvSpPr>
        <p:spPr>
          <a:xfrm>
            <a:off x="467544" y="364304"/>
            <a:ext cx="6186309" cy="646331"/>
          </a:xfrm>
          <a:prstGeom prst="rect">
            <a:avLst/>
          </a:prstGeom>
          <a:noFill/>
        </p:spPr>
        <p:txBody>
          <a:bodyPr wrap="none" rtlCol="0">
            <a:spAutoFit/>
          </a:bodyPr>
          <a:lstStyle/>
          <a:p>
            <a:r>
              <a:rPr lang="ja-JP" altLang="en-US" sz="3600" dirty="0" smtClean="0"/>
              <a:t>日本のホームレス問題の現状</a:t>
            </a:r>
            <a:endParaRPr kumimoji="1" lang="ja-JP" altLang="en-US" sz="3600" dirty="0"/>
          </a:p>
        </p:txBody>
      </p:sp>
      <p:sp>
        <p:nvSpPr>
          <p:cNvPr id="4" name="テキスト ボックス 3"/>
          <p:cNvSpPr txBox="1"/>
          <p:nvPr/>
        </p:nvSpPr>
        <p:spPr>
          <a:xfrm>
            <a:off x="452201" y="1628800"/>
            <a:ext cx="8268610" cy="4401205"/>
          </a:xfrm>
          <a:prstGeom prst="rect">
            <a:avLst/>
          </a:prstGeom>
          <a:noFill/>
        </p:spPr>
        <p:txBody>
          <a:bodyPr wrap="none" rtlCol="0">
            <a:spAutoFit/>
          </a:bodyPr>
          <a:lstStyle/>
          <a:p>
            <a:r>
              <a:rPr lang="ja-JP" altLang="en-US" sz="2800" dirty="0" smtClean="0">
                <a:solidFill>
                  <a:schemeClr val="bg1"/>
                </a:solidFill>
              </a:rPr>
              <a:t>大阪だけで、年間</a:t>
            </a:r>
            <a:r>
              <a:rPr lang="en-US" altLang="ja-JP" sz="2800" dirty="0" smtClean="0">
                <a:solidFill>
                  <a:srgbClr val="FF0000"/>
                </a:solidFill>
              </a:rPr>
              <a:t>200</a:t>
            </a:r>
            <a:r>
              <a:rPr lang="ja-JP" altLang="en-US" sz="2800" dirty="0" smtClean="0">
                <a:solidFill>
                  <a:srgbClr val="FF0000"/>
                </a:solidFill>
              </a:rPr>
              <a:t>人</a:t>
            </a:r>
            <a:r>
              <a:rPr lang="ja-JP" altLang="en-US" sz="2800" dirty="0" smtClean="0">
                <a:solidFill>
                  <a:schemeClr val="bg1"/>
                </a:solidFill>
              </a:rPr>
              <a:t>以上が寒さと飢えで死亡。</a:t>
            </a:r>
            <a:endParaRPr lang="en-US" altLang="ja-JP" sz="2800" dirty="0" smtClean="0">
              <a:solidFill>
                <a:schemeClr val="bg1"/>
              </a:solidFill>
            </a:endParaRPr>
          </a:p>
          <a:p>
            <a:endParaRPr lang="en-US" altLang="ja-JP" sz="2800" dirty="0" smtClean="0">
              <a:solidFill>
                <a:schemeClr val="bg1"/>
              </a:solidFill>
            </a:endParaRPr>
          </a:p>
          <a:p>
            <a:r>
              <a:rPr lang="ja-JP" altLang="en-US" sz="2800" dirty="0" smtClean="0">
                <a:solidFill>
                  <a:schemeClr val="bg1"/>
                </a:solidFill>
              </a:rPr>
              <a:t>後</a:t>
            </a:r>
            <a:r>
              <a:rPr lang="ja-JP" altLang="en-US" sz="2800" dirty="0" smtClean="0">
                <a:solidFill>
                  <a:schemeClr val="bg1"/>
                </a:solidFill>
              </a:rPr>
              <a:t>を絶たないホームレスへの</a:t>
            </a:r>
            <a:r>
              <a:rPr lang="ja-JP" altLang="en-US" sz="2800" dirty="0" smtClean="0">
                <a:solidFill>
                  <a:srgbClr val="FF0000"/>
                </a:solidFill>
              </a:rPr>
              <a:t>襲撃事件</a:t>
            </a:r>
            <a:r>
              <a:rPr lang="ja-JP" altLang="en-US" sz="2800" dirty="0" smtClean="0">
                <a:solidFill>
                  <a:schemeClr val="bg1"/>
                </a:solidFill>
              </a:rPr>
              <a:t>。</a:t>
            </a:r>
            <a:endParaRPr lang="en-US" altLang="ja-JP" sz="2800" dirty="0" smtClean="0">
              <a:solidFill>
                <a:schemeClr val="bg1"/>
              </a:solidFill>
            </a:endParaRPr>
          </a:p>
          <a:p>
            <a:endParaRPr lang="en-US" altLang="ja-JP" sz="2800" dirty="0" smtClean="0">
              <a:solidFill>
                <a:schemeClr val="bg1"/>
              </a:solidFill>
            </a:endParaRPr>
          </a:p>
          <a:p>
            <a:r>
              <a:rPr lang="en-US" altLang="ja-JP" sz="2800" dirty="0" smtClean="0">
                <a:solidFill>
                  <a:schemeClr val="bg1"/>
                </a:solidFill>
              </a:rPr>
              <a:t>2012</a:t>
            </a:r>
            <a:r>
              <a:rPr lang="ja-JP" altLang="en-US" sz="2800" dirty="0" smtClean="0">
                <a:solidFill>
                  <a:schemeClr val="bg1"/>
                </a:solidFill>
              </a:rPr>
              <a:t>年</a:t>
            </a:r>
            <a:r>
              <a:rPr lang="en-US" altLang="ja-JP" sz="2800" dirty="0" smtClean="0">
                <a:solidFill>
                  <a:schemeClr val="bg1"/>
                </a:solidFill>
              </a:rPr>
              <a:t>11</a:t>
            </a:r>
            <a:r>
              <a:rPr lang="ja-JP" altLang="en-US" sz="2800" dirty="0" smtClean="0">
                <a:solidFill>
                  <a:schemeClr val="bg1"/>
                </a:solidFill>
              </a:rPr>
              <a:t>月</a:t>
            </a:r>
            <a:endParaRPr lang="en-US" altLang="ja-JP" sz="2800" dirty="0" smtClean="0">
              <a:solidFill>
                <a:schemeClr val="bg1"/>
              </a:solidFill>
            </a:endParaRPr>
          </a:p>
          <a:p>
            <a:r>
              <a:rPr lang="en-US" altLang="ja-JP" sz="2800" dirty="0" smtClean="0">
                <a:solidFill>
                  <a:schemeClr val="bg1"/>
                </a:solidFill>
              </a:rPr>
              <a:t>JR</a:t>
            </a:r>
            <a:r>
              <a:rPr lang="ja-JP" altLang="en-US" sz="2800" dirty="0" smtClean="0">
                <a:solidFill>
                  <a:schemeClr val="bg1"/>
                </a:solidFill>
              </a:rPr>
              <a:t>大阪駅周辺で暮らしていた路上生活者</a:t>
            </a:r>
            <a:r>
              <a:rPr lang="en-US" altLang="ja-JP" sz="2800" dirty="0" smtClean="0">
                <a:solidFill>
                  <a:schemeClr val="bg1"/>
                </a:solidFill>
              </a:rPr>
              <a:t>5</a:t>
            </a:r>
            <a:r>
              <a:rPr lang="ja-JP" altLang="en-US" sz="2800" dirty="0" smtClean="0">
                <a:solidFill>
                  <a:schemeClr val="bg1"/>
                </a:solidFill>
              </a:rPr>
              <a:t>人が</a:t>
            </a:r>
            <a:endParaRPr lang="en-US" altLang="ja-JP" sz="2800" dirty="0" smtClean="0">
              <a:solidFill>
                <a:schemeClr val="bg1"/>
              </a:solidFill>
            </a:endParaRPr>
          </a:p>
          <a:p>
            <a:r>
              <a:rPr lang="ja-JP" altLang="en-US" sz="2800" dirty="0" smtClean="0">
                <a:solidFill>
                  <a:schemeClr val="bg1"/>
                </a:solidFill>
              </a:rPr>
              <a:t>襲撃され、</a:t>
            </a:r>
            <a:r>
              <a:rPr lang="en-US" altLang="ja-JP" sz="2800" dirty="0" smtClean="0">
                <a:solidFill>
                  <a:schemeClr val="bg1"/>
                </a:solidFill>
              </a:rPr>
              <a:t>67</a:t>
            </a:r>
            <a:r>
              <a:rPr lang="ja-JP" altLang="en-US" sz="2800" dirty="0" smtClean="0">
                <a:solidFill>
                  <a:schemeClr val="bg1"/>
                </a:solidFill>
              </a:rPr>
              <a:t>歳の男性が殺害された。</a:t>
            </a:r>
            <a:endParaRPr lang="en-US" altLang="ja-JP" sz="2800" dirty="0" smtClean="0">
              <a:solidFill>
                <a:schemeClr val="bg1"/>
              </a:solidFill>
            </a:endParaRPr>
          </a:p>
          <a:p>
            <a:r>
              <a:rPr lang="ja-JP" altLang="en-US" sz="2800" dirty="0" smtClean="0">
                <a:solidFill>
                  <a:schemeClr val="bg1"/>
                </a:solidFill>
              </a:rPr>
              <a:t>府立高校一年の男子生徒ら</a:t>
            </a:r>
            <a:r>
              <a:rPr lang="en-US" altLang="ja-JP" sz="2800" dirty="0" smtClean="0">
                <a:solidFill>
                  <a:schemeClr val="bg1"/>
                </a:solidFill>
              </a:rPr>
              <a:t>5</a:t>
            </a:r>
            <a:r>
              <a:rPr lang="ja-JP" altLang="en-US" sz="2800" dirty="0" smtClean="0">
                <a:solidFill>
                  <a:schemeClr val="bg1"/>
                </a:solidFill>
              </a:rPr>
              <a:t>人による犯行。</a:t>
            </a:r>
            <a:endParaRPr lang="en-US" altLang="ja-JP" sz="2800" dirty="0" smtClean="0">
              <a:solidFill>
                <a:schemeClr val="bg1"/>
              </a:solidFill>
            </a:endParaRPr>
          </a:p>
          <a:p>
            <a:endParaRPr lang="en-US" altLang="ja-JP" sz="2800" dirty="0" smtClean="0">
              <a:solidFill>
                <a:schemeClr val="bg1"/>
              </a:solidFill>
            </a:endParaRPr>
          </a:p>
          <a:p>
            <a:r>
              <a:rPr lang="ja-JP" altLang="en-US" sz="2800" dirty="0" smtClean="0">
                <a:solidFill>
                  <a:schemeClr val="bg1"/>
                </a:solidFill>
              </a:rPr>
              <a:t>「ストレス解消のため、面白半分でやった」</a:t>
            </a:r>
            <a:endParaRPr lang="en-US" altLang="ja-JP" sz="2800" dirty="0" smtClean="0">
              <a:solidFill>
                <a:schemeClr val="bg1"/>
              </a:solidFill>
            </a:endParaRPr>
          </a:p>
        </p:txBody>
      </p:sp>
    </p:spTree>
    <p:extLst>
      <p:ext uri="{BB962C8B-B14F-4D97-AF65-F5344CB8AC3E}">
        <p14:creationId xmlns:p14="http://schemas.microsoft.com/office/powerpoint/2010/main" val="252957665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1000"/>
                                        <p:tgtEl>
                                          <p:spTgt spid="4">
                                            <p:txEl>
                                              <p:pRg st="4" end="4"/>
                                            </p:txEl>
                                          </p:spTgt>
                                        </p:tgtEl>
                                      </p:cBhvr>
                                    </p:animEffect>
                                    <p:anim calcmode="lin" valueType="num">
                                      <p:cBhvr>
                                        <p:cTn id="2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4" end="4"/>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fade">
                                      <p:cBhvr>
                                        <p:cTn id="26" dur="1000"/>
                                        <p:tgtEl>
                                          <p:spTgt spid="4">
                                            <p:txEl>
                                              <p:pRg st="5" end="5"/>
                                            </p:txEl>
                                          </p:spTgt>
                                        </p:tgtEl>
                                      </p:cBhvr>
                                    </p:animEffect>
                                    <p:anim calcmode="lin" valueType="num">
                                      <p:cBhvr>
                                        <p:cTn id="27"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5" end="5"/>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Effect transition="in" filter="fade">
                                      <p:cBhvr>
                                        <p:cTn id="31" dur="1000"/>
                                        <p:tgtEl>
                                          <p:spTgt spid="4">
                                            <p:txEl>
                                              <p:pRg st="6" end="6"/>
                                            </p:txEl>
                                          </p:spTgt>
                                        </p:tgtEl>
                                      </p:cBhvr>
                                    </p:animEffect>
                                    <p:anim calcmode="lin" valueType="num">
                                      <p:cBhvr>
                                        <p:cTn id="32"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4">
                                            <p:txEl>
                                              <p:pRg st="7" end="7"/>
                                            </p:txEl>
                                          </p:spTgt>
                                        </p:tgtEl>
                                        <p:attrNameLst>
                                          <p:attrName>style.visibility</p:attrName>
                                        </p:attrNameLst>
                                      </p:cBhvr>
                                      <p:to>
                                        <p:strVal val="visible"/>
                                      </p:to>
                                    </p:set>
                                    <p:animEffect transition="in" filter="fade">
                                      <p:cBhvr>
                                        <p:cTn id="36" dur="1000"/>
                                        <p:tgtEl>
                                          <p:spTgt spid="4">
                                            <p:txEl>
                                              <p:pRg st="7" end="7"/>
                                            </p:txEl>
                                          </p:spTgt>
                                        </p:tgtEl>
                                      </p:cBhvr>
                                    </p:animEffect>
                                    <p:anim calcmode="lin" valueType="num">
                                      <p:cBhvr>
                                        <p:cTn id="37"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4">
                                            <p:txEl>
                                              <p:pRg st="7" end="7"/>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4">
                                            <p:txEl>
                                              <p:pRg st="9" end="9"/>
                                            </p:txEl>
                                          </p:spTgt>
                                        </p:tgtEl>
                                        <p:attrNameLst>
                                          <p:attrName>style.visibility</p:attrName>
                                        </p:attrNameLst>
                                      </p:cBhvr>
                                      <p:to>
                                        <p:strVal val="visible"/>
                                      </p:to>
                                    </p:set>
                                    <p:animEffect transition="in" filter="fade">
                                      <p:cBhvr>
                                        <p:cTn id="41" dur="1000"/>
                                        <p:tgtEl>
                                          <p:spTgt spid="4">
                                            <p:txEl>
                                              <p:pRg st="9" end="9"/>
                                            </p:txEl>
                                          </p:spTgt>
                                        </p:tgtEl>
                                      </p:cBhvr>
                                    </p:animEffect>
                                    <p:anim calcmode="lin" valueType="num">
                                      <p:cBhvr>
                                        <p:cTn id="42"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43"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612576" y="3744611"/>
            <a:ext cx="10297144" cy="2232248"/>
          </a:xfrm>
          <a:prstGeom prst="rect">
            <a:avLst/>
          </a:prstGeom>
          <a:solidFill>
            <a:schemeClr val="bg1">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a typeface="ほにゃ字" pitchFamily="2" charset="-128"/>
            </a:endParaRPr>
          </a:p>
        </p:txBody>
      </p:sp>
      <p:sp>
        <p:nvSpPr>
          <p:cNvPr id="3" name="テキスト ボックス 2"/>
          <p:cNvSpPr txBox="1"/>
          <p:nvPr/>
        </p:nvSpPr>
        <p:spPr>
          <a:xfrm>
            <a:off x="539552" y="4365103"/>
            <a:ext cx="6647974" cy="1200329"/>
          </a:xfrm>
          <a:prstGeom prst="rect">
            <a:avLst/>
          </a:prstGeom>
          <a:noFill/>
        </p:spPr>
        <p:txBody>
          <a:bodyPr wrap="none" rtlCol="0">
            <a:spAutoFit/>
          </a:bodyPr>
          <a:lstStyle/>
          <a:p>
            <a:r>
              <a:rPr lang="ja-JP" altLang="en-US" sz="7200" dirty="0" smtClean="0">
                <a:solidFill>
                  <a:prstClr val="black"/>
                </a:solidFill>
              </a:rPr>
              <a:t>ワーキングプア</a:t>
            </a:r>
            <a:endParaRPr lang="en-US" altLang="ja-JP" sz="7200" dirty="0" smtClean="0">
              <a:solidFill>
                <a:prstClr val="black"/>
              </a:solidFill>
            </a:endParaRPr>
          </a:p>
        </p:txBody>
      </p:sp>
    </p:spTree>
    <p:extLst>
      <p:ext uri="{BB962C8B-B14F-4D97-AF65-F5344CB8AC3E}">
        <p14:creationId xmlns:p14="http://schemas.microsoft.com/office/powerpoint/2010/main" val="3725857449"/>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62869" y="321088"/>
            <a:ext cx="9577064" cy="792088"/>
          </a:xfrm>
          <a:prstGeom prst="rect">
            <a:avLst/>
          </a:prstGeom>
          <a:solidFill>
            <a:schemeClr val="accent1">
              <a:lumMod val="20000"/>
              <a:lumOff val="80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a typeface="ほにゃ字" pitchFamily="2" charset="-128"/>
            </a:endParaRPr>
          </a:p>
        </p:txBody>
      </p:sp>
      <p:sp>
        <p:nvSpPr>
          <p:cNvPr id="2" name="テキスト ボックス 1"/>
          <p:cNvSpPr txBox="1"/>
          <p:nvPr/>
        </p:nvSpPr>
        <p:spPr>
          <a:xfrm>
            <a:off x="467544" y="364304"/>
            <a:ext cx="4339650" cy="646331"/>
          </a:xfrm>
          <a:prstGeom prst="rect">
            <a:avLst/>
          </a:prstGeom>
          <a:noFill/>
        </p:spPr>
        <p:txBody>
          <a:bodyPr wrap="none" rtlCol="0">
            <a:spAutoFit/>
          </a:bodyPr>
          <a:lstStyle/>
          <a:p>
            <a:r>
              <a:rPr lang="ja-JP" altLang="en-US" sz="3600" dirty="0" smtClean="0"/>
              <a:t>ワーキングプアとは</a:t>
            </a:r>
            <a:endParaRPr kumimoji="1" lang="ja-JP" altLang="en-US" sz="3600" dirty="0"/>
          </a:p>
        </p:txBody>
      </p:sp>
      <p:sp>
        <p:nvSpPr>
          <p:cNvPr id="5" name="テキスト ボックス 4"/>
          <p:cNvSpPr txBox="1"/>
          <p:nvPr/>
        </p:nvSpPr>
        <p:spPr>
          <a:xfrm>
            <a:off x="251519" y="2238323"/>
            <a:ext cx="8443337" cy="954107"/>
          </a:xfrm>
          <a:prstGeom prst="rect">
            <a:avLst/>
          </a:prstGeom>
          <a:noFill/>
        </p:spPr>
        <p:txBody>
          <a:bodyPr wrap="none" rtlCol="0">
            <a:spAutoFit/>
          </a:bodyPr>
          <a:lstStyle/>
          <a:p>
            <a:r>
              <a:rPr lang="ja-JP" altLang="en-US" sz="2800" dirty="0" smtClean="0">
                <a:solidFill>
                  <a:schemeClr val="bg1"/>
                </a:solidFill>
              </a:rPr>
              <a:t>仕事</a:t>
            </a:r>
            <a:r>
              <a:rPr lang="ja-JP" altLang="en-US" sz="2800" dirty="0">
                <a:solidFill>
                  <a:schemeClr val="bg1"/>
                </a:solidFill>
              </a:rPr>
              <a:t>には就くものの低賃金を余儀なくされる層。</a:t>
            </a:r>
          </a:p>
          <a:p>
            <a:r>
              <a:rPr lang="ja-JP" altLang="en-US" sz="2800" dirty="0" smtClean="0">
                <a:solidFill>
                  <a:schemeClr val="bg1"/>
                </a:solidFill>
              </a:rPr>
              <a:t>生活</a:t>
            </a:r>
            <a:r>
              <a:rPr lang="ja-JP" altLang="en-US" sz="2800" dirty="0">
                <a:solidFill>
                  <a:schemeClr val="bg1"/>
                </a:solidFill>
              </a:rPr>
              <a:t>保護の水準以下の収入しか得られない社会層</a:t>
            </a:r>
            <a:r>
              <a:rPr lang="ja-JP" altLang="en-US" sz="2800" dirty="0" smtClean="0">
                <a:solidFill>
                  <a:schemeClr val="bg1"/>
                </a:solidFill>
              </a:rPr>
              <a:t>。</a:t>
            </a:r>
            <a:endParaRPr lang="en-US" altLang="ja-JP" sz="2800" dirty="0" smtClean="0">
              <a:solidFill>
                <a:schemeClr val="bg1"/>
              </a:solidFill>
            </a:endParaRPr>
          </a:p>
        </p:txBody>
      </p:sp>
      <p:sp>
        <p:nvSpPr>
          <p:cNvPr id="8" name="テキスト ボックス 7"/>
          <p:cNvSpPr txBox="1"/>
          <p:nvPr/>
        </p:nvSpPr>
        <p:spPr>
          <a:xfrm>
            <a:off x="467544" y="3933056"/>
            <a:ext cx="6292107" cy="1384995"/>
          </a:xfrm>
          <a:prstGeom prst="rect">
            <a:avLst/>
          </a:prstGeom>
          <a:noFill/>
        </p:spPr>
        <p:txBody>
          <a:bodyPr wrap="none" rtlCol="0">
            <a:spAutoFit/>
          </a:bodyPr>
          <a:lstStyle/>
          <a:p>
            <a:r>
              <a:rPr kumimoji="1" lang="ja-JP" altLang="en-US" sz="2800" dirty="0" smtClean="0">
                <a:solidFill>
                  <a:schemeClr val="bg1"/>
                </a:solidFill>
              </a:rPr>
              <a:t>年収</a:t>
            </a:r>
            <a:r>
              <a:rPr kumimoji="1" lang="en-US" altLang="ja-JP" sz="2800" dirty="0" smtClean="0">
                <a:solidFill>
                  <a:schemeClr val="bg1"/>
                </a:solidFill>
              </a:rPr>
              <a:t>200</a:t>
            </a:r>
            <a:r>
              <a:rPr kumimoji="1" lang="ja-JP" altLang="en-US" sz="2800" dirty="0" smtClean="0">
                <a:solidFill>
                  <a:schemeClr val="bg1"/>
                </a:solidFill>
              </a:rPr>
              <a:t>万円以下</a:t>
            </a:r>
            <a:endParaRPr kumimoji="1" lang="en-US" altLang="ja-JP" sz="2800" dirty="0" smtClean="0">
              <a:solidFill>
                <a:schemeClr val="bg1"/>
              </a:solidFill>
            </a:endParaRPr>
          </a:p>
          <a:p>
            <a:r>
              <a:rPr lang="ja-JP" altLang="en-US" sz="2800" dirty="0">
                <a:solidFill>
                  <a:schemeClr val="bg1"/>
                </a:solidFill>
              </a:rPr>
              <a:t>→</a:t>
            </a:r>
            <a:r>
              <a:rPr kumimoji="1" lang="en-US" altLang="ja-JP" sz="2800" dirty="0" smtClean="0">
                <a:solidFill>
                  <a:schemeClr val="bg1"/>
                </a:solidFill>
              </a:rPr>
              <a:t>537</a:t>
            </a:r>
            <a:r>
              <a:rPr kumimoji="1" lang="ja-JP" altLang="en-US" sz="2800" dirty="0" smtClean="0">
                <a:solidFill>
                  <a:schemeClr val="bg1"/>
                </a:solidFill>
              </a:rPr>
              <a:t>万人以上</a:t>
            </a:r>
            <a:endParaRPr kumimoji="1" lang="en-US" altLang="ja-JP" sz="2800" dirty="0" smtClean="0">
              <a:solidFill>
                <a:schemeClr val="bg1"/>
              </a:solidFill>
            </a:endParaRPr>
          </a:p>
          <a:p>
            <a:r>
              <a:rPr kumimoji="1" lang="ja-JP" altLang="en-US" sz="2800" dirty="0" smtClean="0">
                <a:solidFill>
                  <a:schemeClr val="bg1"/>
                </a:solidFill>
              </a:rPr>
              <a:t>→労働者の</a:t>
            </a:r>
            <a:r>
              <a:rPr kumimoji="1" lang="en-US" altLang="ja-JP" sz="2800" dirty="0" smtClean="0">
                <a:solidFill>
                  <a:srgbClr val="FF0000"/>
                </a:solidFill>
              </a:rPr>
              <a:t>4</a:t>
            </a:r>
            <a:r>
              <a:rPr kumimoji="1" lang="ja-JP" altLang="en-US" sz="2800" dirty="0" smtClean="0">
                <a:solidFill>
                  <a:srgbClr val="FF0000"/>
                </a:solidFill>
              </a:rPr>
              <a:t>人に</a:t>
            </a:r>
            <a:r>
              <a:rPr kumimoji="1" lang="en-US" altLang="ja-JP" sz="2800" dirty="0" smtClean="0">
                <a:solidFill>
                  <a:srgbClr val="FF0000"/>
                </a:solidFill>
              </a:rPr>
              <a:t>1</a:t>
            </a:r>
            <a:r>
              <a:rPr kumimoji="1" lang="ja-JP" altLang="en-US" sz="2800" dirty="0" smtClean="0">
                <a:solidFill>
                  <a:srgbClr val="FF0000"/>
                </a:solidFill>
              </a:rPr>
              <a:t>人</a:t>
            </a:r>
            <a:r>
              <a:rPr kumimoji="1" lang="ja-JP" altLang="en-US" sz="2800" dirty="0" smtClean="0">
                <a:solidFill>
                  <a:schemeClr val="bg1"/>
                </a:solidFill>
              </a:rPr>
              <a:t>がワーキングプア</a:t>
            </a:r>
            <a:endParaRPr kumimoji="1" lang="ja-JP" altLang="en-US" sz="2800" dirty="0">
              <a:solidFill>
                <a:schemeClr val="bg1"/>
              </a:solidFill>
            </a:endParaRPr>
          </a:p>
        </p:txBody>
      </p:sp>
    </p:spTree>
    <p:extLst>
      <p:ext uri="{BB962C8B-B14F-4D97-AF65-F5344CB8AC3E}">
        <p14:creationId xmlns:p14="http://schemas.microsoft.com/office/powerpoint/2010/main" val="281868378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1000"/>
                                        <p:tgtEl>
                                          <p:spTgt spid="8">
                                            <p:txEl>
                                              <p:pRg st="0" end="0"/>
                                            </p:txEl>
                                          </p:spTgt>
                                        </p:tgtEl>
                                      </p:cBhvr>
                                    </p:animEffect>
                                    <p:anim calcmode="lin" valueType="num">
                                      <p:cBhvr>
                                        <p:cTn id="15"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1" end="1"/>
                                            </p:txEl>
                                          </p:spTgt>
                                        </p:tgtEl>
                                        <p:attrNameLst>
                                          <p:attrName>style.visibility</p:attrName>
                                        </p:attrNameLst>
                                      </p:cBhvr>
                                      <p:to>
                                        <p:strVal val="visible"/>
                                      </p:to>
                                    </p:set>
                                    <p:animEffect transition="in" filter="fade">
                                      <p:cBhvr>
                                        <p:cTn id="21" dur="1000"/>
                                        <p:tgtEl>
                                          <p:spTgt spid="8">
                                            <p:txEl>
                                              <p:pRg st="1" end="1"/>
                                            </p:txEl>
                                          </p:spTgt>
                                        </p:tgtEl>
                                      </p:cBhvr>
                                    </p:animEffect>
                                    <p:anim calcmode="lin" valueType="num">
                                      <p:cBhvr>
                                        <p:cTn id="22"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xEl>
                                              <p:pRg st="2" end="2"/>
                                            </p:txEl>
                                          </p:spTgt>
                                        </p:tgtEl>
                                        <p:attrNameLst>
                                          <p:attrName>style.visibility</p:attrName>
                                        </p:attrNameLst>
                                      </p:cBhvr>
                                      <p:to>
                                        <p:strVal val="visible"/>
                                      </p:to>
                                    </p:set>
                                    <p:animEffect transition="in" filter="fade">
                                      <p:cBhvr>
                                        <p:cTn id="28" dur="1000"/>
                                        <p:tgtEl>
                                          <p:spTgt spid="8">
                                            <p:txEl>
                                              <p:pRg st="2" end="2"/>
                                            </p:txEl>
                                          </p:spTgt>
                                        </p:tgtEl>
                                      </p:cBhvr>
                                    </p:animEffect>
                                    <p:anim calcmode="lin" valueType="num">
                                      <p:cBhvr>
                                        <p:cTn id="29"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mes New Roman">
      <a:majorFont>
        <a:latin typeface="Times New Roman"/>
        <a:ea typeface="ＭＳ 明朝"/>
        <a:cs typeface=""/>
      </a:majorFont>
      <a:minorFont>
        <a:latin typeface="Times New Roman"/>
        <a:ea typeface="ＭＳ 明朝"/>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1203</TotalTime>
  <Words>2954</Words>
  <Application>Microsoft Office PowerPoint</Application>
  <PresentationFormat>画面に合わせる (4:3)</PresentationFormat>
  <Paragraphs>285</Paragraphs>
  <Slides>33</Slides>
  <Notes>33</Notes>
  <HiddenSlides>0</HiddenSlides>
  <MMClips>0</MMClips>
  <ScaleCrop>false</ScaleCrop>
  <HeadingPairs>
    <vt:vector size="4" baseType="variant">
      <vt:variant>
        <vt:lpstr>テーマ</vt:lpstr>
      </vt:variant>
      <vt:variant>
        <vt:i4>1</vt:i4>
      </vt:variant>
      <vt:variant>
        <vt:lpstr>スライド タイトル</vt:lpstr>
      </vt:variant>
      <vt:variant>
        <vt:i4>33</vt:i4>
      </vt:variant>
    </vt:vector>
  </HeadingPairs>
  <TitlesOfParts>
    <vt:vector size="34"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natsuko</dc:creator>
  <cp:lastModifiedBy>natsuko</cp:lastModifiedBy>
  <cp:revision>59</cp:revision>
  <dcterms:created xsi:type="dcterms:W3CDTF">2012-12-12T08:17:01Z</dcterms:created>
  <dcterms:modified xsi:type="dcterms:W3CDTF">2012-12-16T10:05:08Z</dcterms:modified>
</cp:coreProperties>
</file>