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4" r:id="rId4"/>
    <p:sldId id="265" r:id="rId5"/>
    <p:sldId id="258" r:id="rId6"/>
    <p:sldId id="263" r:id="rId7"/>
    <p:sldId id="266" r:id="rId8"/>
    <p:sldId id="260" r:id="rId9"/>
    <p:sldId id="268" r:id="rId10"/>
    <p:sldId id="269" r:id="rId11"/>
    <p:sldId id="271" r:id="rId12"/>
    <p:sldId id="270" r:id="rId13"/>
    <p:sldId id="262" r:id="rId14"/>
    <p:sldId id="257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2B4D3-7804-4902-B782-C7DF6C29FF06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</dgm:pt>
    <dgm:pt modelId="{6FD976CE-2E2A-4148-9F91-7C44548695AE}">
      <dgm:prSet phldrT="[テキスト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ja-JP" altLang="en-US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rPr>
            <a:t>経済</a:t>
          </a:r>
          <a:endParaRPr kumimoji="1" lang="ja-JP" altLang="en-US" sz="4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Unicode MS" pitchFamily="50" charset="-128"/>
            <a:ea typeface="Arial Unicode MS" pitchFamily="50" charset="-128"/>
            <a:cs typeface="Arial Unicode MS" pitchFamily="50" charset="-128"/>
          </a:endParaRPr>
        </a:p>
      </dgm:t>
    </dgm:pt>
    <dgm:pt modelId="{41399CB9-3547-493B-8477-8A27E8BD31F9}" type="parTrans" cxnId="{31CC33EB-40BA-4163-A673-2F7637E9A771}">
      <dgm:prSet/>
      <dgm:spPr/>
      <dgm:t>
        <a:bodyPr/>
        <a:lstStyle/>
        <a:p>
          <a:endParaRPr kumimoji="1" lang="ja-JP" altLang="en-US"/>
        </a:p>
      </dgm:t>
    </dgm:pt>
    <dgm:pt modelId="{A1FDF8D1-D26F-4C62-BC22-34AF1EF3656B}" type="sibTrans" cxnId="{31CC33EB-40BA-4163-A673-2F7637E9A771}">
      <dgm:prSet/>
      <dgm:spPr/>
      <dgm:t>
        <a:bodyPr/>
        <a:lstStyle/>
        <a:p>
          <a:endParaRPr kumimoji="1" lang="ja-JP" altLang="en-US"/>
        </a:p>
      </dgm:t>
    </dgm:pt>
    <dgm:pt modelId="{78395582-53B3-4FAF-AEF5-BCEE663DBD4A}">
      <dgm:prSet phldrT="[テキスト]" custT="1"/>
      <dgm:spPr/>
      <dgm:t>
        <a:bodyPr/>
        <a:lstStyle/>
        <a:p>
          <a:r>
            <a:rPr kumimoji="1" lang="ja-JP" altLang="en-US" sz="44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rPr>
            <a:t>技術</a:t>
          </a:r>
          <a:endParaRPr kumimoji="1" lang="ja-JP" altLang="en-US" sz="4400" dirty="0">
            <a:latin typeface="Arial Unicode MS" pitchFamily="50" charset="-128"/>
            <a:ea typeface="Arial Unicode MS" pitchFamily="50" charset="-128"/>
            <a:cs typeface="Arial Unicode MS" pitchFamily="50" charset="-128"/>
          </a:endParaRPr>
        </a:p>
      </dgm:t>
    </dgm:pt>
    <dgm:pt modelId="{ACF2E4C5-457C-4E9B-9641-054F69652DA8}" type="parTrans" cxnId="{0365332B-09D8-476A-A4CD-33767A748BFB}">
      <dgm:prSet/>
      <dgm:spPr/>
      <dgm:t>
        <a:bodyPr/>
        <a:lstStyle/>
        <a:p>
          <a:endParaRPr kumimoji="1" lang="ja-JP" altLang="en-US"/>
        </a:p>
      </dgm:t>
    </dgm:pt>
    <dgm:pt modelId="{98A3B3E4-2A07-4A39-8B6B-3B29A19E816B}" type="sibTrans" cxnId="{0365332B-09D8-476A-A4CD-33767A748BFB}">
      <dgm:prSet/>
      <dgm:spPr/>
      <dgm:t>
        <a:bodyPr/>
        <a:lstStyle/>
        <a:p>
          <a:endParaRPr kumimoji="1" lang="ja-JP" altLang="en-US"/>
        </a:p>
      </dgm:t>
    </dgm:pt>
    <dgm:pt modelId="{F28D680F-9731-4E1A-A2F3-AE83E3E33358}">
      <dgm:prSet phldrT="[テキスト]" custT="1"/>
      <dgm:spPr/>
      <dgm:t>
        <a:bodyPr/>
        <a:lstStyle/>
        <a:p>
          <a:r>
            <a:rPr kumimoji="1" lang="ja-JP" altLang="en-US" sz="44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rPr>
            <a:t>　安全</a:t>
          </a:r>
          <a:endParaRPr kumimoji="1" lang="ja-JP" altLang="en-US" sz="4400" dirty="0">
            <a:latin typeface="Arial Unicode MS" pitchFamily="50" charset="-128"/>
            <a:ea typeface="Arial Unicode MS" pitchFamily="50" charset="-128"/>
            <a:cs typeface="Arial Unicode MS" pitchFamily="50" charset="-128"/>
          </a:endParaRPr>
        </a:p>
      </dgm:t>
    </dgm:pt>
    <dgm:pt modelId="{87533979-24BD-41D4-9166-F4307225E9E7}" type="parTrans" cxnId="{975E3157-7F22-44A6-BA59-FDC703B9C773}">
      <dgm:prSet/>
      <dgm:spPr/>
      <dgm:t>
        <a:bodyPr/>
        <a:lstStyle/>
        <a:p>
          <a:endParaRPr kumimoji="1" lang="ja-JP" altLang="en-US"/>
        </a:p>
      </dgm:t>
    </dgm:pt>
    <dgm:pt modelId="{6D7F5E9A-A5B5-4B60-8285-F7077324E8D4}" type="sibTrans" cxnId="{975E3157-7F22-44A6-BA59-FDC703B9C773}">
      <dgm:prSet/>
      <dgm:spPr/>
      <dgm:t>
        <a:bodyPr/>
        <a:lstStyle/>
        <a:p>
          <a:endParaRPr kumimoji="1" lang="ja-JP" altLang="en-US"/>
        </a:p>
      </dgm:t>
    </dgm:pt>
    <dgm:pt modelId="{69D71BD0-7A4B-447A-A927-DA6F39424392}" type="pres">
      <dgm:prSet presAssocID="{7502B4D3-7804-4902-B782-C7DF6C29FF06}" presName="compositeShape" presStyleCnt="0">
        <dgm:presLayoutVars>
          <dgm:chMax val="7"/>
          <dgm:dir/>
          <dgm:resizeHandles val="exact"/>
        </dgm:presLayoutVars>
      </dgm:prSet>
      <dgm:spPr/>
    </dgm:pt>
    <dgm:pt modelId="{9941B8B8-EBDB-444A-B844-4D53AEBDE185}" type="pres">
      <dgm:prSet presAssocID="{6FD976CE-2E2A-4148-9F91-7C44548695AE}" presName="circ1" presStyleLbl="vennNode1" presStyleIdx="0" presStyleCnt="3" custScaleX="122200" custScaleY="114085" custLinFactNeighborX="359" custLinFactNeighborY="1776"/>
      <dgm:spPr/>
      <dgm:t>
        <a:bodyPr/>
        <a:lstStyle/>
        <a:p>
          <a:endParaRPr kumimoji="1" lang="ja-JP" altLang="en-US"/>
        </a:p>
      </dgm:t>
    </dgm:pt>
    <dgm:pt modelId="{8B34CC14-8019-4398-8628-0BE1AB5F0086}" type="pres">
      <dgm:prSet presAssocID="{6FD976CE-2E2A-4148-9F91-7C44548695A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DA6332A-8C0B-4BCA-B36C-E98451841528}" type="pres">
      <dgm:prSet presAssocID="{78395582-53B3-4FAF-AEF5-BCEE663DBD4A}" presName="circ2" presStyleLbl="vennNode1" presStyleIdx="1" presStyleCnt="3" custScaleX="106015" custScaleY="112352" custLinFactNeighborX="12018" custLinFactNeighborY="1091"/>
      <dgm:spPr/>
      <dgm:t>
        <a:bodyPr/>
        <a:lstStyle/>
        <a:p>
          <a:endParaRPr kumimoji="1" lang="ja-JP" altLang="en-US"/>
        </a:p>
      </dgm:t>
    </dgm:pt>
    <dgm:pt modelId="{3B0B58BE-FAB9-4D21-B198-F3330216639F}" type="pres">
      <dgm:prSet presAssocID="{78395582-53B3-4FAF-AEF5-BCEE663DBD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32CDBF2-011C-431F-B9EE-F519AA6478D2}" type="pres">
      <dgm:prSet presAssocID="{F28D680F-9731-4E1A-A2F3-AE83E3E33358}" presName="circ3" presStyleLbl="vennNode1" presStyleIdx="2" presStyleCnt="3" custScaleX="103300" custScaleY="107043" custLinFactNeighborX="-1145" custLinFactNeighborY="1973"/>
      <dgm:spPr/>
      <dgm:t>
        <a:bodyPr/>
        <a:lstStyle/>
        <a:p>
          <a:endParaRPr kumimoji="1" lang="ja-JP" altLang="en-US"/>
        </a:p>
      </dgm:t>
    </dgm:pt>
    <dgm:pt modelId="{0D4B3116-DC84-423E-B075-E8F41791116F}" type="pres">
      <dgm:prSet presAssocID="{F28D680F-9731-4E1A-A2F3-AE83E3E3335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2268339-C0A1-41A9-AC1D-F77E9CF54829}" type="presOf" srcId="{7502B4D3-7804-4902-B782-C7DF6C29FF06}" destId="{69D71BD0-7A4B-447A-A927-DA6F39424392}" srcOrd="0" destOrd="0" presId="urn:microsoft.com/office/officeart/2005/8/layout/venn1"/>
    <dgm:cxn modelId="{117E29E0-6C92-4D4B-91CE-3012E6BF5C9D}" type="presOf" srcId="{78395582-53B3-4FAF-AEF5-BCEE663DBD4A}" destId="{3B0B58BE-FAB9-4D21-B198-F3330216639F}" srcOrd="1" destOrd="0" presId="urn:microsoft.com/office/officeart/2005/8/layout/venn1"/>
    <dgm:cxn modelId="{40C3D4A0-D550-4FB0-9317-6D7A2F39A370}" type="presOf" srcId="{F28D680F-9731-4E1A-A2F3-AE83E3E33358}" destId="{0D4B3116-DC84-423E-B075-E8F41791116F}" srcOrd="1" destOrd="0" presId="urn:microsoft.com/office/officeart/2005/8/layout/venn1"/>
    <dgm:cxn modelId="{DA42CB48-932B-4527-8560-A6AC571F5EE2}" type="presOf" srcId="{F28D680F-9731-4E1A-A2F3-AE83E3E33358}" destId="{C32CDBF2-011C-431F-B9EE-F519AA6478D2}" srcOrd="0" destOrd="0" presId="urn:microsoft.com/office/officeart/2005/8/layout/venn1"/>
    <dgm:cxn modelId="{975E3157-7F22-44A6-BA59-FDC703B9C773}" srcId="{7502B4D3-7804-4902-B782-C7DF6C29FF06}" destId="{F28D680F-9731-4E1A-A2F3-AE83E3E33358}" srcOrd="2" destOrd="0" parTransId="{87533979-24BD-41D4-9166-F4307225E9E7}" sibTransId="{6D7F5E9A-A5B5-4B60-8285-F7077324E8D4}"/>
    <dgm:cxn modelId="{A91D4491-CAA0-45B4-AC9C-5E8083A6231B}" type="presOf" srcId="{6FD976CE-2E2A-4148-9F91-7C44548695AE}" destId="{8B34CC14-8019-4398-8628-0BE1AB5F0086}" srcOrd="1" destOrd="0" presId="urn:microsoft.com/office/officeart/2005/8/layout/venn1"/>
    <dgm:cxn modelId="{D3AAFDD6-1995-4166-8650-06DC5E17A6D4}" type="presOf" srcId="{6FD976CE-2E2A-4148-9F91-7C44548695AE}" destId="{9941B8B8-EBDB-444A-B844-4D53AEBDE185}" srcOrd="0" destOrd="0" presId="urn:microsoft.com/office/officeart/2005/8/layout/venn1"/>
    <dgm:cxn modelId="{0365332B-09D8-476A-A4CD-33767A748BFB}" srcId="{7502B4D3-7804-4902-B782-C7DF6C29FF06}" destId="{78395582-53B3-4FAF-AEF5-BCEE663DBD4A}" srcOrd="1" destOrd="0" parTransId="{ACF2E4C5-457C-4E9B-9641-054F69652DA8}" sibTransId="{98A3B3E4-2A07-4A39-8B6B-3B29A19E816B}"/>
    <dgm:cxn modelId="{BF0E5E09-7952-4459-A88F-FDFB331E72B4}" type="presOf" srcId="{78395582-53B3-4FAF-AEF5-BCEE663DBD4A}" destId="{0DA6332A-8C0B-4BCA-B36C-E98451841528}" srcOrd="0" destOrd="0" presId="urn:microsoft.com/office/officeart/2005/8/layout/venn1"/>
    <dgm:cxn modelId="{31CC33EB-40BA-4163-A673-2F7637E9A771}" srcId="{7502B4D3-7804-4902-B782-C7DF6C29FF06}" destId="{6FD976CE-2E2A-4148-9F91-7C44548695AE}" srcOrd="0" destOrd="0" parTransId="{41399CB9-3547-493B-8477-8A27E8BD31F9}" sibTransId="{A1FDF8D1-D26F-4C62-BC22-34AF1EF3656B}"/>
    <dgm:cxn modelId="{AE5D6DEE-AB4C-4B9D-998E-E622C4E9EE5C}" type="presParOf" srcId="{69D71BD0-7A4B-447A-A927-DA6F39424392}" destId="{9941B8B8-EBDB-444A-B844-4D53AEBDE185}" srcOrd="0" destOrd="0" presId="urn:microsoft.com/office/officeart/2005/8/layout/venn1"/>
    <dgm:cxn modelId="{3007AA74-77E5-47B6-82BF-74EB087E72E2}" type="presParOf" srcId="{69D71BD0-7A4B-447A-A927-DA6F39424392}" destId="{8B34CC14-8019-4398-8628-0BE1AB5F0086}" srcOrd="1" destOrd="0" presId="urn:microsoft.com/office/officeart/2005/8/layout/venn1"/>
    <dgm:cxn modelId="{FEF4624B-8FDC-4D46-96FA-26B285C24C58}" type="presParOf" srcId="{69D71BD0-7A4B-447A-A927-DA6F39424392}" destId="{0DA6332A-8C0B-4BCA-B36C-E98451841528}" srcOrd="2" destOrd="0" presId="urn:microsoft.com/office/officeart/2005/8/layout/venn1"/>
    <dgm:cxn modelId="{AC06B139-E867-4B2A-B534-D77BA9C51D88}" type="presParOf" srcId="{69D71BD0-7A4B-447A-A927-DA6F39424392}" destId="{3B0B58BE-FAB9-4D21-B198-F3330216639F}" srcOrd="3" destOrd="0" presId="urn:microsoft.com/office/officeart/2005/8/layout/venn1"/>
    <dgm:cxn modelId="{BCFC3756-FFDC-4D5B-A387-92E6F80047B0}" type="presParOf" srcId="{69D71BD0-7A4B-447A-A927-DA6F39424392}" destId="{C32CDBF2-011C-431F-B9EE-F519AA6478D2}" srcOrd="4" destOrd="0" presId="urn:microsoft.com/office/officeart/2005/8/layout/venn1"/>
    <dgm:cxn modelId="{35253F2A-98C9-468C-A561-2CE314A77461}" type="presParOf" srcId="{69D71BD0-7A4B-447A-A927-DA6F39424392}" destId="{0D4B3116-DC84-423E-B075-E8F4179111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1B8B8-EBDB-444A-B844-4D53AEBDE185}">
      <dsp:nvSpPr>
        <dsp:cNvPr id="0" name=""/>
        <dsp:cNvSpPr/>
      </dsp:nvSpPr>
      <dsp:spPr>
        <a:xfrm>
          <a:off x="1623513" y="-77226"/>
          <a:ext cx="3431757" cy="3203862"/>
        </a:xfrm>
        <a:prstGeom prst="ellipse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50" charset="-128"/>
              <a:ea typeface="Arial Unicode MS" pitchFamily="50" charset="-128"/>
              <a:cs typeface="Arial Unicode MS" pitchFamily="50" charset="-128"/>
            </a:rPr>
            <a:t>経済</a:t>
          </a:r>
          <a:endParaRPr kumimoji="1" lang="ja-JP" altLang="en-US" sz="4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 Unicode MS" pitchFamily="50" charset="-128"/>
            <a:ea typeface="Arial Unicode MS" pitchFamily="50" charset="-128"/>
            <a:cs typeface="Arial Unicode MS" pitchFamily="50" charset="-128"/>
          </a:endParaRPr>
        </a:p>
      </dsp:txBody>
      <dsp:txXfrm>
        <a:off x="2081081" y="483449"/>
        <a:ext cx="2516621" cy="1441738"/>
      </dsp:txXfrm>
    </dsp:sp>
    <dsp:sp modelId="{0DA6332A-8C0B-4BCA-B36C-E98451841528}">
      <dsp:nvSpPr>
        <dsp:cNvPr id="0" name=""/>
        <dsp:cNvSpPr/>
      </dsp:nvSpPr>
      <dsp:spPr>
        <a:xfrm>
          <a:off x="3191530" y="1652427"/>
          <a:ext cx="2977231" cy="3155194"/>
        </a:xfrm>
        <a:prstGeom prst="ellipse">
          <a:avLst/>
        </a:prstGeom>
        <a:solidFill>
          <a:schemeClr val="accent4">
            <a:alpha val="50000"/>
            <a:hueOff val="5206174"/>
            <a:satOff val="-29601"/>
            <a:lumOff val="951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rPr>
            <a:t>技術</a:t>
          </a:r>
          <a:endParaRPr kumimoji="1" lang="ja-JP" altLang="en-US" sz="4400" kern="1200" dirty="0">
            <a:latin typeface="Arial Unicode MS" pitchFamily="50" charset="-128"/>
            <a:ea typeface="Arial Unicode MS" pitchFamily="50" charset="-128"/>
            <a:cs typeface="Arial Unicode MS" pitchFamily="50" charset="-128"/>
          </a:endParaRPr>
        </a:p>
      </dsp:txBody>
      <dsp:txXfrm>
        <a:off x="4102066" y="2467519"/>
        <a:ext cx="1786339" cy="1735357"/>
      </dsp:txXfrm>
    </dsp:sp>
    <dsp:sp modelId="{C32CDBF2-011C-431F-B9EE-F519AA6478D2}">
      <dsp:nvSpPr>
        <dsp:cNvPr id="0" name=""/>
        <dsp:cNvSpPr/>
      </dsp:nvSpPr>
      <dsp:spPr>
        <a:xfrm>
          <a:off x="833329" y="1726973"/>
          <a:ext cx="2900986" cy="3006101"/>
        </a:xfrm>
        <a:prstGeom prst="ellipse">
          <a:avLst/>
        </a:prstGeom>
        <a:solidFill>
          <a:schemeClr val="accent4">
            <a:alpha val="50000"/>
            <a:hueOff val="10412348"/>
            <a:satOff val="-59202"/>
            <a:lumOff val="1902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400" kern="12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rPr>
            <a:t>　安全</a:t>
          </a:r>
          <a:endParaRPr kumimoji="1" lang="ja-JP" altLang="en-US" sz="4400" kern="1200" dirty="0">
            <a:latin typeface="Arial Unicode MS" pitchFamily="50" charset="-128"/>
            <a:ea typeface="Arial Unicode MS" pitchFamily="50" charset="-128"/>
            <a:cs typeface="Arial Unicode MS" pitchFamily="50" charset="-128"/>
          </a:endParaRPr>
        </a:p>
      </dsp:txBody>
      <dsp:txXfrm>
        <a:off x="1106505" y="2503550"/>
        <a:ext cx="1740591" cy="1653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ー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F6B7AB-457B-43E0-AFB1-7B68E0479154}" type="datetimeFigureOut">
              <a:rPr kumimoji="1" lang="ja-JP" altLang="en-US" smtClean="0"/>
              <a:t>2011/12/26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9006FC-99F9-48EC-9FE7-1F0DB65D4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pc.or.jp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452320" cy="86409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 smtClean="0">
                <a:latin typeface="ＭＳ ゴシック" pitchFamily="49" charset="-128"/>
                <a:ea typeface="ＭＳ ゴシック" pitchFamily="49" charset="-128"/>
              </a:rPr>
              <a:t>日本の原子力政策の現状と課題</a:t>
            </a:r>
            <a:endParaRPr kumimoji="1" lang="ja-JP" altLang="en-US" sz="40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499992" y="4437112"/>
            <a:ext cx="2715816" cy="1371600"/>
          </a:xfrm>
        </p:spPr>
        <p:txBody>
          <a:bodyPr>
            <a:normAutofit/>
          </a:bodyPr>
          <a:lstStyle/>
          <a:p>
            <a:pPr algn="r"/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1016521c	</a:t>
            </a:r>
          </a:p>
          <a:p>
            <a:pPr algn="r"/>
            <a:r>
              <a:rPr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大谷紗代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電力の自由化</a:t>
            </a:r>
            <a:r>
              <a:rPr kumimoji="1"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[</a:t>
            </a:r>
            <a:r>
              <a:rPr kumimoji="1" lang="ja-JP" altLang="en-US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発送電の分離</a:t>
            </a:r>
            <a:r>
              <a:rPr kumimoji="1" lang="en-US" altLang="ja-JP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]</a:t>
            </a:r>
            <a:endParaRPr kumimoji="1" lang="ja-JP" altLang="en-US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24736" cy="468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電力の自由化がもたらすもの</a:t>
            </a:r>
            <a:endParaRPr kumimoji="1" lang="ja-JP" altLang="en-US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67544" y="2924944"/>
            <a:ext cx="3657600" cy="3611488"/>
          </a:xfrm>
        </p:spPr>
        <p:txBody>
          <a:bodyPr/>
          <a:lstStyle/>
          <a:p>
            <a:r>
              <a:rPr kumimoji="1"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消費者が電力会社を選べる</a:t>
            </a:r>
            <a:endParaRPr kumimoji="1"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ja-JP" altLang="en-US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外国</a:t>
            </a: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の電力会社が参入可能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4"/>
          </p:nvPr>
        </p:nvSpPr>
        <p:spPr>
          <a:xfrm>
            <a:off x="4355976" y="2924944"/>
            <a:ext cx="3657600" cy="1440160"/>
          </a:xfrm>
        </p:spPr>
        <p:txBody>
          <a:bodyPr/>
          <a:lstStyle/>
          <a:p>
            <a:r>
              <a:rPr kumimoji="1"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安定供給の維持</a:t>
            </a:r>
            <a:endParaRPr kumimoji="1"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kumimoji="1"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自由競争になりうる</a:t>
            </a: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"/>
          </p:nvPr>
        </p:nvSpPr>
        <p:spPr>
          <a:xfrm>
            <a:off x="467544" y="1772816"/>
            <a:ext cx="3657600" cy="658368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メリット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>
          <a:xfrm>
            <a:off x="4355976" y="1772816"/>
            <a:ext cx="3657600" cy="65836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デメリット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0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日本にも希望の光？</a:t>
            </a:r>
            <a:endParaRPr kumimoji="1" lang="ja-JP" altLang="en-US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043608" y="1484784"/>
            <a:ext cx="6665168" cy="4873752"/>
          </a:xfrm>
        </p:spPr>
        <p:txBody>
          <a:bodyPr/>
          <a:lstStyle/>
          <a:p>
            <a:endParaRPr kumimoji="1" lang="en-US" altLang="ja-JP" sz="28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kumimoji="1" lang="ja-JP" altLang="en-US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再生可能エネルギー特措法　成立</a:t>
            </a:r>
            <a:endParaRPr kumimoji="1" lang="en-US" altLang="ja-JP" sz="28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　　⇒</a:t>
            </a:r>
            <a:r>
              <a:rPr lang="ja-JP" altLang="en-US" sz="2000" dirty="0" smtClean="0">
                <a:solidFill>
                  <a:schemeClr val="accent1">
                    <a:lumMod val="75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太陽光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風力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水力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地熱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バイオマス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を用いて発電された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電気に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ついて、電気事業者に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対し、一定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の期間・価格により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買い取る義務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</a:rPr>
              <a:t>を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</a:rPr>
              <a:t>課す。</a:t>
            </a:r>
            <a:endParaRPr lang="en-US" altLang="ja-JP" sz="2000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srgbClr val="002060"/>
                </a:solidFill>
                <a:latin typeface="ＭＳ Ｐゴシック" pitchFamily="50" charset="-128"/>
                <a:ea typeface="ＭＳ Ｐゴシック" pitchFamily="50" charset="-128"/>
              </a:rPr>
              <a:t>　　⇔買い取り価格の制定難しさ、周波数の違いなどによる買い取り拒否、再生可能エネルギーの限定</a:t>
            </a:r>
            <a:endParaRPr lang="en-US" altLang="ja-JP" sz="2000" dirty="0" smtClean="0">
              <a:solidFill>
                <a:srgbClr val="00206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endParaRPr lang="en-US" altLang="ja-JP" sz="2000" dirty="0" smtClean="0">
              <a:solidFill>
                <a:srgbClr val="00206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ワタミ、ソフトバンクなど一部企業の発電事業参入</a:t>
            </a:r>
            <a:endParaRPr kumimoji="1" lang="en-US" altLang="ja-JP" sz="28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sz="2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kumimoji="1" lang="en-US" altLang="ja-JP" sz="2800" b="1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39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論点</a:t>
            </a:r>
            <a:endParaRPr kumimoji="1" lang="ja-JP" altLang="en-US" sz="40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467600" cy="3528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発送電網分離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【</a:t>
            </a: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電力の自由化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】</a:t>
            </a: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は日本で実現されうるか。</a:t>
            </a:r>
            <a:endParaRPr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実現した場合、起こりうるメリット・デメリット</a:t>
            </a:r>
            <a:endParaRPr kumimoji="1"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実現できない場合、日本の原子力政策は継続するほかないのか。</a:t>
            </a:r>
            <a:endParaRPr kumimoji="1"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250000"/>
              </a:lnSpc>
            </a:pPr>
            <a:endParaRPr kumimoji="1"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565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400" b="1" dirty="0" smtClean="0">
                <a:latin typeface="ＭＳ ゴシック" pitchFamily="49" charset="-128"/>
                <a:ea typeface="ＭＳ ゴシック" pitchFamily="49" charset="-128"/>
              </a:rPr>
              <a:t>参考文献</a:t>
            </a:r>
            <a:endParaRPr kumimoji="1" lang="ja-JP" altLang="en-US" sz="44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7467600" cy="3672408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『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週刊東洋経済　第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6330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号　原子力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』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東洋経済新報社　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2011.6.11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『</a:t>
            </a:r>
            <a:r>
              <a:rPr kumimoji="1"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週刊東洋経済　第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6340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号　再生エネルギーは本当に使えるのか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』</a:t>
            </a:r>
            <a:r>
              <a:rPr kumimoji="1"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東洋経済新報社　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2011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30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</a:t>
            </a:r>
          </a:p>
          <a:p>
            <a:r>
              <a:rPr kumimoji="1"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電気事業連合会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HP </a:t>
            </a:r>
            <a:r>
              <a:rPr lang="en-US" altLang="ja-JP" sz="2000" dirty="0">
                <a:hlinkClick r:id="rId2"/>
              </a:rPr>
              <a:t>http://</a:t>
            </a:r>
            <a:r>
              <a:rPr lang="en-US" altLang="ja-JP" sz="2000" dirty="0" smtClean="0">
                <a:hlinkClick r:id="rId2"/>
              </a:rPr>
              <a:t>www.fepc.or.jp/index.html</a:t>
            </a:r>
            <a:endParaRPr lang="en-US" altLang="ja-JP" sz="2000" dirty="0" smtClean="0"/>
          </a:p>
          <a:p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『</a:t>
            </a:r>
            <a:r>
              <a:rPr kumimoji="1"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原発大論争！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』JICC</a:t>
            </a:r>
            <a:r>
              <a:rPr kumimoji="1"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出版局 蓮見清一 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1988</a:t>
            </a:r>
            <a:r>
              <a:rPr kumimoji="1"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年 </a:t>
            </a:r>
            <a:endParaRPr kumimoji="1"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『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脱原子力社会の選択　増補版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』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新曜社 長谷川公一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2011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年</a:t>
            </a:r>
            <a:endParaRPr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『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原発とヒロシマ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』</a:t>
            </a:r>
            <a:r>
              <a:rPr lang="ja-JP" alt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岩波書店 田中利幸、ピーター・カズニック　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2011</a:t>
            </a:r>
            <a:r>
              <a:rPr lang="ja-JP" altLang="en-US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年  </a:t>
            </a:r>
            <a:endParaRPr kumimoji="1"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46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792088"/>
          </a:xfrm>
        </p:spPr>
        <p:txBody>
          <a:bodyPr/>
          <a:lstStyle/>
          <a:p>
            <a:pPr algn="ctr"/>
            <a:r>
              <a:rPr lang="ja-JP" altLang="en-US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原子力</a:t>
            </a:r>
            <a:r>
              <a:rPr lang="ja-JP" altLang="en-US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政策</a:t>
            </a:r>
            <a:endParaRPr kumimoji="1" lang="ja-JP" altLang="en-US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1954</a:t>
            </a:r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年　</a:t>
            </a:r>
            <a:r>
              <a:rPr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原子力政策の幕開け</a:t>
            </a:r>
            <a:endParaRPr lang="en-US" altLang="ja-JP" sz="2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1962</a:t>
            </a:r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年　「ともった国産“原子の火”」</a:t>
            </a:r>
            <a:endParaRPr lang="en-US" altLang="ja-JP" sz="2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⇒国産の原子炉の臨界実験に成功</a:t>
            </a:r>
            <a:endParaRPr kumimoji="1" lang="en-US" altLang="ja-JP" sz="2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1971</a:t>
            </a:r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年　東電福島第一原発運転開始</a:t>
            </a:r>
            <a:endParaRPr kumimoji="1" lang="en-US" altLang="ja-JP" sz="2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⇒その後もコンスタントに新設を続ける</a:t>
            </a:r>
            <a:endParaRPr kumimoji="1" lang="en-US" altLang="ja-JP" sz="2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現在の原子力発電所の数は</a:t>
            </a:r>
            <a:r>
              <a:rPr lang="en-US" altLang="ja-JP" sz="28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54</a:t>
            </a:r>
            <a:r>
              <a:rPr lang="ja-JP" altLang="en-US" sz="28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基</a:t>
            </a:r>
            <a:endParaRPr lang="en-US" altLang="ja-JP" sz="2800" b="1" dirty="0" smtClean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　　　　　　　　　　　</a:t>
            </a:r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建設中：２基</a:t>
            </a:r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6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原子力</a:t>
            </a:r>
            <a:r>
              <a:rPr lang="ja-JP" altLang="en-US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発電所マップ</a:t>
            </a:r>
            <a:endParaRPr kumimoji="1" lang="ja-JP" altLang="en-US" sz="36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5" b="4055"/>
          <a:stretch/>
        </p:blipFill>
        <p:spPr bwMode="auto">
          <a:xfrm>
            <a:off x="1763688" y="1267309"/>
            <a:ext cx="5424264" cy="52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6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原子力発電の仕組み</a:t>
            </a:r>
            <a:endParaRPr kumimoji="1" lang="ja-JP" altLang="en-US" sz="36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/>
          <a:stretch/>
        </p:blipFill>
        <p:spPr bwMode="auto">
          <a:xfrm>
            <a:off x="539552" y="1641748"/>
            <a:ext cx="7698856" cy="4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latin typeface="ＭＳ ゴシック" pitchFamily="49" charset="-128"/>
                <a:ea typeface="ＭＳ ゴシック" pitchFamily="49" charset="-128"/>
              </a:rPr>
              <a:t>３つの</a:t>
            </a:r>
            <a:r>
              <a:rPr kumimoji="1" lang="ja-JP" altLang="en-US" sz="4000" b="1" dirty="0" smtClean="0">
                <a:latin typeface="ＭＳ ゴシック" pitchFamily="49" charset="-128"/>
                <a:ea typeface="ＭＳ ゴシック" pitchFamily="49" charset="-128"/>
              </a:rPr>
              <a:t>側面</a:t>
            </a:r>
            <a:endParaRPr kumimoji="1" lang="ja-JP" altLang="en-US" sz="40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graphicFrame>
        <p:nvGraphicFramePr>
          <p:cNvPr id="3" name="図表 2"/>
          <p:cNvGraphicFramePr/>
          <p:nvPr>
            <p:extLst>
              <p:ext uri="{D42A27DB-BD31-4B8C-83A1-F6EECF244321}">
                <p14:modId xmlns:p14="http://schemas.microsoft.com/office/powerpoint/2010/main" val="888508224"/>
              </p:ext>
            </p:extLst>
          </p:nvPr>
        </p:nvGraphicFramePr>
        <p:xfrm>
          <a:off x="899592" y="1412776"/>
          <a:ext cx="66967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0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1B8B8-EBDB-444A-B844-4D53AEBDE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9941B8B8-EBDB-444A-B844-4D53AEBDE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941B8B8-EBDB-444A-B844-4D53AEBDE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941B8B8-EBDB-444A-B844-4D53AEBDE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推進派</a:t>
            </a:r>
            <a:endParaRPr kumimoji="1" lang="ja-JP" altLang="en-US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259632" y="1844824"/>
            <a:ext cx="6624736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b="1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1. </a:t>
            </a:r>
            <a:r>
              <a:rPr kumimoji="1" lang="ja-JP" altLang="en-US" b="1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原発の電気は安い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。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(1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キロワット：約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5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円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)</a:t>
            </a:r>
          </a:p>
          <a:p>
            <a:pPr marL="0" indent="0">
              <a:buNone/>
            </a:pP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　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※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コスト＝発電費用＋バックエンド費用</a:t>
            </a:r>
            <a:endParaRPr lang="en-US" altLang="ja-JP" dirty="0" smtClean="0"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　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[cf.] 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水力：約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12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円　石油：約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11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円</a:t>
            </a:r>
            <a:endParaRPr lang="en-US" altLang="ja-JP" dirty="0" smtClean="0"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3864" y="339928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ＭＳ Ｐゴシック" pitchFamily="50" charset="-128"/>
                <a:ea typeface="ＭＳ Ｐゴシック" pitchFamily="50" charset="-128"/>
              </a:rPr>
              <a:t>2. </a:t>
            </a:r>
            <a:r>
              <a:rPr kumimoji="1" lang="ja-JP" altLang="en-US" sz="2400" b="1" dirty="0" smtClean="0">
                <a:latin typeface="ＭＳ Ｐゴシック" pitchFamily="50" charset="-128"/>
                <a:ea typeface="ＭＳ Ｐゴシック" pitchFamily="50" charset="-128"/>
              </a:rPr>
              <a:t>電力の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安定</a:t>
            </a:r>
            <a:r>
              <a:rPr kumimoji="1" lang="ja-JP" altLang="en-US" sz="2400" b="1" dirty="0" smtClean="0">
                <a:latin typeface="ＭＳ Ｐゴシック" pitchFamily="50" charset="-128"/>
                <a:ea typeface="ＭＳ Ｐゴシック" pitchFamily="50" charset="-128"/>
              </a:rPr>
              <a:t>供給</a:t>
            </a:r>
            <a:endParaRPr kumimoji="1" lang="en-US" altLang="ja-JP" sz="24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2400" dirty="0" smtClean="0">
                <a:latin typeface="ＭＳ Ｐゴシック" pitchFamily="50" charset="-128"/>
                <a:ea typeface="ＭＳ Ｐゴシック" pitchFamily="50" charset="-128"/>
              </a:rPr>
              <a:t>⇒資源の安定確保</a:t>
            </a:r>
            <a:endParaRPr kumimoji="1" lang="ja-JP" altLang="en-US" sz="2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5862" y="4509120"/>
            <a:ext cx="6300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ＭＳ Ｐゴシック" pitchFamily="50" charset="-128"/>
                <a:ea typeface="ＭＳ Ｐゴシック" pitchFamily="50" charset="-128"/>
              </a:rPr>
              <a:t>3. </a:t>
            </a:r>
            <a:r>
              <a:rPr kumimoji="1" lang="ja-JP" altLang="en-US" sz="2400" b="1" dirty="0" smtClean="0">
                <a:latin typeface="ＭＳ Ｐゴシック" pitchFamily="50" charset="-128"/>
                <a:ea typeface="ＭＳ Ｐゴシック" pitchFamily="50" charset="-128"/>
              </a:rPr>
              <a:t>電気料金の長期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安定</a:t>
            </a:r>
            <a:endParaRPr kumimoji="1" lang="en-US" altLang="ja-JP" sz="2400" b="1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dirty="0" smtClean="0"/>
              <a:t>　　</a:t>
            </a: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⇒原油などと異なり、為替レートなどの外部要因を受けにくい</a:t>
            </a:r>
            <a:endParaRPr lang="ja-JP" altLang="en-US" dirty="0">
              <a:latin typeface="ＭＳ Ｐゴシック" pitchFamily="50" charset="-128"/>
              <a:ea typeface="ＭＳ Ｐゴシック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76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廃止派　</a:t>
            </a:r>
            <a:endParaRPr kumimoji="1" lang="ja-JP" altLang="en-US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475656" y="1988840"/>
            <a:ext cx="6203032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b="1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1. </a:t>
            </a:r>
            <a:r>
              <a:rPr lang="ja-JP" altLang="en-US" b="1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安価神話に疑惑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。</a:t>
            </a:r>
            <a:endParaRPr kumimoji="1" lang="en-US" altLang="ja-JP" dirty="0" smtClean="0"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※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コスト＝発電費用＋バックエンド費用</a:t>
            </a:r>
            <a:endParaRPr lang="en-US" altLang="ja-JP" dirty="0" smtClean="0"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　　　　　　　　</a:t>
            </a:r>
            <a:r>
              <a:rPr lang="ja-JP" altLang="en-US" b="1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＋国家からの資金投入分</a:t>
            </a:r>
            <a:endParaRPr lang="en-US" altLang="ja-JP" b="1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　　　　　　　＋事故に伴う費用</a:t>
            </a:r>
            <a:endParaRPr lang="en-US" altLang="ja-JP" b="1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b="1" dirty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 </a:t>
            </a:r>
            <a:r>
              <a:rPr lang="en-US" altLang="ja-JP" sz="2200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【</a:t>
            </a:r>
            <a:r>
              <a:rPr lang="ja-JP" altLang="en-US" sz="2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原子力：</a:t>
            </a:r>
            <a:r>
              <a:rPr lang="en-US" altLang="ja-JP" sz="2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12.23</a:t>
            </a:r>
            <a:r>
              <a:rPr lang="ja-JP" altLang="en-US" sz="2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円、火力：</a:t>
            </a:r>
            <a:r>
              <a:rPr lang="en-US" altLang="ja-JP" sz="2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9.9</a:t>
            </a:r>
            <a:r>
              <a:rPr lang="ja-JP" altLang="en-US" sz="220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円</a:t>
            </a:r>
            <a:r>
              <a:rPr lang="ja-JP" altLang="en-US" sz="220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、水力</a:t>
            </a:r>
            <a:r>
              <a:rPr lang="en-US" altLang="ja-JP" sz="2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3.98</a:t>
            </a:r>
            <a:r>
              <a:rPr lang="ja-JP" altLang="en-US" sz="2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円</a:t>
            </a:r>
            <a:r>
              <a:rPr lang="en-US" altLang="ja-JP" sz="2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】</a:t>
            </a:r>
            <a:endParaRPr lang="en-US" altLang="ja-JP" sz="2200" b="1" dirty="0" smtClean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endParaRPr lang="en-US" altLang="ja-JP" dirty="0" smtClean="0"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86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原発なしの安定供給はありえない？</a:t>
            </a:r>
            <a:endParaRPr kumimoji="1" lang="ja-JP" altLang="en-US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55" b="4055"/>
          <a:stretch/>
        </p:blipFill>
        <p:spPr bwMode="auto">
          <a:xfrm>
            <a:off x="1763688" y="1267309"/>
            <a:ext cx="5424264" cy="525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雲形吹き出し 3"/>
          <p:cNvSpPr/>
          <p:nvPr/>
        </p:nvSpPr>
        <p:spPr>
          <a:xfrm>
            <a:off x="3396816" y="3573016"/>
            <a:ext cx="4608512" cy="2715880"/>
          </a:xfrm>
          <a:prstGeom prst="cloudCallout">
            <a:avLst>
              <a:gd name="adj1" fmla="val -45380"/>
              <a:gd name="adj2" fmla="val -95743"/>
            </a:avLst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現在運転中の数　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6</a:t>
            </a:r>
            <a:r>
              <a:rPr kumimoji="1"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/54</a:t>
            </a:r>
            <a:r>
              <a:rPr kumimoji="1" lang="ja-JP" altLang="en-US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基</a:t>
            </a:r>
            <a:endParaRPr kumimoji="1" lang="ja-JP" altLang="en-US" sz="2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027548" y="2634464"/>
            <a:ext cx="4896544" cy="2592288"/>
          </a:xfrm>
          <a:prstGeom prst="wedgeRoundRectCallout">
            <a:avLst>
              <a:gd name="adj1" fmla="val -42231"/>
              <a:gd name="adj2" fmla="val 1179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火力、水力で不足分を補う</a:t>
            </a:r>
            <a:endParaRPr kumimoji="1" lang="ja-JP" altLang="en-US" sz="28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29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3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進まない廃止派</a:t>
            </a:r>
            <a:endParaRPr kumimoji="1" lang="ja-JP" altLang="en-US" sz="3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1331640" y="1916832"/>
            <a:ext cx="6696744" cy="3816424"/>
          </a:xfrm>
        </p:spPr>
        <p:txBody>
          <a:bodyPr/>
          <a:lstStyle/>
          <a:p>
            <a:r>
              <a:rPr kumimoji="1" lang="ja-JP" altLang="en-US" b="1" dirty="0" smtClean="0">
                <a:latin typeface="ＭＳ Ｐゴシック" pitchFamily="50" charset="-128"/>
                <a:ea typeface="ＭＳ Ｐゴシック" pitchFamily="50" charset="-128"/>
              </a:rPr>
              <a:t>日本の電力会社の制度</a:t>
            </a:r>
            <a:endParaRPr kumimoji="1" lang="en-US" altLang="ja-JP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【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北海道電力・東北電力・東京電力・北陸電力・中部電力・</a:t>
            </a:r>
            <a:endParaRPr lang="en-US" altLang="ja-JP" sz="2000" dirty="0" smtClean="0">
              <a:latin typeface="ＭＳ Ｐゴシック" pitchFamily="50" charset="-128"/>
              <a:ea typeface="ＭＳ Ｐゴシック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　関西電力・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四国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電力・</a:t>
            </a:r>
            <a:r>
              <a:rPr lang="ja-JP" altLang="en-US" sz="2000" dirty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中国</a:t>
            </a:r>
            <a:r>
              <a:rPr lang="ja-JP" altLang="en-US" sz="2000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電力・九州電力・沖縄電力</a:t>
            </a:r>
            <a:r>
              <a:rPr lang="en-US" altLang="ja-JP" sz="2000" dirty="0" smtClean="0">
                <a:latin typeface="ＭＳ Ｐゴシック" pitchFamily="50" charset="-128"/>
                <a:ea typeface="ＭＳ Ｐゴシック" pitchFamily="50" charset="-128"/>
                <a:cs typeface="Arial Unicode MS" pitchFamily="50" charset="-128"/>
              </a:rPr>
              <a:t>】</a:t>
            </a:r>
          </a:p>
          <a:p>
            <a:pPr marL="0" indent="0">
              <a:buNone/>
            </a:pP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　　⇒その地域では</a:t>
            </a:r>
            <a:r>
              <a:rPr lang="ja-JP" altLang="en-US" b="1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独占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pitchFamily="50" charset="-128"/>
                <a:ea typeface="ＭＳ Ｐゴシック" pitchFamily="50" charset="-128"/>
              </a:rPr>
              <a:t>体制</a:t>
            </a:r>
            <a:endParaRPr lang="en-US" altLang="ja-JP" dirty="0" smtClean="0">
              <a:solidFill>
                <a:srgbClr val="FF0000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endParaRPr lang="en-US" altLang="ja-JP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※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世界的には</a:t>
            </a:r>
            <a:r>
              <a:rPr lang="en-US" altLang="ja-JP" dirty="0" smtClean="0">
                <a:latin typeface="ＭＳ Ｐゴシック" pitchFamily="50" charset="-128"/>
                <a:ea typeface="ＭＳ Ｐゴシック" pitchFamily="50" charset="-128"/>
              </a:rPr>
              <a:t>…</a:t>
            </a:r>
          </a:p>
          <a:p>
            <a:pPr marL="0" indent="0">
              <a:buNone/>
            </a:pPr>
            <a:r>
              <a:rPr lang="ja-JP" altLang="en-US" dirty="0"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　　⇒</a:t>
            </a:r>
            <a:r>
              <a:rPr lang="ja-JP" altLang="en-US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電力の自由化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が進む</a:t>
            </a:r>
            <a:endParaRPr lang="en-US" altLang="ja-JP" dirty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　　　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79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709</TotalTime>
  <Words>185</Words>
  <Application>Microsoft Office PowerPoint</Application>
  <PresentationFormat>画面に合わせる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スパイス</vt:lpstr>
      <vt:lpstr>日本の原子力政策の現状と課題</vt:lpstr>
      <vt:lpstr>原子力政策</vt:lpstr>
      <vt:lpstr>原子力発電所マップ</vt:lpstr>
      <vt:lpstr>原子力発電の仕組み</vt:lpstr>
      <vt:lpstr>３つの側面</vt:lpstr>
      <vt:lpstr>推進派</vt:lpstr>
      <vt:lpstr>廃止派　</vt:lpstr>
      <vt:lpstr>原発なしの安定供給はありえない？</vt:lpstr>
      <vt:lpstr>進まない廃止派</vt:lpstr>
      <vt:lpstr>電力の自由化[発送電の分離]</vt:lpstr>
      <vt:lpstr>電力の自由化がもたらすもの</vt:lpstr>
      <vt:lpstr>日本にも希望の光？</vt:lpstr>
      <vt:lpstr>論点</vt:lpstr>
      <vt:lpstr>参考文献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Sayo Ohtani</dc:creator>
  <cp:lastModifiedBy>Sayo Ohtani</cp:lastModifiedBy>
  <cp:revision>26</cp:revision>
  <dcterms:created xsi:type="dcterms:W3CDTF">2011-12-25T14:26:27Z</dcterms:created>
  <dcterms:modified xsi:type="dcterms:W3CDTF">2011-12-26T03:38:47Z</dcterms:modified>
</cp:coreProperties>
</file>