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72" r:id="rId1"/>
  </p:sldMasterIdLst>
  <p:notesMasterIdLst>
    <p:notesMasterId r:id="rId19"/>
  </p:notesMasterIdLst>
  <p:sldIdLst>
    <p:sldId id="256" r:id="rId2"/>
    <p:sldId id="267" r:id="rId3"/>
    <p:sldId id="257" r:id="rId4"/>
    <p:sldId id="260" r:id="rId5"/>
    <p:sldId id="259" r:id="rId6"/>
    <p:sldId id="261" r:id="rId7"/>
    <p:sldId id="262" r:id="rId8"/>
    <p:sldId id="263" r:id="rId9"/>
    <p:sldId id="264" r:id="rId10"/>
    <p:sldId id="265" r:id="rId11"/>
    <p:sldId id="266"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58" autoAdjust="0"/>
  </p:normalViewPr>
  <p:slideViewPr>
    <p:cSldViewPr snapToGrid="0" snapToObjects="1">
      <p:cViewPr varScale="1">
        <p:scale>
          <a:sx n="110" d="100"/>
          <a:sy n="110" d="100"/>
        </p:scale>
        <p:origin x="-104" y="-608"/>
      </p:cViewPr>
      <p:guideLst>
        <p:guide orient="horz" pos="2160"/>
        <p:guide pos="2880"/>
      </p:guideLst>
    </p:cSldViewPr>
  </p:slideViewPr>
  <p:outlineViewPr>
    <p:cViewPr>
      <p:scale>
        <a:sx n="33" d="100"/>
        <a:sy n="33" d="100"/>
      </p:scale>
      <p:origin x="0" y="164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AC6D49-31F6-9046-8E3D-507B6089F680}" type="datetimeFigureOut">
              <a:rPr kumimoji="1" lang="ja-JP" altLang="en-US" smtClean="0"/>
              <a:t>12/11/19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D5E1E-ADFA-7743-BA9A-67AFD776CA47}" type="slidenum">
              <a:rPr kumimoji="1" lang="ja-JP" altLang="en-US" smtClean="0"/>
              <a:t>‹#›</a:t>
            </a:fld>
            <a:endParaRPr kumimoji="1" lang="ja-JP" altLang="en-US"/>
          </a:p>
        </p:txBody>
      </p:sp>
    </p:spTree>
    <p:extLst>
      <p:ext uri="{BB962C8B-B14F-4D97-AF65-F5344CB8AC3E}">
        <p14:creationId xmlns:p14="http://schemas.microsoft.com/office/powerpoint/2010/main" val="293494356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インターネットについて</a:t>
            </a:r>
          </a:p>
          <a:p>
            <a:r>
              <a:rPr kumimoji="1" lang="en-US" altLang="ja-JP" dirty="0" smtClean="0"/>
              <a:t>▪</a:t>
            </a:r>
            <a:r>
              <a:rPr kumimoji="1" lang="ja-JP" altLang="en-US" dirty="0" smtClean="0"/>
              <a:t>インターネットサービスプロパイダへの監視義務の強制</a:t>
            </a:r>
          </a:p>
          <a:p>
            <a:r>
              <a:rPr kumimoji="1" lang="en-US" altLang="ja-JP" dirty="0" smtClean="0"/>
              <a:t>▪</a:t>
            </a:r>
            <a:r>
              <a:rPr kumimoji="1" lang="ja-JP" altLang="en-US" dirty="0" smtClean="0"/>
              <a:t>著作権侵害が疑われるウェブサイトの強制シャットダウン</a:t>
            </a:r>
          </a:p>
          <a:p>
            <a:r>
              <a:rPr kumimoji="1" lang="en-US" altLang="ja-JP" dirty="0" smtClean="0"/>
              <a:t>▪ISP</a:t>
            </a:r>
            <a:r>
              <a:rPr kumimoji="1" lang="ja-JP" altLang="en-US" dirty="0" smtClean="0"/>
              <a:t>から捜査当局への情報提供</a:t>
            </a:r>
            <a:endParaRPr kumimoji="1" lang="en-US" altLang="ja-JP" dirty="0" smtClean="0"/>
          </a:p>
          <a:p>
            <a:endParaRPr kumimoji="1" lang="ja-JP" altLang="en-US" dirty="0" smtClean="0"/>
          </a:p>
          <a:p>
            <a:r>
              <a:rPr kumimoji="1" lang="ja-JP" altLang="en-US" dirty="0" smtClean="0"/>
              <a:t>その他</a:t>
            </a:r>
          </a:p>
          <a:p>
            <a:r>
              <a:rPr kumimoji="1" lang="en-US" altLang="ja-JP" dirty="0" smtClean="0"/>
              <a:t>▪</a:t>
            </a:r>
            <a:r>
              <a:rPr kumimoji="1" lang="ja-JP" altLang="en-US" dirty="0" smtClean="0"/>
              <a:t>アクセスコントロールの回避に刑事罰の方向</a:t>
            </a:r>
          </a:p>
          <a:p>
            <a:r>
              <a:rPr kumimoji="1" lang="en-US" altLang="ja-JP" dirty="0" smtClean="0"/>
              <a:t>▪</a:t>
            </a:r>
            <a:r>
              <a:rPr kumimoji="1" lang="ja-JP" altLang="en-US" dirty="0" smtClean="0"/>
              <a:t>仮処分に関して、権利者の言い分が正しいと判断した場合に仮処分ができたが、その判断をせずに仮処分ができる</a:t>
            </a:r>
          </a:p>
          <a:p>
            <a:r>
              <a:rPr kumimoji="1" lang="en-US" altLang="ja-JP" dirty="0" smtClean="0"/>
              <a:t>▪</a:t>
            </a:r>
            <a:r>
              <a:rPr kumimoji="1" lang="ja-JP" altLang="en-US" dirty="0" smtClean="0"/>
              <a:t>訴訟に関して、敗訴者が勝訴者の弁護費用を負担</a:t>
            </a:r>
          </a:p>
          <a:p>
            <a:endParaRPr kumimoji="1" lang="ja-JP" altLang="en-US" dirty="0" smtClean="0"/>
          </a:p>
          <a:p>
            <a:r>
              <a:rPr kumimoji="1" lang="ja-JP" altLang="en-US" dirty="0" smtClean="0"/>
              <a:t>反対派は、基本的人権、特に表現の自由や通信の秘密を脅かす可能性が非常に高いとしている。ウィキリークスにより公表された条文案によれば、ネット回線を強制的に切断する権限を与える案や、国境警察によるパソコンや</a:t>
            </a:r>
            <a:r>
              <a:rPr kumimoji="1" lang="en-US" altLang="ja-JP" dirty="0" smtClean="0"/>
              <a:t>iPod</a:t>
            </a:r>
            <a:r>
              <a:rPr kumimoji="1" lang="ja-JP" altLang="en-US" dirty="0" smtClean="0"/>
              <a:t>内のファイル検閲を認める内容などが多く含まれ、著作権の非親告罪化や法定損害賠償も議論の対象となっていた。福井健策は表現の自由の制約に直接つながる条項は削除されたものの、既存の著作権の枠組みやネットの自由からは一線を越える内容を多く含んでいるとしている。 電子フロンティア財団（</a:t>
            </a:r>
            <a:r>
              <a:rPr kumimoji="1" lang="en-US" altLang="ja-JP" dirty="0" smtClean="0"/>
              <a:t>EFF</a:t>
            </a:r>
            <a:r>
              <a:rPr kumimoji="1" lang="ja-JP" altLang="en-US" dirty="0" smtClean="0"/>
              <a:t>）をはじめとする市民団体は、協定の交渉プロセスに市民団体や新興国、公衆を含めなかったことをポリシー・ロンダリングだと批判している。一般社団法人インターネットユーザー協会（</a:t>
            </a:r>
            <a:r>
              <a:rPr kumimoji="1" lang="en-US" altLang="ja-JP" dirty="0" smtClean="0"/>
              <a:t>MIAU</a:t>
            </a:r>
            <a:r>
              <a:rPr kumimoji="1" lang="ja-JP" altLang="en-US" dirty="0" smtClean="0"/>
              <a:t>）は日本主導の協定なのに管轄が明らかでないことや外務省が当初「［条文案の日本語訳の］作成予定はない」と発言していたことを指摘している。国境なき医師団などはジェネリック薬の供給を脅かすとして協定への懸念を表明している。欧州連合及び欧州連合の多くの加盟国による署名は、協定反対の意思を表明する欧州議会の交渉人カデル・アリフの辞任及びヨーロッパ全土に渡る抗議運動を引き起こした。</a:t>
            </a:r>
            <a:endParaRPr kumimoji="1" lang="ja-JP" altLang="en-US" dirty="0"/>
          </a:p>
        </p:txBody>
      </p:sp>
      <p:sp>
        <p:nvSpPr>
          <p:cNvPr id="4" name="スライド番号プレースホルダー 3"/>
          <p:cNvSpPr>
            <a:spLocks noGrp="1"/>
          </p:cNvSpPr>
          <p:nvPr>
            <p:ph type="sldNum" sz="quarter" idx="10"/>
          </p:nvPr>
        </p:nvSpPr>
        <p:spPr/>
        <p:txBody>
          <a:bodyPr/>
          <a:lstStyle/>
          <a:p>
            <a:fld id="{30DD5E1E-ADFA-7743-BA9A-67AFD776CA47}" type="slidenum">
              <a:rPr kumimoji="1" lang="ja-JP" altLang="en-US" smtClean="0"/>
              <a:t>5</a:t>
            </a:fld>
            <a:endParaRPr kumimoji="1" lang="ja-JP" altLang="en-US"/>
          </a:p>
        </p:txBody>
      </p:sp>
    </p:spTree>
    <p:extLst>
      <p:ext uri="{BB962C8B-B14F-4D97-AF65-F5344CB8AC3E}">
        <p14:creationId xmlns:p14="http://schemas.microsoft.com/office/powerpoint/2010/main" val="30483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商工会議所、全米映画協会、全米レコード協会、全米出版社協会、ビジネスソフトウェア連合、バイオテクノロジー産業協会などのロビイング団体</a:t>
            </a:r>
            <a:endParaRPr kumimoji="1" lang="ja-JP" altLang="en-US" dirty="0"/>
          </a:p>
        </p:txBody>
      </p:sp>
      <p:sp>
        <p:nvSpPr>
          <p:cNvPr id="4" name="スライド番号プレースホルダー 3"/>
          <p:cNvSpPr>
            <a:spLocks noGrp="1"/>
          </p:cNvSpPr>
          <p:nvPr>
            <p:ph type="sldNum" sz="quarter" idx="10"/>
          </p:nvPr>
        </p:nvSpPr>
        <p:spPr/>
        <p:txBody>
          <a:bodyPr/>
          <a:lstStyle/>
          <a:p>
            <a:fld id="{30DD5E1E-ADFA-7743-BA9A-67AFD776CA47}" type="slidenum">
              <a:rPr kumimoji="1" lang="ja-JP" altLang="en-US" smtClean="0"/>
              <a:t>6</a:t>
            </a:fld>
            <a:endParaRPr kumimoji="1" lang="ja-JP" altLang="en-US"/>
          </a:p>
        </p:txBody>
      </p:sp>
    </p:spTree>
    <p:extLst>
      <p:ext uri="{BB962C8B-B14F-4D97-AF65-F5344CB8AC3E}">
        <p14:creationId xmlns:p14="http://schemas.microsoft.com/office/powerpoint/2010/main" val="2429803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米国</a:t>
            </a:r>
            <a:r>
              <a:rPr kumimoji="1" lang="en-US" altLang="ja-JP" dirty="0" smtClean="0"/>
              <a:t>1998</a:t>
            </a:r>
            <a:r>
              <a:rPr kumimoji="1" lang="ja-JP" altLang="en-US" dirty="0" smtClean="0"/>
              <a:t>年ミッキーマウス保護法</a:t>
            </a:r>
            <a:endParaRPr kumimoji="1" lang="ja-JP" altLang="en-US" dirty="0"/>
          </a:p>
        </p:txBody>
      </p:sp>
      <p:sp>
        <p:nvSpPr>
          <p:cNvPr id="4" name="スライド番号プレースホルダー 3"/>
          <p:cNvSpPr>
            <a:spLocks noGrp="1"/>
          </p:cNvSpPr>
          <p:nvPr>
            <p:ph type="sldNum" sz="quarter" idx="10"/>
          </p:nvPr>
        </p:nvSpPr>
        <p:spPr/>
        <p:txBody>
          <a:bodyPr/>
          <a:lstStyle/>
          <a:p>
            <a:fld id="{30DD5E1E-ADFA-7743-BA9A-67AFD776CA47}" type="slidenum">
              <a:rPr kumimoji="1" lang="ja-JP" altLang="en-US" smtClean="0"/>
              <a:t>8</a:t>
            </a:fld>
            <a:endParaRPr kumimoji="1" lang="ja-JP" altLang="en-US"/>
          </a:p>
        </p:txBody>
      </p:sp>
    </p:spTree>
    <p:extLst>
      <p:ext uri="{BB962C8B-B14F-4D97-AF65-F5344CB8AC3E}">
        <p14:creationId xmlns:p14="http://schemas.microsoft.com/office/powerpoint/2010/main" val="344817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ja-JP" altLang="en-US" smtClean="0"/>
              <a:t>マスター タイトルの書式設定</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EB5ECD5-515E-4817-8A06-1D2ED2C83850}" type="datetime4">
              <a:rPr lang="en-US" smtClean="0"/>
              <a:pPr/>
              <a:t>2012年 11月 19日 </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5" name="Date Placeholder 4"/>
          <p:cNvSpPr>
            <a:spLocks noGrp="1"/>
          </p:cNvSpPr>
          <p:nvPr>
            <p:ph type="dt" sz="half" idx="10"/>
          </p:nvPr>
        </p:nvSpPr>
        <p:spPr/>
        <p:txBody>
          <a:body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7855437F-F4F9-44A9-B4D3-9191CA04E889}" type="datetime4">
              <a:rPr lang="en-US" smtClean="0"/>
              <a:pPr/>
              <a:t>2012年 11月 19日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白紙">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9A24E59-01D0-4537-B876-7E5EC75B028D}" type="datetime4">
              <a:rPr lang="en-US" smtClean="0"/>
              <a:pPr/>
              <a:t>2012年 11月 19日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655A2E49-18A1-40BC-BA5D-5A2EC8FDDF15}" type="datetime4">
              <a:rPr lang="en-US" smtClean="0"/>
              <a:pPr/>
              <a:t>2012年 11月 19日 </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52983DA4-3B24-449B-95CA-514EB7E30A99}" type="datetime4">
              <a:rPr lang="en-US" smtClean="0"/>
              <a:pPr/>
              <a:t>2012年 11月 19日 </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付き 3 つの図">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つの図とテキスト">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7391399" y="6423585"/>
            <a:ext cx="1537447" cy="365125"/>
          </a:xfrm>
        </p:spPr>
        <p:txBody>
          <a:body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BA5B59F4-DDCB-41FF-83F5-A48440F36FA7}" type="datetime4">
              <a:rPr lang="en-US" smtClean="0"/>
              <a:pPr/>
              <a:t>2012年 11月 19日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10"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732D1919-1B5F-4141-B613-3E5C6008A186}" type="datetime4">
              <a:rPr lang="en-US" smtClean="0"/>
              <a:pPr/>
              <a:t>2012年 11月 19日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縦書きタイトルと縦書きテキスト">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8056348-D703-428C-A1C4-7D6796EF5F41}" type="datetime4">
              <a:rPr lang="en-US" smtClean="0"/>
              <a:pPr/>
              <a:t>2012年 11月 19日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1"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タイトルとテキスト">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942120D2-3948-4F8F-BE5D-E7E7D97880B2}" type="datetime4">
              <a:rPr lang="en-US" smtClean="0"/>
              <a:pPr/>
              <a:t>2012年 11月 19日 </a:t>
            </a:fld>
            <a:endParaRPr lang="en-US" dirty="0" err="1"/>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mtClean="0"/>
              <a:t>マスター テキストの書式設定</a:t>
            </a: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つの図と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ja-JP" altLang="en-US" smtClean="0"/>
              <a:t>マスター タイトルの書式設定</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42120D2-3948-4F8F-BE5D-E7E7D97880B2}" type="datetime4">
              <a:rPr lang="en-US" smtClean="0"/>
              <a:pPr/>
              <a:t>2012年 11月 19日 </a:t>
            </a:fld>
            <a:endParaRPr lang="en-US" dirty="0" err="1"/>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ja-JP" altLang="en-US" smtClean="0"/>
              <a:t>プレースホルダーまでドラッグするかアイコンをクリックして図を追加</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AD22427-B1DD-49E6-9F05-DE0F1467D7DC}" type="datetime4">
              <a:rPr lang="en-US" smtClean="0"/>
              <a:pPr/>
              <a:t>2012年 11月 19日 </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D72EBF8-7CF5-44B7-B2BF-E22DE4D0703D}"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BBCCA7B5-8BC9-491C-A887-7C3E7ED947D8}" type="datetime4">
              <a:rPr lang="en-US" smtClean="0"/>
              <a:pPr/>
              <a:t>2012年 11月 19日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BDA18ED0-40F2-434C-A848-B92581875164}" type="datetime4">
              <a:rPr lang="en-US" smtClean="0"/>
              <a:pPr/>
              <a:t>2012年 11月 19日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D72EBF8-7CF5-44B7-B2BF-E22DE4D0703D}"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942120D2-3948-4F8F-BE5D-E7E7D97880B2}" type="datetime4">
              <a:rPr lang="en-US" smtClean="0"/>
              <a:pPr/>
              <a:t>2012年 11月 19日 </a:t>
            </a:fld>
            <a:endParaRPr lang="en-US" dirty="0" err="1"/>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942120D2-3948-4F8F-BE5D-E7E7D97880B2}" type="datetime4">
              <a:rPr lang="en-US" smtClean="0"/>
              <a:pPr/>
              <a:t>2012年 11月 19日 </a:t>
            </a:fld>
            <a:endParaRPr lang="en-US" dirty="0" err="1"/>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D72EBF8-7CF5-44B7-B2BF-E22DE4D07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hf sldNum="0" hdr="0" ftr="0" dt="0"/>
  <p:txStyles>
    <p:titleStyle>
      <a:lvl1pPr algn="l" defTabSz="914400" rtl="0" eaLnBrk="1" latinLnBrk="0" hangingPunct="1">
        <a:spcBef>
          <a:spcPct val="0"/>
        </a:spcBef>
        <a:buNone/>
        <a:defRPr kumimoji="1"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kumimoji="1"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kumimoji="1"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kumimoji="1"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kumimoji="1"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kumimoji="1"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kumimoji="1"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kumimoji="1"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kumimoji="1"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kumimoji="1"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コンテンツ産業と著作権</a:t>
            </a:r>
            <a:endParaRPr kumimoji="1" lang="ja-JP" altLang="en-US" dirty="0"/>
          </a:p>
        </p:txBody>
      </p:sp>
      <p:sp>
        <p:nvSpPr>
          <p:cNvPr id="3" name="サブタイトル 2"/>
          <p:cNvSpPr>
            <a:spLocks noGrp="1"/>
          </p:cNvSpPr>
          <p:nvPr>
            <p:ph type="subTitle" idx="1"/>
          </p:nvPr>
        </p:nvSpPr>
        <p:spPr/>
        <p:txBody>
          <a:bodyPr/>
          <a:lstStyle/>
          <a:p>
            <a:pPr lvl="1"/>
            <a:r>
              <a:rPr kumimoji="1" lang="en-US" altLang="ja-JP" dirty="0" smtClean="0"/>
              <a:t>1076644C </a:t>
            </a:r>
            <a:r>
              <a:rPr kumimoji="1" lang="ja-JP" altLang="en-US" dirty="0" smtClean="0"/>
              <a:t>渡部倫太朗</a:t>
            </a:r>
            <a:endParaRPr kumimoji="1" lang="ja-JP" altLang="en-US" dirty="0"/>
          </a:p>
        </p:txBody>
      </p:sp>
    </p:spTree>
    <p:extLst>
      <p:ext uri="{BB962C8B-B14F-4D97-AF65-F5344CB8AC3E}">
        <p14:creationId xmlns:p14="http://schemas.microsoft.com/office/powerpoint/2010/main" val="3919239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コンテンツ産業と著作権</a:t>
            </a:r>
            <a:r>
              <a:rPr kumimoji="1" lang="ja-JP" altLang="en-US" dirty="0" smtClean="0"/>
              <a:t>を取り巻くいろいろな概念について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クリエイティブ・コモンズ</a:t>
            </a:r>
            <a:endParaRPr kumimoji="1" lang="en-US" altLang="ja-JP" dirty="0" smtClean="0"/>
          </a:p>
          <a:p>
            <a:r>
              <a:rPr kumimoji="1" lang="ja-JP" altLang="en-US" dirty="0" smtClean="0"/>
              <a:t>フェアユース規定</a:t>
            </a:r>
            <a:endParaRPr kumimoji="1" lang="en-US" altLang="ja-JP" dirty="0" smtClean="0"/>
          </a:p>
          <a:p>
            <a:r>
              <a:rPr kumimoji="1" lang="en-US" altLang="ja-JP" dirty="0" smtClean="0"/>
              <a:t>DRM</a:t>
            </a:r>
          </a:p>
          <a:p>
            <a:r>
              <a:rPr kumimoji="1" lang="ja-JP" altLang="en-US" dirty="0" smtClean="0"/>
              <a:t>コンテンツ産業における収益モデルの見直し</a:t>
            </a:r>
            <a:endParaRPr kumimoji="1" lang="en-US" altLang="ja-JP" dirty="0" smtClean="0"/>
          </a:p>
          <a:p>
            <a:r>
              <a:rPr kumimoji="1" lang="ja-JP" altLang="en-US" dirty="0" smtClean="0"/>
              <a:t>海賊党の動き</a:t>
            </a:r>
            <a:endParaRPr kumimoji="1" lang="ja-JP" altLang="en-US" dirty="0"/>
          </a:p>
        </p:txBody>
      </p:sp>
    </p:spTree>
    <p:extLst>
      <p:ext uri="{BB962C8B-B14F-4D97-AF65-F5344CB8AC3E}">
        <p14:creationId xmlns:p14="http://schemas.microsoft.com/office/powerpoint/2010/main" val="34514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クリエイティブ・コモンズ</a:t>
            </a:r>
            <a:endParaRPr kumimoji="1" lang="ja-JP" altLang="en-US" dirty="0"/>
          </a:p>
        </p:txBody>
      </p:sp>
      <p:pic>
        <p:nvPicPr>
          <p:cNvPr id="4" name="コンテンツ プレースホルダー 3" descr="nyumon2_gd1.png"/>
          <p:cNvPicPr>
            <a:picLocks noGrp="1" noChangeAspect="1"/>
          </p:cNvPicPr>
          <p:nvPr>
            <p:ph idx="1"/>
          </p:nvPr>
        </p:nvPicPr>
        <p:blipFill>
          <a:blip r:embed="rId2">
            <a:extLst>
              <a:ext uri="{28A0092B-C50C-407E-A947-70E740481C1C}">
                <a14:useLocalDpi xmlns:a14="http://schemas.microsoft.com/office/drawing/2010/main" val="0"/>
              </a:ext>
            </a:extLst>
          </a:blip>
          <a:srcRect t="-66799" b="-66799"/>
          <a:stretch>
            <a:fillRect/>
          </a:stretch>
        </p:blipFill>
        <p:spPr>
          <a:xfrm>
            <a:off x="685800" y="4209473"/>
            <a:ext cx="7511473" cy="3607066"/>
          </a:xfrm>
        </p:spPr>
      </p:pic>
      <p:sp>
        <p:nvSpPr>
          <p:cNvPr id="5" name="テキスト プレースホルダー 4"/>
          <p:cNvSpPr>
            <a:spLocks noGrp="1"/>
          </p:cNvSpPr>
          <p:nvPr>
            <p:ph type="body" idx="4294967295"/>
          </p:nvPr>
        </p:nvSpPr>
        <p:spPr>
          <a:xfrm>
            <a:off x="0" y="1600200"/>
            <a:ext cx="7772400" cy="4525963"/>
          </a:xfrm>
        </p:spPr>
        <p:txBody>
          <a:bodyPr/>
          <a:lstStyle/>
          <a:p>
            <a:r>
              <a:rPr lang="ja-JP" altLang="en-US" dirty="0" smtClean="0"/>
              <a:t>コピーライト</a:t>
            </a:r>
            <a:r>
              <a:rPr kumimoji="1" lang="en-US" altLang="ja-JP" dirty="0" smtClean="0"/>
              <a:t>-PD(</a:t>
            </a:r>
            <a:r>
              <a:rPr kumimoji="1" lang="ja-JP" altLang="en-US" dirty="0" smtClean="0"/>
              <a:t>パブリック・ドメイン</a:t>
            </a:r>
            <a:r>
              <a:rPr kumimoji="1" lang="en-US" altLang="ja-JP" dirty="0" smtClean="0"/>
              <a:t>)</a:t>
            </a:r>
            <a:r>
              <a:rPr kumimoji="1" lang="ja-JP" altLang="en-US" dirty="0" smtClean="0"/>
              <a:t>の間に</a:t>
            </a:r>
            <a:r>
              <a:rPr kumimoji="1" lang="en-US" altLang="ja-JP" dirty="0" smtClean="0"/>
              <a:t>6</a:t>
            </a:r>
            <a:r>
              <a:rPr kumimoji="1" lang="ja-JP" altLang="en-US" dirty="0" smtClean="0"/>
              <a:t>つの制約の異なるライセンスを設定</a:t>
            </a:r>
            <a:endParaRPr kumimoji="1" lang="en-US" altLang="ja-JP" dirty="0" smtClean="0"/>
          </a:p>
          <a:p>
            <a:r>
              <a:rPr lang="en-US" altLang="ja-JP" dirty="0" smtClean="0"/>
              <a:t>Some Rights Reserved (≠All Rights Reserved)</a:t>
            </a:r>
          </a:p>
          <a:p>
            <a:r>
              <a:rPr lang="ja-JP" altLang="en-US" dirty="0" smtClean="0"/>
              <a:t>作品の改変を許可するか、作品の営利目的の利用を認めるか、この</a:t>
            </a:r>
            <a:r>
              <a:rPr lang="en-US" altLang="ja-JP" dirty="0" smtClean="0"/>
              <a:t>2</a:t>
            </a:r>
            <a:r>
              <a:rPr lang="ja-JP" altLang="en-US" dirty="0" smtClean="0"/>
              <a:t>つの質問に答えることで振り分ける</a:t>
            </a:r>
            <a:endParaRPr lang="en-US" altLang="ja-JP" dirty="0" smtClean="0"/>
          </a:p>
          <a:p>
            <a:endParaRPr kumimoji="1" lang="en-US" altLang="ja-JP" dirty="0" smtClean="0"/>
          </a:p>
          <a:p>
            <a:r>
              <a:rPr kumimoji="1" lang="ja-JP" altLang="en-US" dirty="0" smtClean="0"/>
              <a:t>コンテンツに対して柔軟な権利の運用ができる</a:t>
            </a:r>
            <a:endParaRPr kumimoji="1" lang="en-US" altLang="ja-JP" dirty="0" smtClean="0"/>
          </a:p>
          <a:p>
            <a:r>
              <a:rPr kumimoji="1" lang="ja-JP" altLang="en-US" dirty="0" smtClean="0"/>
              <a:t>「暗黙の了解」の範囲をシンプルに明示することができる</a:t>
            </a:r>
            <a:endParaRPr kumimoji="1" lang="en-US" altLang="ja-JP" dirty="0" smtClean="0"/>
          </a:p>
          <a:p>
            <a:endParaRPr kumimoji="1" lang="en-US" altLang="ja-JP" dirty="0" smtClean="0"/>
          </a:p>
        </p:txBody>
      </p:sp>
    </p:spTree>
    <p:extLst>
      <p:ext uri="{BB962C8B-B14F-4D97-AF65-F5344CB8AC3E}">
        <p14:creationId xmlns:p14="http://schemas.microsoft.com/office/powerpoint/2010/main" val="155113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フェアユース規定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著作権侵害に関しての、例外規定</a:t>
            </a:r>
            <a:endParaRPr kumimoji="1" lang="en-US" altLang="ja-JP" dirty="0" smtClean="0"/>
          </a:p>
          <a:p>
            <a:pPr lvl="1"/>
            <a:r>
              <a:rPr lang="ja-JP" altLang="en-US" dirty="0" smtClean="0"/>
              <a:t>パロディなど</a:t>
            </a:r>
            <a:endParaRPr lang="en-US" altLang="ja-JP" dirty="0" smtClean="0"/>
          </a:p>
          <a:p>
            <a:r>
              <a:rPr kumimoji="1" lang="ja-JP" altLang="en-US" dirty="0" smtClean="0"/>
              <a:t>目的や規模に照らして「公正な利用」には著作権者の許可が不要</a:t>
            </a:r>
            <a:endParaRPr kumimoji="1" lang="en-US" altLang="ja-JP" dirty="0" smtClean="0"/>
          </a:p>
          <a:p>
            <a:r>
              <a:rPr lang="ja-JP" altLang="en-US" dirty="0" smtClean="0"/>
              <a:t>著作権を柔軟に運用するための規定</a:t>
            </a:r>
            <a:endParaRPr lang="en-US" altLang="ja-JP" dirty="0" smtClean="0"/>
          </a:p>
          <a:p>
            <a:endParaRPr kumimoji="1" lang="en-US" altLang="ja-JP" dirty="0" smtClean="0"/>
          </a:p>
          <a:p>
            <a:pPr lvl="1"/>
            <a:r>
              <a:rPr kumimoji="1" lang="en-US" altLang="ja-JP" dirty="0" smtClean="0"/>
              <a:t>E.g.</a:t>
            </a:r>
            <a:r>
              <a:rPr kumimoji="1" lang="en-US" altLang="ja-JP" baseline="0" dirty="0" smtClean="0"/>
              <a:t> </a:t>
            </a:r>
            <a:r>
              <a:rPr kumimoji="1" lang="en-US" altLang="ja-JP" dirty="0" smtClean="0"/>
              <a:t>Google Books, Sony </a:t>
            </a:r>
            <a:r>
              <a:rPr kumimoji="1" lang="ja-JP" altLang="en-US" dirty="0" smtClean="0"/>
              <a:t>ベータマックス訴訟</a:t>
            </a:r>
            <a:r>
              <a:rPr kumimoji="1" lang="en-US" altLang="ja-JP" dirty="0" smtClean="0"/>
              <a:t>, Napster</a:t>
            </a:r>
            <a:r>
              <a:rPr kumimoji="1" lang="ja-JP" altLang="en-US" dirty="0" smtClean="0"/>
              <a:t>訴訟</a:t>
            </a:r>
            <a:endParaRPr kumimoji="1" lang="en-US" altLang="ja-JP" dirty="0" smtClean="0"/>
          </a:p>
        </p:txBody>
      </p:sp>
    </p:spTree>
    <p:extLst>
      <p:ext uri="{BB962C8B-B14F-4D97-AF65-F5344CB8AC3E}">
        <p14:creationId xmlns:p14="http://schemas.microsoft.com/office/powerpoint/2010/main" val="160881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DRM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Digital Rights Management</a:t>
            </a:r>
            <a:r>
              <a:rPr kumimoji="1" lang="ja-JP" altLang="en-US" dirty="0" smtClean="0"/>
              <a:t>「デジタル著作権管理」</a:t>
            </a:r>
            <a:endParaRPr kumimoji="1" lang="en-US" altLang="ja-JP" dirty="0" smtClean="0"/>
          </a:p>
          <a:p>
            <a:pPr lvl="1"/>
            <a:r>
              <a:rPr lang="ja-JP" altLang="en-US" dirty="0" smtClean="0"/>
              <a:t>デジタルデータとソフトウェア</a:t>
            </a:r>
            <a:r>
              <a:rPr kumimoji="1" lang="ja-JP" altLang="en-US" dirty="0" smtClean="0"/>
              <a:t>によって第三者による複製、再生などを困難にする技術</a:t>
            </a:r>
            <a:endParaRPr kumimoji="1" lang="en-US" altLang="ja-JP" dirty="0" smtClean="0"/>
          </a:p>
          <a:p>
            <a:pPr lvl="2"/>
            <a:r>
              <a:rPr lang="en-US" altLang="ja-JP" dirty="0" smtClean="0"/>
              <a:t>E.g. </a:t>
            </a:r>
            <a:r>
              <a:rPr lang="ja-JP" altLang="en-US" dirty="0" smtClean="0"/>
              <a:t>　コピーワンス、ダビング</a:t>
            </a:r>
            <a:r>
              <a:rPr lang="en-US" altLang="ja-JP" dirty="0" smtClean="0"/>
              <a:t>10</a:t>
            </a:r>
            <a:r>
              <a:rPr lang="ja-JP" altLang="en-US" dirty="0" smtClean="0"/>
              <a:t>など</a:t>
            </a:r>
            <a:endParaRPr lang="en-US" altLang="ja-JP" dirty="0" smtClean="0"/>
          </a:p>
          <a:p>
            <a:pPr lvl="1"/>
            <a:endParaRPr lang="en-US" altLang="ja-JP" dirty="0"/>
          </a:p>
          <a:p>
            <a:pPr lvl="1"/>
            <a:r>
              <a:rPr kumimoji="1" lang="ja-JP" altLang="en-US" dirty="0" smtClean="0"/>
              <a:t>消費者の権利の制限という批判も</a:t>
            </a:r>
            <a:endParaRPr kumimoji="1" lang="en-US" altLang="ja-JP" dirty="0" smtClean="0"/>
          </a:p>
        </p:txBody>
      </p:sp>
    </p:spTree>
    <p:extLst>
      <p:ext uri="{BB962C8B-B14F-4D97-AF65-F5344CB8AC3E}">
        <p14:creationId xmlns:p14="http://schemas.microsoft.com/office/powerpoint/2010/main" val="62318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収益モデルの見直し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情報の高速化、技術の発達などにより、既存の収益モデルに変更が必要なのでは？</a:t>
            </a:r>
            <a:endParaRPr kumimoji="1" lang="en-US" altLang="ja-JP" dirty="0" smtClean="0"/>
          </a:p>
          <a:p>
            <a:pPr lvl="1"/>
            <a:r>
              <a:rPr lang="en-US" altLang="ja-JP" dirty="0" smtClean="0"/>
              <a:t>C.f. CD</a:t>
            </a:r>
            <a:r>
              <a:rPr lang="ja-JP" altLang="en-US" dirty="0" smtClean="0"/>
              <a:t>の売上の低下、ライブイベント、「一億総クリエイター時代」</a:t>
            </a:r>
            <a:endParaRPr lang="en-US" altLang="ja-JP" dirty="0" smtClean="0"/>
          </a:p>
          <a:p>
            <a:pPr lvl="1"/>
            <a:r>
              <a:rPr kumimoji="1" lang="en-US" altLang="ja-JP" dirty="0" smtClean="0"/>
              <a:t>E.g. </a:t>
            </a:r>
            <a:r>
              <a:rPr lang="en-US" altLang="ja-JP" dirty="0" smtClean="0"/>
              <a:t>“In Rainbows”</a:t>
            </a:r>
            <a:r>
              <a:rPr lang="ja-JP" altLang="en-US" dirty="0" smtClean="0"/>
              <a:t>、ボーカロイド、オンデマンド</a:t>
            </a:r>
            <a:endParaRPr lang="en-US" altLang="ja-JP" dirty="0" smtClean="0"/>
          </a:p>
        </p:txBody>
      </p:sp>
    </p:spTree>
    <p:extLst>
      <p:ext uri="{BB962C8B-B14F-4D97-AF65-F5344CB8AC3E}">
        <p14:creationId xmlns:p14="http://schemas.microsoft.com/office/powerpoint/2010/main" val="2339657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海賊党の台頭</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海賊党</a:t>
            </a:r>
            <a:r>
              <a:rPr kumimoji="1" lang="en-US" altLang="ja-JP" dirty="0" smtClean="0"/>
              <a:t>(Pirate Party)</a:t>
            </a:r>
            <a:r>
              <a:rPr kumimoji="1" lang="ja-JP" altLang="en-US" dirty="0" smtClean="0"/>
              <a:t>とは</a:t>
            </a:r>
            <a:endParaRPr kumimoji="1" lang="en-US" altLang="ja-JP" dirty="0" smtClean="0"/>
          </a:p>
          <a:p>
            <a:pPr lvl="1"/>
            <a:r>
              <a:rPr kumimoji="1" lang="ja-JP" altLang="en-US" dirty="0" smtClean="0"/>
              <a:t>主張</a:t>
            </a:r>
            <a:endParaRPr kumimoji="1" lang="en-US" altLang="ja-JP" dirty="0" smtClean="0"/>
          </a:p>
          <a:p>
            <a:pPr lvl="2"/>
            <a:r>
              <a:rPr kumimoji="1" lang="ja-JP" altLang="en-US" dirty="0" smtClean="0"/>
              <a:t>「情報の自由」</a:t>
            </a:r>
            <a:endParaRPr kumimoji="1" lang="en-US" altLang="ja-JP" dirty="0" smtClean="0"/>
          </a:p>
          <a:p>
            <a:pPr lvl="2"/>
            <a:r>
              <a:rPr kumimoji="1" lang="ja-JP" altLang="en-US" dirty="0" smtClean="0"/>
              <a:t>「市民の人権と直接民主主義の推進」</a:t>
            </a:r>
            <a:endParaRPr kumimoji="1" lang="en-US" altLang="ja-JP" dirty="0" smtClean="0"/>
          </a:p>
          <a:p>
            <a:pPr lvl="2"/>
            <a:r>
              <a:rPr kumimoji="1" lang="ja-JP" altLang="en-US" dirty="0" smtClean="0"/>
              <a:t>「著作権など知的財産制度の見直し」</a:t>
            </a:r>
            <a:endParaRPr kumimoji="1" lang="en-US" altLang="ja-JP" dirty="0" smtClean="0"/>
          </a:p>
          <a:p>
            <a:pPr lvl="2"/>
            <a:r>
              <a:rPr kumimoji="1" lang="ja-JP" altLang="en-US" dirty="0" smtClean="0"/>
              <a:t>「匿名での通信の自由とプライバシーの擁護」</a:t>
            </a:r>
            <a:endParaRPr kumimoji="1" lang="en-US" altLang="ja-JP" dirty="0" smtClean="0"/>
          </a:p>
          <a:p>
            <a:pPr lvl="2"/>
            <a:r>
              <a:rPr kumimoji="1" lang="ja-JP" altLang="en-US" dirty="0" smtClean="0"/>
              <a:t>「ネットへの無制限のアクセス」</a:t>
            </a:r>
            <a:endParaRPr kumimoji="1" lang="en-US" altLang="ja-JP" dirty="0" smtClean="0"/>
          </a:p>
          <a:p>
            <a:pPr lvl="1"/>
            <a:r>
              <a:rPr kumimoji="1" lang="ja-JP" altLang="en-US" dirty="0" smtClean="0"/>
              <a:t>著作権について</a:t>
            </a:r>
            <a:endParaRPr kumimoji="1" lang="en-US" altLang="ja-JP" dirty="0" smtClean="0"/>
          </a:p>
          <a:p>
            <a:pPr lvl="2"/>
            <a:r>
              <a:rPr kumimoji="1" lang="ja-JP" altLang="en-US" dirty="0" smtClean="0"/>
              <a:t>私的複製やフェアユース規定など例外規定の拡充</a:t>
            </a:r>
            <a:endParaRPr kumimoji="1" lang="en-US" altLang="ja-JP" dirty="0" smtClean="0"/>
          </a:p>
          <a:p>
            <a:pPr lvl="2"/>
            <a:r>
              <a:rPr kumimoji="1" lang="ja-JP" altLang="en-US" dirty="0" smtClean="0"/>
              <a:t>著作権保護期間の短縮</a:t>
            </a:r>
            <a:endParaRPr kumimoji="1" lang="en-US" altLang="ja-JP" dirty="0" smtClean="0"/>
          </a:p>
          <a:p>
            <a:pPr lvl="2"/>
            <a:r>
              <a:rPr kumimoji="1" lang="en-US" altLang="ja-JP" dirty="0" smtClean="0"/>
              <a:t>DRM</a:t>
            </a:r>
            <a:r>
              <a:rPr kumimoji="1" lang="ja-JP" altLang="en-US" dirty="0" smtClean="0"/>
              <a:t>の禁止</a:t>
            </a:r>
            <a:endParaRPr kumimoji="1" lang="en-US" altLang="ja-JP" dirty="0" smtClean="0"/>
          </a:p>
          <a:p>
            <a:pPr lvl="1"/>
            <a:r>
              <a:rPr kumimoji="1" lang="ja-JP" altLang="en-US" dirty="0" smtClean="0"/>
              <a:t>スウェーデン、ドイツなどで活発</a:t>
            </a:r>
            <a:endParaRPr kumimoji="1" lang="en-US" altLang="ja-JP" dirty="0" smtClean="0"/>
          </a:p>
          <a:p>
            <a:pPr lvl="1"/>
            <a:r>
              <a:rPr kumimoji="1" lang="ja-JP" altLang="en-US" dirty="0" smtClean="0"/>
              <a:t>反</a:t>
            </a:r>
            <a:r>
              <a:rPr kumimoji="1" lang="en-US" altLang="ja-JP" dirty="0" smtClean="0"/>
              <a:t>ACTA</a:t>
            </a:r>
            <a:r>
              <a:rPr kumimoji="1" lang="ja-JP" altLang="en-US" dirty="0" smtClean="0"/>
              <a:t>デモでも活躍</a:t>
            </a:r>
            <a:endParaRPr kumimoji="1" lang="en-US" altLang="ja-JP" dirty="0" smtClean="0"/>
          </a:p>
        </p:txBody>
      </p:sp>
      <p:pic>
        <p:nvPicPr>
          <p:cNvPr id="4" name="図 3" descr="Piratpartiet.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819" y="969817"/>
            <a:ext cx="1858819" cy="1858819"/>
          </a:xfrm>
          <a:prstGeom prst="rect">
            <a:avLst/>
          </a:prstGeom>
        </p:spPr>
      </p:pic>
    </p:spTree>
    <p:extLst>
      <p:ext uri="{BB962C8B-B14F-4D97-AF65-F5344CB8AC3E}">
        <p14:creationId xmlns:p14="http://schemas.microsoft.com/office/powerpoint/2010/main" val="141073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提言</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保護期間の存置あるいは短縮</a:t>
            </a:r>
            <a:endParaRPr kumimoji="1" lang="en-US" altLang="ja-JP" dirty="0" smtClean="0"/>
          </a:p>
          <a:p>
            <a:pPr lvl="1"/>
            <a:r>
              <a:rPr lang="ja-JP" altLang="en-US" dirty="0" smtClean="0"/>
              <a:t>文化の活性化、アーカイヴィングなどに利点があるのでは</a:t>
            </a:r>
            <a:endParaRPr kumimoji="1" lang="en-US" altLang="ja-JP" dirty="0" smtClean="0"/>
          </a:p>
          <a:p>
            <a:r>
              <a:rPr kumimoji="1" lang="ja-JP" altLang="en-US" dirty="0" smtClean="0"/>
              <a:t>著作権の任意登録制</a:t>
            </a:r>
            <a:endParaRPr kumimoji="1" lang="en-US" altLang="ja-JP" dirty="0" smtClean="0"/>
          </a:p>
          <a:p>
            <a:pPr lvl="1"/>
            <a:r>
              <a:rPr kumimoji="1" lang="ja-JP" altLang="en-US" dirty="0" smtClean="0"/>
              <a:t>トレーサビリティ、著作権運用の簡易化</a:t>
            </a:r>
            <a:endParaRPr kumimoji="1" lang="en-US" altLang="ja-JP" dirty="0" smtClean="0"/>
          </a:p>
          <a:p>
            <a:pPr lvl="1"/>
            <a:r>
              <a:rPr lang="ja-JP" altLang="en-US" dirty="0" smtClean="0"/>
              <a:t>任意で、登録された作品には保護期間や司法制度などで優遇</a:t>
            </a:r>
            <a:endParaRPr lang="en-US" altLang="ja-JP" dirty="0" smtClean="0"/>
          </a:p>
          <a:p>
            <a:r>
              <a:rPr kumimoji="1" lang="ja-JP" altLang="en-US" dirty="0" smtClean="0"/>
              <a:t>クリエイティブ・コモンズのようなパブリック・ライセンスの普及</a:t>
            </a:r>
            <a:endParaRPr kumimoji="1" lang="en-US" altLang="ja-JP" dirty="0" smtClean="0"/>
          </a:p>
          <a:p>
            <a:pPr lvl="1"/>
            <a:r>
              <a:rPr kumimoji="1" lang="ja-JP" altLang="en-US" dirty="0" smtClean="0"/>
              <a:t>暗黙の了解、グレーゾーンを明示する</a:t>
            </a:r>
            <a:endParaRPr kumimoji="1" lang="en-US" altLang="ja-JP" dirty="0" smtClean="0"/>
          </a:p>
          <a:p>
            <a:pPr lvl="0"/>
            <a:r>
              <a:rPr kumimoji="1" lang="ja-JP" altLang="en-US" smtClean="0"/>
              <a:t>コンテンツのアーカイヴィングの促進</a:t>
            </a:r>
            <a:endParaRPr kumimoji="1" lang="en-US" altLang="ja-JP" dirty="0" smtClean="0"/>
          </a:p>
          <a:p>
            <a:r>
              <a:rPr lang="en-US" altLang="ja-JP" dirty="0" smtClean="0"/>
              <a:t>DRM</a:t>
            </a:r>
            <a:r>
              <a:rPr lang="ja-JP" altLang="en-US" dirty="0" smtClean="0"/>
              <a:t>や、その他の技術の活用</a:t>
            </a:r>
            <a:endParaRPr lang="en-US" altLang="ja-JP" dirty="0" smtClean="0"/>
          </a:p>
          <a:p>
            <a:r>
              <a:rPr lang="ja-JP" altLang="en-US" dirty="0" smtClean="0"/>
              <a:t>フェアユース規定のような例外規定を設ける</a:t>
            </a:r>
            <a:endParaRPr lang="en-US" altLang="ja-JP" dirty="0" smtClean="0"/>
          </a:p>
        </p:txBody>
      </p:sp>
    </p:spTree>
    <p:extLst>
      <p:ext uri="{BB962C8B-B14F-4D97-AF65-F5344CB8AC3E}">
        <p14:creationId xmlns:p14="http://schemas.microsoft.com/office/powerpoint/2010/main" val="2876547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クリエイター、コンテンツと知的財産権の好ましい関係</a:t>
            </a:r>
            <a:endParaRPr kumimoji="1" lang="en-US" altLang="ja-JP" dirty="0" smtClean="0"/>
          </a:p>
          <a:p>
            <a:r>
              <a:rPr kumimoji="1" lang="ja-JP" altLang="en-US" dirty="0" smtClean="0"/>
              <a:t>保護期間の延長の是非</a:t>
            </a:r>
            <a:endParaRPr kumimoji="1" lang="en-US" altLang="ja-JP" dirty="0" smtClean="0"/>
          </a:p>
          <a:p>
            <a:r>
              <a:rPr kumimoji="1" lang="ja-JP" altLang="en-US" dirty="0" smtClean="0"/>
              <a:t>コンテンツ産業の新たな収益モデルの可能性</a:t>
            </a:r>
            <a:endParaRPr kumimoji="1" lang="en-US" altLang="ja-JP" dirty="0" smtClean="0"/>
          </a:p>
          <a:p>
            <a:r>
              <a:rPr lang="ja-JP" altLang="en-US" dirty="0" smtClean="0"/>
              <a:t>コンテンツ産業と技術の好ましい関係</a:t>
            </a:r>
            <a:endParaRPr kumimoji="1" lang="en-US" altLang="ja-JP" dirty="0" smtClean="0"/>
          </a:p>
          <a:p>
            <a:r>
              <a:rPr kumimoji="1" lang="ja-JP" altLang="en-US" dirty="0" smtClean="0"/>
              <a:t>海賊党の是非　　　　　　など</a:t>
            </a:r>
          </a:p>
        </p:txBody>
      </p:sp>
    </p:spTree>
    <p:extLst>
      <p:ext uri="{BB962C8B-B14F-4D97-AF65-F5344CB8AC3E}">
        <p14:creationId xmlns:p14="http://schemas.microsoft.com/office/powerpoint/2010/main" val="138043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著作権を取り巻く状況の変化</a:t>
            </a:r>
            <a:endParaRPr kumimoji="1" lang="ja-JP" altLang="en-US" dirty="0"/>
          </a:p>
        </p:txBody>
      </p:sp>
      <p:sp>
        <p:nvSpPr>
          <p:cNvPr id="3" name="コンテンツ プレースホルダー 2"/>
          <p:cNvSpPr>
            <a:spLocks noGrp="1"/>
          </p:cNvSpPr>
          <p:nvPr>
            <p:ph idx="1"/>
          </p:nvPr>
        </p:nvSpPr>
        <p:spPr/>
        <p:txBody>
          <a:bodyPr>
            <a:normAutofit/>
          </a:bodyPr>
          <a:lstStyle/>
          <a:p>
            <a:pPr lvl="0"/>
            <a:r>
              <a:rPr kumimoji="1" lang="ja-JP" altLang="en-US" dirty="0" smtClean="0"/>
              <a:t>社会状況の変化</a:t>
            </a:r>
            <a:endParaRPr kumimoji="1" lang="en-US" altLang="ja-JP" dirty="0" smtClean="0"/>
          </a:p>
          <a:p>
            <a:pPr lvl="1"/>
            <a:r>
              <a:rPr kumimoji="1" lang="ja-JP" altLang="en-US" dirty="0" smtClean="0"/>
              <a:t>複製技術の発達</a:t>
            </a:r>
            <a:endParaRPr kumimoji="1" lang="en-US" altLang="ja-JP" dirty="0" smtClean="0"/>
          </a:p>
          <a:p>
            <a:pPr lvl="1"/>
            <a:r>
              <a:rPr kumimoji="1" lang="ja-JP" altLang="en-US" dirty="0" smtClean="0"/>
              <a:t>情報の大量流通</a:t>
            </a:r>
            <a:endParaRPr kumimoji="1" lang="en-US" altLang="ja-JP" dirty="0" smtClean="0"/>
          </a:p>
          <a:p>
            <a:pPr lvl="1"/>
            <a:r>
              <a:rPr kumimoji="1" lang="ja-JP" altLang="en-US" dirty="0" smtClean="0"/>
              <a:t>メディアの発達・多様化</a:t>
            </a:r>
            <a:endParaRPr kumimoji="1" lang="en-US" altLang="ja-JP" dirty="0" smtClean="0"/>
          </a:p>
          <a:p>
            <a:pPr lvl="1"/>
            <a:r>
              <a:rPr kumimoji="1" lang="ja-JP" altLang="en-US" dirty="0" smtClean="0"/>
              <a:t>大量消費社会の誕生</a:t>
            </a:r>
            <a:endParaRPr kumimoji="1" lang="en-US" altLang="ja-JP" dirty="0" smtClean="0"/>
          </a:p>
          <a:p>
            <a:pPr lvl="0"/>
            <a:r>
              <a:rPr kumimoji="1" lang="ja-JP" altLang="en-US" dirty="0" smtClean="0"/>
              <a:t>文化的状況の変化</a:t>
            </a:r>
            <a:endParaRPr kumimoji="1" lang="en-US" altLang="ja-JP" dirty="0" smtClean="0"/>
          </a:p>
          <a:p>
            <a:pPr lvl="1"/>
            <a:r>
              <a:rPr kumimoji="1" lang="ja-JP" altLang="en-US" dirty="0" smtClean="0"/>
              <a:t>文化産業の巨大化</a:t>
            </a:r>
            <a:endParaRPr kumimoji="1" lang="en-US" altLang="ja-JP" dirty="0" smtClean="0"/>
          </a:p>
          <a:p>
            <a:pPr lvl="1"/>
            <a:r>
              <a:rPr kumimoji="1" lang="ja-JP" altLang="en-US" dirty="0" smtClean="0"/>
              <a:t>市民文化活動の拡大</a:t>
            </a:r>
            <a:endParaRPr kumimoji="1" lang="en-US" altLang="ja-JP" dirty="0" smtClean="0"/>
          </a:p>
          <a:p>
            <a:pPr lvl="1"/>
            <a:r>
              <a:rPr kumimoji="1" lang="ja-JP" altLang="en-US" dirty="0" smtClean="0"/>
              <a:t>複合的、産業的、多次的作品の増加</a:t>
            </a:r>
            <a:endParaRPr kumimoji="1" lang="en-US" altLang="ja-JP" dirty="0" smtClean="0"/>
          </a:p>
          <a:p>
            <a:pPr lvl="1"/>
            <a:r>
              <a:rPr kumimoji="1" lang="ja-JP" altLang="en-US" dirty="0" smtClean="0"/>
              <a:t>作品のマルチユース</a:t>
            </a:r>
            <a:endParaRPr kumimoji="1" lang="en-US" altLang="ja-JP" dirty="0" smtClean="0"/>
          </a:p>
          <a:p>
            <a:pPr lvl="1"/>
            <a:r>
              <a:rPr kumimoji="1" lang="ja-JP" altLang="en-US" dirty="0" smtClean="0"/>
              <a:t>ユーザ・メディア・クリエイターが融合しつつある</a:t>
            </a:r>
            <a:endParaRPr kumimoji="1" lang="en-US" altLang="ja-JP" dirty="0" smtClean="0"/>
          </a:p>
        </p:txBody>
      </p:sp>
    </p:spTree>
    <p:extLst>
      <p:ext uri="{BB962C8B-B14F-4D97-AF65-F5344CB8AC3E}">
        <p14:creationId xmlns:p14="http://schemas.microsoft.com/office/powerpoint/2010/main" val="171191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著作権法改正</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平成</a:t>
            </a:r>
            <a:r>
              <a:rPr kumimoji="1" lang="en-US" altLang="ja-JP" dirty="0" smtClean="0"/>
              <a:t>24</a:t>
            </a:r>
            <a:r>
              <a:rPr kumimoji="1" lang="ja-JP" altLang="en-US" dirty="0" smtClean="0"/>
              <a:t>年</a:t>
            </a:r>
            <a:r>
              <a:rPr kumimoji="1" lang="en-US" altLang="ja-JP" dirty="0" smtClean="0"/>
              <a:t>10</a:t>
            </a:r>
            <a:r>
              <a:rPr kumimoji="1" lang="ja-JP" altLang="en-US" dirty="0" smtClean="0"/>
              <a:t>月</a:t>
            </a:r>
            <a:r>
              <a:rPr kumimoji="1" lang="en-US" altLang="ja-JP" dirty="0" smtClean="0"/>
              <a:t>1</a:t>
            </a:r>
            <a:r>
              <a:rPr kumimoji="1" lang="ja-JP" altLang="en-US" dirty="0" smtClean="0"/>
              <a:t>日施行</a:t>
            </a:r>
            <a:endParaRPr kumimoji="1" lang="en-US" altLang="ja-JP" dirty="0" smtClean="0"/>
          </a:p>
          <a:p>
            <a:pPr lvl="1"/>
            <a:r>
              <a:rPr lang="ja-JP" altLang="en-US" dirty="0" smtClean="0"/>
              <a:t>「平成</a:t>
            </a:r>
            <a:r>
              <a:rPr lang="ja-JP" altLang="en-US" dirty="0"/>
              <a:t>２１年の著作権法改正において違法と改められたダウンロードのうち、その音楽、映像等が有償で提供されているもののダウンロードに対して罰則を設けることにより、違法ダウンロードを防止し、もって音楽等に係る文化の振興及び産業の健全な発展に寄与するために必要なものです</a:t>
            </a:r>
            <a:r>
              <a:rPr lang="ja-JP" altLang="en-US" dirty="0" smtClean="0"/>
              <a:t>。」</a:t>
            </a:r>
            <a:endParaRPr kumimoji="1" lang="en-US" altLang="ja-JP" dirty="0" smtClean="0"/>
          </a:p>
          <a:p>
            <a:r>
              <a:rPr kumimoji="1" lang="ja-JP" altLang="en-US" dirty="0" smtClean="0"/>
              <a:t>「違法ダウンロード」の刑罰化</a:t>
            </a:r>
            <a:endParaRPr kumimoji="1" lang="en-US" altLang="ja-JP" dirty="0" smtClean="0"/>
          </a:p>
          <a:p>
            <a:pPr lvl="1"/>
            <a:r>
              <a:rPr kumimoji="1" lang="ja-JP" altLang="en-US" dirty="0" smtClean="0"/>
              <a:t>海賊版ということを知ってダウンロードすると刑罰の対象</a:t>
            </a:r>
            <a:endParaRPr kumimoji="1" lang="en-US" altLang="ja-JP" dirty="0" smtClean="0"/>
          </a:p>
          <a:p>
            <a:pPr lvl="1"/>
            <a:r>
              <a:rPr lang="en-US" altLang="ja-JP" dirty="0" smtClean="0"/>
              <a:t>DVD</a:t>
            </a:r>
            <a:r>
              <a:rPr lang="ja-JP" altLang="en-US" dirty="0" smtClean="0"/>
              <a:t>などのリッピング違法化</a:t>
            </a:r>
            <a:endParaRPr kumimoji="1" lang="en-US" altLang="ja-JP" dirty="0" smtClean="0"/>
          </a:p>
          <a:p>
            <a:pPr lvl="1"/>
            <a:r>
              <a:rPr kumimoji="1" lang="en-US" altLang="ja-JP" dirty="0" smtClean="0"/>
              <a:t>2</a:t>
            </a:r>
            <a:r>
              <a:rPr kumimoji="1" lang="ja-JP" altLang="en-US" dirty="0" smtClean="0"/>
              <a:t>年以下の懲役もしくは</a:t>
            </a:r>
            <a:r>
              <a:rPr kumimoji="1" lang="en-US" altLang="ja-JP" dirty="0" smtClean="0"/>
              <a:t>200</a:t>
            </a:r>
            <a:r>
              <a:rPr kumimoji="1" lang="ja-JP" altLang="en-US" dirty="0" smtClean="0"/>
              <a:t>万円以下の罰金、あるいはその両方</a:t>
            </a:r>
            <a:endParaRPr kumimoji="1" lang="en-US" altLang="ja-JP" dirty="0" smtClean="0"/>
          </a:p>
          <a:p>
            <a:pPr lvl="1"/>
            <a:r>
              <a:rPr lang="ja-JP" altLang="en-US" dirty="0" smtClean="0"/>
              <a:t>親告罪</a:t>
            </a:r>
            <a:r>
              <a:rPr lang="en-US" altLang="ja-JP" dirty="0" smtClean="0"/>
              <a:t>(</a:t>
            </a:r>
            <a:r>
              <a:rPr lang="ja-JP" altLang="en-US" dirty="0" smtClean="0"/>
              <a:t>被害者が訴えないと罪に問われない</a:t>
            </a:r>
            <a:r>
              <a:rPr lang="en-US" altLang="ja-JP" dirty="0" smtClean="0"/>
              <a:t>)</a:t>
            </a:r>
          </a:p>
          <a:p>
            <a:pPr lvl="0"/>
            <a:endParaRPr lang="en-US" altLang="ja-JP" dirty="0" smtClean="0"/>
          </a:p>
          <a:p>
            <a:pPr lvl="1"/>
            <a:endParaRPr lang="en-US" altLang="ja-JP" dirty="0" smtClean="0"/>
          </a:p>
          <a:p>
            <a:pPr lvl="0"/>
            <a:r>
              <a:rPr kumimoji="1" lang="en-US" altLang="ja-JP" dirty="0" smtClean="0"/>
              <a:t>→</a:t>
            </a:r>
            <a:r>
              <a:rPr kumimoji="1" lang="ja-JP" altLang="en-US" dirty="0" smtClean="0"/>
              <a:t>柔軟な運用、今後の効果の検証が必要</a:t>
            </a:r>
          </a:p>
        </p:txBody>
      </p:sp>
    </p:spTree>
    <p:extLst>
      <p:ext uri="{BB962C8B-B14F-4D97-AF65-F5344CB8AC3E}">
        <p14:creationId xmlns:p14="http://schemas.microsoft.com/office/powerpoint/2010/main" val="182037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r>
              <a:rPr kumimoji="1" lang="en-US" altLang="ja-JP" dirty="0" smtClean="0"/>
              <a:t>SOPA (Stop online piracy act)</a:t>
            </a:r>
            <a:endParaRPr kumimoji="1" lang="ja-JP" altLang="en-US" dirty="0"/>
          </a:p>
        </p:txBody>
      </p:sp>
      <p:sp>
        <p:nvSpPr>
          <p:cNvPr id="3" name="コンテンツ プレースホルダー 2"/>
          <p:cNvSpPr>
            <a:spLocks noGrp="1"/>
          </p:cNvSpPr>
          <p:nvPr>
            <p:ph idx="1"/>
          </p:nvPr>
        </p:nvSpPr>
        <p:spPr/>
        <p:txBody>
          <a:bodyPr/>
          <a:lstStyle/>
          <a:p>
            <a:pPr lvl="0"/>
            <a:r>
              <a:rPr kumimoji="1" lang="en-US" altLang="ja-JP" baseline="0" dirty="0" smtClean="0"/>
              <a:t> </a:t>
            </a:r>
            <a:r>
              <a:rPr kumimoji="1" lang="ja-JP" altLang="en-US" baseline="0" dirty="0" smtClean="0"/>
              <a:t>「オンライン海賊行為防止法案」</a:t>
            </a:r>
            <a:r>
              <a:rPr kumimoji="1" lang="en-US" altLang="ja-JP" baseline="0" dirty="0" smtClean="0"/>
              <a:t>2012/1 </a:t>
            </a:r>
            <a:r>
              <a:rPr kumimoji="1" lang="ja-JP" altLang="en-US" baseline="0" dirty="0" smtClean="0"/>
              <a:t>アメリカ</a:t>
            </a:r>
            <a:endParaRPr kumimoji="1" lang="en-US" altLang="ja-JP" baseline="0" dirty="0" smtClean="0"/>
          </a:p>
          <a:p>
            <a:pPr lvl="1"/>
            <a:r>
              <a:rPr kumimoji="1" lang="ja-JP" altLang="en-US" dirty="0" smtClean="0"/>
              <a:t>海賊版を載せた海外サイトへのアクセス遮断をプロバイダに命令できる</a:t>
            </a:r>
            <a:endParaRPr kumimoji="1" lang="en-US" altLang="ja-JP" dirty="0" smtClean="0"/>
          </a:p>
          <a:p>
            <a:pPr lvl="1"/>
            <a:r>
              <a:rPr kumimoji="1" lang="ja-JP" altLang="en-US" dirty="0" smtClean="0"/>
              <a:t>海賊版が購入されてもその送金の停止を命令できる</a:t>
            </a:r>
            <a:endParaRPr kumimoji="1" lang="en-US" altLang="ja-JP" dirty="0" smtClean="0"/>
          </a:p>
          <a:p>
            <a:pPr lvl="1"/>
            <a:r>
              <a:rPr kumimoji="1" lang="ja-JP" altLang="en-US" dirty="0" smtClean="0"/>
              <a:t>侵害サイトを検索エンジンの検索結果から削除するよう命令できる</a:t>
            </a:r>
            <a:endParaRPr kumimoji="1" lang="en-US" altLang="ja-JP" dirty="0" smtClean="0"/>
          </a:p>
          <a:p>
            <a:pPr lvl="2"/>
            <a:r>
              <a:rPr lang="ja-JP" altLang="en-US" dirty="0" smtClean="0"/>
              <a:t>オンライン上の海賊版をアメリカから規制できるようにする法案</a:t>
            </a:r>
            <a:endParaRPr lang="en-US" altLang="ja-JP" dirty="0"/>
          </a:p>
          <a:p>
            <a:pPr lvl="1"/>
            <a:endParaRPr kumimoji="1" lang="en-US" altLang="ja-JP" dirty="0" smtClean="0"/>
          </a:p>
          <a:p>
            <a:pPr lvl="1"/>
            <a:r>
              <a:rPr kumimoji="1" lang="en-US" altLang="ja-JP" dirty="0" smtClean="0"/>
              <a:t>Google, Facebook, Twitter</a:t>
            </a:r>
            <a:r>
              <a:rPr kumimoji="1" lang="ja-JP" altLang="en-US" dirty="0" smtClean="0"/>
              <a:t>などのネット企業が相次いで反対</a:t>
            </a:r>
            <a:endParaRPr kumimoji="1" lang="en-US" altLang="ja-JP" dirty="0" smtClean="0"/>
          </a:p>
          <a:p>
            <a:pPr lvl="1"/>
            <a:r>
              <a:rPr lang="en-US" altLang="ja-JP" dirty="0" smtClean="0"/>
              <a:t>1/18</a:t>
            </a:r>
            <a:r>
              <a:rPr lang="ja-JP" altLang="en-US" dirty="0" smtClean="0"/>
              <a:t>を</a:t>
            </a:r>
            <a:r>
              <a:rPr lang="en-US" altLang="ja-JP" dirty="0" smtClean="0"/>
              <a:t>SOPA Black Out Day</a:t>
            </a:r>
            <a:r>
              <a:rPr lang="ja-JP" altLang="en-US" dirty="0" smtClean="0"/>
              <a:t>として抗議活動</a:t>
            </a:r>
            <a:endParaRPr lang="en-US" altLang="ja-JP" dirty="0" smtClean="0"/>
          </a:p>
          <a:p>
            <a:pPr lvl="2"/>
            <a:r>
              <a:rPr kumimoji="1" lang="en-US" altLang="ja-JP" dirty="0" smtClean="0"/>
              <a:t>1/20</a:t>
            </a:r>
            <a:r>
              <a:rPr lang="ja-JP" altLang="en-US" dirty="0"/>
              <a:t>　</a:t>
            </a:r>
            <a:r>
              <a:rPr lang="en-US" altLang="ja-JP" dirty="0" smtClean="0"/>
              <a:t>PIPA(</a:t>
            </a:r>
            <a:r>
              <a:rPr lang="ja-JP" altLang="en-US" dirty="0" smtClean="0"/>
              <a:t>知的財産法</a:t>
            </a:r>
            <a:r>
              <a:rPr lang="en-US" altLang="ja-JP" dirty="0" smtClean="0"/>
              <a:t>)</a:t>
            </a:r>
            <a:r>
              <a:rPr lang="ja-JP" altLang="en-US" dirty="0" smtClean="0"/>
              <a:t>を含めた両法案採決を無期延期</a:t>
            </a:r>
            <a:endParaRPr kumimoji="1" lang="ja-JP" altLang="en-US" dirty="0"/>
          </a:p>
        </p:txBody>
      </p:sp>
    </p:spTree>
    <p:extLst>
      <p:ext uri="{BB962C8B-B14F-4D97-AF65-F5344CB8AC3E}">
        <p14:creationId xmlns:p14="http://schemas.microsoft.com/office/powerpoint/2010/main" val="82653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ACTA(Anti-counterfeiting trade agreement)</a:t>
            </a:r>
            <a:endParaRPr kumimoji="1" lang="ja-JP" altLang="en-US" dirty="0"/>
          </a:p>
        </p:txBody>
      </p:sp>
      <p:sp>
        <p:nvSpPr>
          <p:cNvPr id="3" name="コンテンツ プレースホルダー 2"/>
          <p:cNvSpPr>
            <a:spLocks noGrp="1"/>
          </p:cNvSpPr>
          <p:nvPr>
            <p:ph idx="1"/>
          </p:nvPr>
        </p:nvSpPr>
        <p:spPr/>
        <p:txBody>
          <a:bodyPr>
            <a:normAutofit/>
          </a:bodyPr>
          <a:lstStyle/>
          <a:p>
            <a:pPr marL="342900" marR="0"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「模倣品・海賊版拡散防止条約」</a:t>
            </a:r>
            <a:r>
              <a:rPr kumimoji="1" lang="en-US" altLang="ja-JP" dirty="0" smtClean="0"/>
              <a:t>2012/2</a:t>
            </a:r>
          </a:p>
          <a:p>
            <a:pPr marL="342900" marR="0"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海賊版・模倣品の輸入・販売について</a:t>
            </a:r>
            <a:endParaRPr kumimoji="1" lang="en-US" altLang="ja-JP" dirty="0" smtClean="0"/>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裁判所が差し止めを命令できる</a:t>
            </a:r>
            <a:endParaRPr kumimoji="1" lang="en-US" altLang="ja-JP" dirty="0" smtClean="0"/>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「みなし賠償金額」を採用して、損害賠償請求をしやすくする</a:t>
            </a:r>
            <a:endParaRPr kumimoji="1" lang="en-US" altLang="ja-JP" dirty="0" smtClean="0"/>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刑事罰を科す</a:t>
            </a:r>
            <a:endParaRPr kumimoji="1" lang="en-US" altLang="ja-JP" dirty="0" smtClean="0"/>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endParaRPr kumimoji="1" lang="en-US" altLang="ja-JP" dirty="0" smtClean="0"/>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これらのことを加盟国に求める</a:t>
            </a:r>
            <a:endParaRPr kumimoji="1" lang="en-US" altLang="ja-JP" dirty="0" smtClean="0"/>
          </a:p>
          <a:p>
            <a:pPr marL="342900" marR="0" lvl="0"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endParaRPr kumimoji="1" lang="en-US" altLang="ja-JP" dirty="0" smtClean="0"/>
          </a:p>
          <a:p>
            <a:pPr marL="342900" marR="0" lvl="0"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欧州各国の若者・ネットユーザーが抗議</a:t>
            </a:r>
            <a:endParaRPr kumimoji="1" lang="en-US" altLang="ja-JP" dirty="0" smtClean="0"/>
          </a:p>
          <a:p>
            <a:pPr marL="742950" marR="0" lvl="1" indent="-274320" algn="l" defTabSz="914400" rtl="0" eaLnBrk="1" fontAlgn="auto" latinLnBrk="0" hangingPunct="1">
              <a:lnSpc>
                <a:spcPct val="100000"/>
              </a:lnSpc>
              <a:spcBef>
                <a:spcPts val="700"/>
              </a:spcBef>
              <a:spcAft>
                <a:spcPts val="0"/>
              </a:spcAft>
              <a:buClr>
                <a:schemeClr val="accent1"/>
              </a:buClr>
              <a:buSzPct val="85000"/>
              <a:buFont typeface="Wingdings 3" pitchFamily="18" charset="2"/>
              <a:buChar char=""/>
              <a:tabLst/>
              <a:defRPr/>
            </a:pPr>
            <a:r>
              <a:rPr kumimoji="1" lang="ja-JP" altLang="en-US" dirty="0" smtClean="0"/>
              <a:t>「</a:t>
            </a:r>
            <a:r>
              <a:rPr kumimoji="1" lang="en-US" altLang="ja-JP" dirty="0" smtClean="0"/>
              <a:t>ACTA</a:t>
            </a:r>
            <a:r>
              <a:rPr kumimoji="1" lang="ja-JP" altLang="en-US" dirty="0" smtClean="0"/>
              <a:t>はインターネット上の検閲を許し、表現の自由とプライバシーに反する過度の政府介入」</a:t>
            </a:r>
            <a:endParaRPr kumimoji="1" lang="en-US" altLang="ja-JP" dirty="0" smtClean="0"/>
          </a:p>
        </p:txBody>
      </p:sp>
    </p:spTree>
    <p:extLst>
      <p:ext uri="{BB962C8B-B14F-4D97-AF65-F5344CB8AC3E}">
        <p14:creationId xmlns:p14="http://schemas.microsoft.com/office/powerpoint/2010/main" val="130853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TPP(</a:t>
            </a:r>
            <a:r>
              <a:rPr kumimoji="1" lang="ja-JP" altLang="en-US" dirty="0" smtClean="0"/>
              <a:t>環太平洋経済連携協定</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域内の関税撤廃</a:t>
            </a:r>
            <a:endParaRPr kumimoji="1" lang="en-US" altLang="ja-JP" dirty="0" smtClean="0"/>
          </a:p>
          <a:p>
            <a:r>
              <a:rPr kumimoji="1" lang="ja-JP" altLang="en-US" dirty="0" smtClean="0"/>
              <a:t>非関税障壁を減らす</a:t>
            </a:r>
            <a:endParaRPr kumimoji="1" lang="en-US" altLang="ja-JP" dirty="0" smtClean="0"/>
          </a:p>
          <a:p>
            <a:endParaRPr kumimoji="1" lang="en-US" altLang="ja-JP" dirty="0" smtClean="0"/>
          </a:p>
          <a:p>
            <a:r>
              <a:rPr kumimoji="1" lang="ja-JP" altLang="en-US" dirty="0" smtClean="0"/>
              <a:t>知財関連の項目が参加国の対立を招いている</a:t>
            </a:r>
            <a:endParaRPr kumimoji="1" lang="en-US" altLang="ja-JP" dirty="0" smtClean="0"/>
          </a:p>
          <a:p>
            <a:pPr lvl="1"/>
            <a:r>
              <a:rPr kumimoji="1" lang="ja-JP" altLang="en-US" dirty="0" smtClean="0"/>
              <a:t>米国にとってコンテンツ産業は大きな輸出産業</a:t>
            </a:r>
            <a:endParaRPr kumimoji="1" lang="en-US" altLang="ja-JP" dirty="0" smtClean="0"/>
          </a:p>
        </p:txBody>
      </p:sp>
    </p:spTree>
    <p:extLst>
      <p:ext uri="{BB962C8B-B14F-4D97-AF65-F5344CB8AC3E}">
        <p14:creationId xmlns:p14="http://schemas.microsoft.com/office/powerpoint/2010/main" val="231725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TPP</a:t>
            </a:r>
            <a:r>
              <a:rPr kumimoji="1" lang="ja-JP" altLang="en-US" dirty="0" smtClean="0"/>
              <a:t>知財文書</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a:t>
            </a:r>
            <a:r>
              <a:rPr kumimoji="1" lang="en-US" altLang="ja-JP" dirty="0" smtClean="0"/>
              <a:t>ACTA</a:t>
            </a:r>
            <a:r>
              <a:rPr kumimoji="1" lang="ja-JP" altLang="en-US" dirty="0" smtClean="0"/>
              <a:t>に盛り込めなかったものを</a:t>
            </a:r>
            <a:r>
              <a:rPr kumimoji="1" lang="en-US" altLang="ja-JP" dirty="0" smtClean="0"/>
              <a:t>TPP</a:t>
            </a:r>
            <a:r>
              <a:rPr kumimoji="1" lang="ja-JP" altLang="en-US" dirty="0" smtClean="0"/>
              <a:t>に入れようとした」</a:t>
            </a:r>
            <a:r>
              <a:rPr kumimoji="1" lang="en-US" altLang="ja-JP" dirty="0" smtClean="0"/>
              <a:t>(ACTA</a:t>
            </a:r>
            <a:r>
              <a:rPr kumimoji="1" lang="ja-JP" altLang="en-US" dirty="0" smtClean="0"/>
              <a:t>プラスと言われることも</a:t>
            </a:r>
            <a:r>
              <a:rPr kumimoji="1" lang="en-US" altLang="ja-JP" dirty="0" smtClean="0"/>
              <a:t>)</a:t>
            </a:r>
          </a:p>
          <a:p>
            <a:pPr lvl="1"/>
            <a:r>
              <a:rPr kumimoji="1" lang="ja-JP" altLang="en-US" dirty="0" smtClean="0"/>
              <a:t>著作権保護期間の延長</a:t>
            </a:r>
            <a:endParaRPr kumimoji="1" lang="en-US" altLang="ja-JP" dirty="0" smtClean="0"/>
          </a:p>
          <a:p>
            <a:pPr lvl="1"/>
            <a:r>
              <a:rPr kumimoji="1" lang="ja-JP" altLang="en-US" dirty="0" smtClean="0"/>
              <a:t>著作権・商標権侵害の非親告罪化</a:t>
            </a:r>
            <a:endParaRPr kumimoji="1" lang="en-US" altLang="ja-JP" dirty="0" smtClean="0"/>
          </a:p>
          <a:p>
            <a:pPr lvl="1"/>
            <a:r>
              <a:rPr kumimoji="1" lang="ja-JP" altLang="en-US" dirty="0" smtClean="0"/>
              <a:t>法定賠償金制度の導入</a:t>
            </a:r>
            <a:endParaRPr kumimoji="1" lang="en-US" altLang="ja-JP" dirty="0" smtClean="0"/>
          </a:p>
          <a:p>
            <a:pPr lvl="1"/>
            <a:r>
              <a:rPr kumimoji="1" lang="ja-JP" altLang="en-US" dirty="0" smtClean="0"/>
              <a:t>アクセスガードなど、</a:t>
            </a:r>
            <a:r>
              <a:rPr kumimoji="1" lang="en-US" altLang="ja-JP" dirty="0" smtClean="0"/>
              <a:t>DRM</a:t>
            </a:r>
            <a:r>
              <a:rPr kumimoji="1" lang="ja-JP" altLang="en-US" dirty="0" smtClean="0"/>
              <a:t>単純回避規制</a:t>
            </a:r>
            <a:endParaRPr kumimoji="1" lang="en-US" altLang="ja-JP" dirty="0" smtClean="0"/>
          </a:p>
          <a:p>
            <a:pPr lvl="1"/>
            <a:r>
              <a:rPr kumimoji="1" lang="ja-JP" altLang="en-US" dirty="0" smtClean="0"/>
              <a:t>真正品の並行輸入に広範な禁止権</a:t>
            </a:r>
            <a:endParaRPr kumimoji="1" lang="en-US" altLang="ja-JP" dirty="0" smtClean="0"/>
          </a:p>
          <a:p>
            <a:pPr lvl="1"/>
            <a:r>
              <a:rPr kumimoji="1" lang="ja-JP" altLang="en-US" dirty="0" smtClean="0"/>
              <a:t>米国型プロバイダの義務・責任の導入</a:t>
            </a:r>
            <a:endParaRPr kumimoji="1" lang="en-US" altLang="ja-JP" dirty="0" smtClean="0"/>
          </a:p>
          <a:p>
            <a:pPr lvl="1"/>
            <a:r>
              <a:rPr kumimoji="1" lang="ja-JP" altLang="en-US" dirty="0" smtClean="0"/>
              <a:t>音・匂いにも商標</a:t>
            </a:r>
            <a:endParaRPr kumimoji="1" lang="en-US" altLang="ja-JP" dirty="0" smtClean="0"/>
          </a:p>
          <a:p>
            <a:pPr lvl="1"/>
            <a:r>
              <a:rPr kumimoji="1" lang="ja-JP" altLang="en-US" dirty="0" smtClean="0"/>
              <a:t>診断・治療方法を特許対象に</a:t>
            </a:r>
            <a:endParaRPr kumimoji="1" lang="en-US" altLang="ja-JP" dirty="0" smtClean="0"/>
          </a:p>
          <a:p>
            <a:pPr lvl="1"/>
            <a:r>
              <a:rPr kumimoji="1" lang="ja-JP" altLang="en-US" dirty="0" smtClean="0"/>
              <a:t>医薬品データの保護　　　　　など</a:t>
            </a:r>
            <a:endParaRPr kumimoji="1" lang="en-US" altLang="ja-JP" dirty="0" smtClean="0"/>
          </a:p>
        </p:txBody>
      </p:sp>
    </p:spTree>
    <p:extLst>
      <p:ext uri="{BB962C8B-B14F-4D97-AF65-F5344CB8AC3E}">
        <p14:creationId xmlns:p14="http://schemas.microsoft.com/office/powerpoint/2010/main" val="403610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著作権保護期間について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現在の日本では</a:t>
            </a:r>
            <a:endParaRPr kumimoji="1" lang="en-US" altLang="ja-JP" dirty="0" smtClean="0"/>
          </a:p>
          <a:p>
            <a:pPr lvl="1"/>
            <a:r>
              <a:rPr kumimoji="1" lang="ja-JP" altLang="en-US" dirty="0" smtClean="0"/>
              <a:t>著作者の生前ずっと</a:t>
            </a:r>
            <a:r>
              <a:rPr kumimoji="1" lang="en-US" altLang="ja-JP" dirty="0" smtClean="0"/>
              <a:t>+</a:t>
            </a:r>
            <a:r>
              <a:rPr kumimoji="1" lang="ja-JP" altLang="en-US" dirty="0" smtClean="0"/>
              <a:t>死後</a:t>
            </a:r>
            <a:r>
              <a:rPr kumimoji="1" lang="en-US" altLang="ja-JP" dirty="0" smtClean="0"/>
              <a:t>50</a:t>
            </a:r>
            <a:r>
              <a:rPr kumimoji="1" lang="ja-JP" altLang="en-US" dirty="0" smtClean="0"/>
              <a:t>年間</a:t>
            </a:r>
            <a:r>
              <a:rPr kumimoji="1" lang="en-US" altLang="ja-JP" dirty="0" smtClean="0"/>
              <a:t>(</a:t>
            </a:r>
            <a:r>
              <a:rPr kumimoji="1" lang="ja-JP" altLang="en-US" dirty="0" smtClean="0"/>
              <a:t>映像は公表から</a:t>
            </a:r>
            <a:r>
              <a:rPr kumimoji="1" lang="en-US" altLang="ja-JP" dirty="0" smtClean="0"/>
              <a:t>70</a:t>
            </a:r>
            <a:r>
              <a:rPr kumimoji="1" lang="ja-JP" altLang="en-US" dirty="0" smtClean="0"/>
              <a:t>年間</a:t>
            </a:r>
            <a:r>
              <a:rPr kumimoji="1" lang="en-US" altLang="ja-JP" dirty="0" smtClean="0"/>
              <a:t>)</a:t>
            </a:r>
          </a:p>
          <a:p>
            <a:pPr lvl="2"/>
            <a:r>
              <a:rPr kumimoji="1" lang="en-US" altLang="ja-JP" dirty="0" smtClean="0"/>
              <a:t>C.f. </a:t>
            </a:r>
            <a:r>
              <a:rPr kumimoji="1" lang="ja-JP" altLang="en-US" dirty="0" smtClean="0"/>
              <a:t>特許は登録から</a:t>
            </a:r>
            <a:r>
              <a:rPr kumimoji="1" lang="en-US" altLang="ja-JP" dirty="0" smtClean="0"/>
              <a:t>20</a:t>
            </a:r>
            <a:r>
              <a:rPr kumimoji="1" lang="ja-JP" altLang="en-US" dirty="0" smtClean="0"/>
              <a:t>年間</a:t>
            </a:r>
            <a:endParaRPr kumimoji="1" lang="en-US" altLang="ja-JP" dirty="0" smtClean="0"/>
          </a:p>
          <a:p>
            <a:pPr lvl="0"/>
            <a:r>
              <a:rPr kumimoji="1" lang="ja-JP" altLang="en-US" dirty="0" smtClean="0"/>
              <a:t>最古の著作権法、アン女王法では公表から</a:t>
            </a:r>
            <a:r>
              <a:rPr kumimoji="1" lang="en-US" altLang="ja-JP" dirty="0" smtClean="0"/>
              <a:t>14</a:t>
            </a:r>
            <a:r>
              <a:rPr kumimoji="1" lang="ja-JP" altLang="en-US" dirty="0" smtClean="0"/>
              <a:t>年間</a:t>
            </a:r>
            <a:endParaRPr kumimoji="1" lang="en-US" altLang="ja-JP" dirty="0" smtClean="0"/>
          </a:p>
          <a:p>
            <a:pPr lvl="1"/>
            <a:r>
              <a:rPr kumimoji="1" lang="en-US" altLang="ja-JP" dirty="0" smtClean="0"/>
              <a:t>90</a:t>
            </a:r>
            <a:r>
              <a:rPr kumimoji="1" lang="ja-JP" altLang="en-US" dirty="0" smtClean="0"/>
              <a:t>年代に欧米では相次いで</a:t>
            </a:r>
            <a:r>
              <a:rPr kumimoji="1" lang="en-US" altLang="ja-JP" dirty="0" smtClean="0"/>
              <a:t>50</a:t>
            </a:r>
            <a:r>
              <a:rPr kumimoji="1" lang="ja-JP" altLang="en-US" dirty="0" smtClean="0"/>
              <a:t>年から</a:t>
            </a:r>
            <a:r>
              <a:rPr kumimoji="1" lang="en-US" altLang="ja-JP" dirty="0" smtClean="0"/>
              <a:t>70</a:t>
            </a:r>
            <a:r>
              <a:rPr kumimoji="1" lang="ja-JP" altLang="en-US" dirty="0" smtClean="0"/>
              <a:t>年に延長</a:t>
            </a:r>
            <a:endParaRPr kumimoji="1" lang="en-US" altLang="ja-JP" dirty="0" smtClean="0"/>
          </a:p>
          <a:p>
            <a:pPr lvl="0"/>
            <a:endParaRPr kumimoji="1" lang="en-US" altLang="ja-JP" dirty="0" smtClean="0"/>
          </a:p>
          <a:p>
            <a:pPr lvl="0"/>
            <a:r>
              <a:rPr kumimoji="1" lang="ja-JP" altLang="en-US" dirty="0" smtClean="0"/>
              <a:t>保護期間の延長は必要？</a:t>
            </a:r>
            <a:endParaRPr kumimoji="1" lang="en-US" altLang="ja-JP" dirty="0" smtClean="0"/>
          </a:p>
          <a:p>
            <a:pPr lvl="1"/>
            <a:r>
              <a:rPr kumimoji="1" lang="ja-JP" altLang="en-US" dirty="0" smtClean="0"/>
              <a:t>大きな利益になるわけではない</a:t>
            </a:r>
            <a:endParaRPr kumimoji="1" lang="en-US" altLang="ja-JP" dirty="0" smtClean="0"/>
          </a:p>
          <a:p>
            <a:pPr lvl="1"/>
            <a:r>
              <a:rPr kumimoji="1" lang="ja-JP" altLang="en-US" dirty="0" smtClean="0"/>
              <a:t>著作権者を探すコスト</a:t>
            </a:r>
            <a:endParaRPr kumimoji="1" lang="en-US" altLang="ja-JP" dirty="0" smtClean="0"/>
          </a:p>
          <a:p>
            <a:pPr lvl="1"/>
            <a:r>
              <a:rPr kumimoji="1" lang="ja-JP" altLang="en-US" dirty="0" smtClean="0"/>
              <a:t>文化が停滞する可能性</a:t>
            </a:r>
            <a:endParaRPr kumimoji="1" lang="en-US" altLang="ja-JP" dirty="0" smtClean="0"/>
          </a:p>
          <a:p>
            <a:pPr lvl="1"/>
            <a:r>
              <a:rPr lang="ja-JP" altLang="en-US" dirty="0" smtClean="0"/>
              <a:t>二次創作の停滞</a:t>
            </a:r>
            <a:endParaRPr lang="en-US" altLang="ja-JP" dirty="0" smtClean="0"/>
          </a:p>
          <a:p>
            <a:pPr lvl="1"/>
            <a:r>
              <a:rPr kumimoji="1" lang="ja-JP" altLang="en-US" dirty="0" smtClean="0"/>
              <a:t>日本として国際収支の問題</a:t>
            </a:r>
            <a:endParaRPr kumimoji="1" lang="en-US" altLang="ja-JP" dirty="0" smtClean="0"/>
          </a:p>
        </p:txBody>
      </p:sp>
    </p:spTree>
    <p:extLst>
      <p:ext uri="{BB962C8B-B14F-4D97-AF65-F5344CB8AC3E}">
        <p14:creationId xmlns:p14="http://schemas.microsoft.com/office/powerpoint/2010/main" val="168916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非親告罪化について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被害者の告訴がなくても検察が訴追できるように</a:t>
            </a:r>
            <a:endParaRPr kumimoji="1" lang="en-US" altLang="ja-JP" dirty="0" smtClean="0"/>
          </a:p>
          <a:p>
            <a:pPr lvl="1"/>
            <a:r>
              <a:rPr kumimoji="1" lang="ja-JP" altLang="en-US" dirty="0" smtClean="0"/>
              <a:t>利点</a:t>
            </a:r>
            <a:endParaRPr kumimoji="1" lang="en-US" altLang="ja-JP" dirty="0" smtClean="0"/>
          </a:p>
          <a:p>
            <a:pPr lvl="2"/>
            <a:r>
              <a:rPr kumimoji="1" lang="ja-JP" altLang="en-US" dirty="0" smtClean="0"/>
              <a:t>手順が簡単になる</a:t>
            </a:r>
            <a:endParaRPr kumimoji="1" lang="en-US" altLang="ja-JP" dirty="0" smtClean="0"/>
          </a:p>
          <a:p>
            <a:pPr lvl="2"/>
            <a:r>
              <a:rPr kumimoji="1" lang="ja-JP" altLang="en-US" dirty="0" smtClean="0"/>
              <a:t>権利者の「泣き寝入り」を防げる</a:t>
            </a:r>
            <a:endParaRPr kumimoji="1" lang="en-US" altLang="ja-JP" dirty="0" smtClean="0"/>
          </a:p>
          <a:p>
            <a:pPr lvl="1"/>
            <a:r>
              <a:rPr kumimoji="1" lang="ja-JP" altLang="en-US" dirty="0" smtClean="0"/>
              <a:t>欠点</a:t>
            </a:r>
            <a:endParaRPr kumimoji="1" lang="en-US" altLang="ja-JP" dirty="0" smtClean="0"/>
          </a:p>
          <a:p>
            <a:pPr lvl="2"/>
            <a:r>
              <a:rPr kumimoji="1" lang="ja-JP" altLang="en-US" dirty="0" smtClean="0"/>
              <a:t>二次創作・三次創作作品などへの影響</a:t>
            </a:r>
            <a:endParaRPr kumimoji="1" lang="en-US" altLang="ja-JP" dirty="0" smtClean="0"/>
          </a:p>
          <a:p>
            <a:pPr lvl="3"/>
            <a:r>
              <a:rPr kumimoji="1" lang="en-US" altLang="ja-JP" dirty="0" smtClean="0"/>
              <a:t>E.g. </a:t>
            </a:r>
            <a:r>
              <a:rPr kumimoji="1" lang="ja-JP" altLang="en-US" dirty="0" smtClean="0"/>
              <a:t>パロディ、同人誌、カヴァーなど</a:t>
            </a:r>
            <a:endParaRPr kumimoji="1" lang="en-US" altLang="ja-JP" dirty="0" smtClean="0"/>
          </a:p>
          <a:p>
            <a:pPr lvl="2"/>
            <a:r>
              <a:rPr kumimoji="1" lang="ja-JP" altLang="en-US" dirty="0" smtClean="0"/>
              <a:t>日常生活における著作権侵害</a:t>
            </a:r>
            <a:endParaRPr kumimoji="1" lang="en-US" altLang="ja-JP" dirty="0" smtClean="0"/>
          </a:p>
          <a:p>
            <a:pPr lvl="3"/>
            <a:r>
              <a:rPr kumimoji="1" lang="en-US" altLang="ja-JP" dirty="0" smtClean="0"/>
              <a:t>E.g. </a:t>
            </a:r>
            <a:r>
              <a:rPr kumimoji="1" lang="ja-JP" altLang="en-US" dirty="0" smtClean="0"/>
              <a:t>コピー、ウェブ上のデータの使用など</a:t>
            </a:r>
            <a:endParaRPr kumimoji="1" lang="en-US" altLang="ja-JP" dirty="0" smtClean="0"/>
          </a:p>
          <a:p>
            <a:pPr lvl="2"/>
            <a:r>
              <a:rPr kumimoji="1" lang="ja-JP" altLang="en-US" dirty="0" smtClean="0"/>
              <a:t>これらの暗黙の了解の上に成り立つ領域へ少なからぬ悪影響を及ぼしうる</a:t>
            </a:r>
            <a:endParaRPr kumimoji="1" lang="en-US" altLang="ja-JP" dirty="0" smtClean="0"/>
          </a:p>
        </p:txBody>
      </p:sp>
    </p:spTree>
    <p:extLst>
      <p:ext uri="{BB962C8B-B14F-4D97-AF65-F5344CB8AC3E}">
        <p14:creationId xmlns:p14="http://schemas.microsoft.com/office/powerpoint/2010/main" val="2754484083"/>
      </p:ext>
    </p:extLst>
  </p:cSld>
  <p:clrMapOvr>
    <a:masterClrMapping/>
  </p:clrMapOvr>
</p:sld>
</file>

<file path=ppt/theme/theme1.xml><?xml version="1.0" encoding="utf-8"?>
<a:theme xmlns:a="http://schemas.openxmlformats.org/drawingml/2006/main" name="アドバンテージ">
  <a:themeElements>
    <a:clrScheme name="アドバンテージ">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アドバンテージ">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アドバンテージ">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アングル.thmx</Template>
  <TotalTime>697</TotalTime>
  <Words>1534</Words>
  <Application>Microsoft Macintosh PowerPoint</Application>
  <PresentationFormat>画面に合わせる (4:3)</PresentationFormat>
  <Paragraphs>164</Paragraphs>
  <Slides>17</Slides>
  <Notes>3</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アドバンテージ</vt:lpstr>
      <vt:lpstr>コンテンツ産業と著作権</vt:lpstr>
      <vt:lpstr>著作権を取り巻く状況の変化</vt:lpstr>
      <vt:lpstr>著作権法改正</vt:lpstr>
      <vt:lpstr>SOPA (Stop online piracy act)</vt:lpstr>
      <vt:lpstr>ACTA(Anti-counterfeiting trade agreement)</vt:lpstr>
      <vt:lpstr>TPP(環太平洋経済連携協定)</vt:lpstr>
      <vt:lpstr>TPP知財文書</vt:lpstr>
      <vt:lpstr>著作権保護期間について</vt:lpstr>
      <vt:lpstr>非親告罪化について</vt:lpstr>
      <vt:lpstr>コンテンツ産業と著作権を取り巻くいろいろな概念について</vt:lpstr>
      <vt:lpstr>クリエイティブ・コモンズ</vt:lpstr>
      <vt:lpstr>フェアユース規定</vt:lpstr>
      <vt:lpstr>DRM</vt:lpstr>
      <vt:lpstr>収益モデルの見直し</vt:lpstr>
      <vt:lpstr>海賊党の台頭</vt:lpstr>
      <vt:lpstr>提言</vt:lpstr>
      <vt:lpstr>論点</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渡部 倫太朗</dc:creator>
  <cp:lastModifiedBy>渡部 倫太朗</cp:lastModifiedBy>
  <cp:revision>20</cp:revision>
  <dcterms:created xsi:type="dcterms:W3CDTF">2012-11-18T18:16:18Z</dcterms:created>
  <dcterms:modified xsi:type="dcterms:W3CDTF">2012-11-19T05:53:43Z</dcterms:modified>
</cp:coreProperties>
</file>