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71" r:id="rId3"/>
    <p:sldId id="257" r:id="rId4"/>
    <p:sldId id="258" r:id="rId5"/>
    <p:sldId id="259" r:id="rId6"/>
    <p:sldId id="261" r:id="rId7"/>
    <p:sldId id="265" r:id="rId8"/>
    <p:sldId id="262" r:id="rId9"/>
    <p:sldId id="264" r:id="rId10"/>
    <p:sldId id="266" r:id="rId11"/>
    <p:sldId id="268" r:id="rId12"/>
    <p:sldId id="269" r:id="rId13"/>
    <p:sldId id="270" r:id="rId14"/>
    <p:sldId id="273" r:id="rId15"/>
    <p:sldId id="274" r:id="rId16"/>
    <p:sldId id="272" r:id="rId17"/>
    <p:sldId id="263"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roki"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622" autoAdjust="0"/>
  </p:normalViewPr>
  <p:slideViewPr>
    <p:cSldViewPr>
      <p:cViewPr>
        <p:scale>
          <a:sx n="50" d="100"/>
          <a:sy n="50" d="100"/>
        </p:scale>
        <p:origin x="-996" y="-4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576"/>
    </p:cViewPr>
  </p:sorterViewPr>
  <p:notesViewPr>
    <p:cSldViewPr>
      <p:cViewPr varScale="1">
        <p:scale>
          <a:sx n="53" d="100"/>
          <a:sy n="53" d="100"/>
        </p:scale>
        <p:origin x="-178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728297-2887-4E2A-82CA-0F535EFF733B}" type="datetimeFigureOut">
              <a:rPr kumimoji="1" lang="ja-JP" altLang="en-US" smtClean="0"/>
              <a:pPr/>
              <a:t>2012/10/29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B23F6B-78DF-467C-A88B-0C8C75C931F8}" type="slidenum">
              <a:rPr kumimoji="1" lang="ja-JP" altLang="en-US" smtClean="0"/>
              <a:pPr/>
              <a:t>&lt;#&gt;</a:t>
            </a:fld>
            <a:endParaRPr kumimoji="1" lang="ja-JP" altLang="en-US"/>
          </a:p>
        </p:txBody>
      </p:sp>
    </p:spTree>
    <p:extLst>
      <p:ext uri="{BB962C8B-B14F-4D97-AF65-F5344CB8AC3E}">
        <p14:creationId xmlns:p14="http://schemas.microsoft.com/office/powerpoint/2010/main" xmlns="" val="2690542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4BE016-1348-461F-BF56-978442B8D4F8}" type="datetimeFigureOut">
              <a:rPr kumimoji="1" lang="ja-JP" altLang="en-US" smtClean="0"/>
              <a:pPr/>
              <a:t>2012/10/29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540685-F5DA-4E51-9C25-E4A644952021}" type="slidenum">
              <a:rPr kumimoji="1" lang="ja-JP" altLang="en-US" smtClean="0"/>
              <a:pPr/>
              <a:t>&lt;#&gt;</a:t>
            </a:fld>
            <a:endParaRPr kumimoji="1" lang="ja-JP" altLang="en-US"/>
          </a:p>
        </p:txBody>
      </p:sp>
    </p:spTree>
    <p:extLst>
      <p:ext uri="{BB962C8B-B14F-4D97-AF65-F5344CB8AC3E}">
        <p14:creationId xmlns:p14="http://schemas.microsoft.com/office/powerpoint/2010/main" xmlns="" val="15352881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①動機→たまたま読んだ本の中に「記者クラブ」という文字を見て、そこから記者クラブの問題ともなっている取材源との距離間を調べてみよう、となった</a:t>
            </a:r>
          </a:p>
          <a:p>
            <a:endParaRPr kumimoji="1" lang="ja-JP" altLang="en-US" dirty="0"/>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1</a:t>
            </a:fld>
            <a:endParaRPr kumimoji="1" lang="ja-JP" altLang="en-US"/>
          </a:p>
        </p:txBody>
      </p:sp>
    </p:spTree>
    <p:extLst>
      <p:ext uri="{BB962C8B-B14F-4D97-AF65-F5344CB8AC3E}">
        <p14:creationId xmlns:p14="http://schemas.microsoft.com/office/powerpoint/2010/main" xmlns="" val="4022018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ここでは判例を中心に見るので事件の内容については割愛させてもらいます。</a:t>
            </a:r>
            <a:endParaRPr kumimoji="1" lang="ja-JP" altLang="en-US" dirty="0"/>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10</a:t>
            </a:fld>
            <a:endParaRPr kumimoji="1" lang="ja-JP" altLang="en-US"/>
          </a:p>
        </p:txBody>
      </p:sp>
    </p:spTree>
    <p:extLst>
      <p:ext uri="{BB962C8B-B14F-4D97-AF65-F5344CB8AC3E}">
        <p14:creationId xmlns:p14="http://schemas.microsoft.com/office/powerpoint/2010/main" xmlns="" val="56914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⑪では、先ほど取材源の秘匿が取材源が不利益をこうむらないようにし、今後の取材・報道のために不可欠だからであると述べたが、取材源の期待する通りの内容で、メディアは報道しなければならないのかという問題が生じます</a:t>
            </a:r>
          </a:p>
          <a:p>
            <a:r>
              <a:rPr lang="ja-JP" altLang="ja-JP" dirty="0"/>
              <a:t>言い換えれば、完成した報道内容が取材源の期待に反した場合、取材源はメディアに対して取材内容を利用した報道の差し止めを求めるほどの法的責任を追及できるのだろうか</a:t>
            </a:r>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11</a:t>
            </a:fld>
            <a:endParaRPr kumimoji="1" lang="ja-JP" altLang="en-US"/>
          </a:p>
        </p:txBody>
      </p:sp>
    </p:spTree>
    <p:extLst>
      <p:ext uri="{BB962C8B-B14F-4D97-AF65-F5344CB8AC3E}">
        <p14:creationId xmlns:p14="http://schemas.microsoft.com/office/powerpoint/2010/main" xmlns="" val="59983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⑫</a:t>
            </a:r>
            <a:r>
              <a:rPr lang="en-US" altLang="ja-JP" dirty="0"/>
              <a:t>NHK</a:t>
            </a:r>
            <a:r>
              <a:rPr lang="ja-JP" altLang="ja-JP" dirty="0"/>
              <a:t>は番組「</a:t>
            </a:r>
            <a:r>
              <a:rPr lang="en-US" altLang="ja-JP" dirty="0"/>
              <a:t>ETV2001</a:t>
            </a:r>
            <a:r>
              <a:rPr lang="ja-JP" altLang="ja-JP" dirty="0"/>
              <a:t>」で</a:t>
            </a:r>
            <a:r>
              <a:rPr lang="en-US" altLang="ja-JP" dirty="0"/>
              <a:t>NGO</a:t>
            </a:r>
            <a:r>
              <a:rPr lang="ja-JP" altLang="ja-JP" dirty="0"/>
              <a:t>「戦争と女性への暴力」日本ネットワークが中心となって</a:t>
            </a:r>
            <a:r>
              <a:rPr lang="en-US" altLang="ja-JP" dirty="0"/>
              <a:t>2000</a:t>
            </a:r>
            <a:r>
              <a:rPr lang="ja-JP" altLang="ja-JP" dirty="0"/>
              <a:t>年</a:t>
            </a:r>
            <a:r>
              <a:rPr lang="en-US" altLang="ja-JP" dirty="0"/>
              <a:t>12</a:t>
            </a:r>
            <a:r>
              <a:rPr lang="ja-JP" altLang="ja-JP" dirty="0"/>
              <a:t>月に開催された「日本軍性奴隷制を裁く女性国際戦犯法廷」を取り上げた。これに対し</a:t>
            </a:r>
            <a:r>
              <a:rPr lang="en-US" altLang="ja-JP" dirty="0"/>
              <a:t>NGO</a:t>
            </a:r>
            <a:r>
              <a:rPr lang="ja-JP" altLang="ja-JP" dirty="0"/>
              <a:t>とその代表等は、</a:t>
            </a:r>
            <a:r>
              <a:rPr lang="en-US" altLang="ja-JP" dirty="0"/>
              <a:t>NHK</a:t>
            </a:r>
            <a:r>
              <a:rPr lang="ja-JP" altLang="ja-JP" dirty="0"/>
              <a:t>およびその子会社から番組制作を委託された制作会社の担当者の説明等により、民衆法廷の内容が番組で詳しく紹介されると期待して取材に協力したにもかかわらず、昭和天皇を有罪とする判決部分を削除するなどの編集を</a:t>
            </a:r>
          </a:p>
          <a:p>
            <a:r>
              <a:rPr lang="ja-JP" altLang="ja-JP" dirty="0"/>
              <a:t>して放送したことは不法行為に当たるとして、損害賠償を求めた。</a:t>
            </a:r>
          </a:p>
          <a:p>
            <a:r>
              <a:rPr lang="ja-JP" altLang="ja-JP" dirty="0"/>
              <a:t>この事件は「</a:t>
            </a:r>
            <a:r>
              <a:rPr lang="en-US" altLang="ja-JP" dirty="0"/>
              <a:t>NHK</a:t>
            </a:r>
            <a:r>
              <a:rPr lang="ja-JP" altLang="ja-JP" dirty="0"/>
              <a:t>と政治の距離」という観点からも注目された。一審判決後の</a:t>
            </a:r>
            <a:r>
              <a:rPr lang="en-US" altLang="ja-JP" dirty="0"/>
              <a:t>2005</a:t>
            </a:r>
            <a:r>
              <a:rPr lang="ja-JP" altLang="ja-JP" dirty="0"/>
              <a:t>年には、朝日新聞社が安倍晋三内閣官房副長官などが本件の番組内容について、</a:t>
            </a:r>
            <a:r>
              <a:rPr lang="en-US" altLang="ja-JP" dirty="0"/>
              <a:t>NHK</a:t>
            </a:r>
            <a:r>
              <a:rPr lang="ja-JP" altLang="ja-JP" dirty="0"/>
              <a:t>上層部に圧力をかけたと報道した。また、</a:t>
            </a:r>
            <a:r>
              <a:rPr lang="en-US" altLang="ja-JP" dirty="0"/>
              <a:t>NHK</a:t>
            </a:r>
            <a:r>
              <a:rPr lang="ja-JP" altLang="ja-JP" dirty="0"/>
              <a:t>番組制作局所属のチーフプロデューサーなどは改編の経緯を内部告発している。</a:t>
            </a:r>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12</a:t>
            </a:fld>
            <a:endParaRPr kumimoji="1" lang="ja-JP" altLang="en-US"/>
          </a:p>
        </p:txBody>
      </p:sp>
    </p:spTree>
    <p:extLst>
      <p:ext uri="{BB962C8B-B14F-4D97-AF65-F5344CB8AC3E}">
        <p14:creationId xmlns:p14="http://schemas.microsoft.com/office/powerpoint/2010/main" xmlns="" val="1712611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⑬取材源は通常、番組内容が取材時の説明とは異なる可能性を承知しており、また番組編集の自由は不当に制限されてはならないが、取材源には取材に応ずるか否かの自己決定権があるから取材者の言動などにより期待を抱くのもやむを得ない特段の事情があるときは取材源の期待・信頼が保護される。</a:t>
            </a:r>
          </a:p>
          <a:p>
            <a:r>
              <a:rPr lang="ja-JP" altLang="ja-JP" dirty="0"/>
              <a:t>政治家の意図を推し量って番組を改編し、番組編集の権限を濫用・逸脱している。</a:t>
            </a:r>
          </a:p>
          <a:p>
            <a:r>
              <a:rPr lang="ja-JP" altLang="ja-JP" dirty="0"/>
              <a:t>放送事業者が制作中の番組の方針を変更した場合に説明義務を課することは番組編集の制約につながるおそれがあるが、取材対象者の自己決定権を保護すべきだから、制作者取材者は、番組の内容やその変更などを説明する約束があるなど特段の事情がある限り、法的な説明義務を負う。</a:t>
            </a:r>
          </a:p>
          <a:p>
            <a:r>
              <a:rPr lang="ja-JP" altLang="ja-JP" dirty="0"/>
              <a:t>放送法では、放送が国民の知る権利に奉仕すること、番組編集の自律性について規定しており、このことは国民一般に認識されているから、取材源の期待・信頼は原則として法的保護の対象とはならない。</a:t>
            </a:r>
          </a:p>
          <a:p>
            <a:r>
              <a:rPr lang="ja-JP" altLang="ja-JP" dirty="0"/>
              <a:t>ただし、取材により必然的に取材源に格段の負担が生ずる場合で、取材担当者がそのことを認識したうえで、取材で得た素材を必ず一定の内容・方法で取り上げる旨を説明し、その説明が客観的に見て取材に応ずる意思決定をさせる原因である時は取材源の期待・信頼は保護されるが、本件はその条件に当てはまらないとした。</a:t>
            </a:r>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13</a:t>
            </a:fld>
            <a:endParaRPr kumimoji="1" lang="ja-JP" altLang="en-US"/>
          </a:p>
        </p:txBody>
      </p:sp>
    </p:spTree>
    <p:extLst>
      <p:ext uri="{BB962C8B-B14F-4D97-AF65-F5344CB8AC3E}">
        <p14:creationId xmlns:p14="http://schemas.microsoft.com/office/powerpoint/2010/main" xmlns="" val="2362472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14</a:t>
            </a:fld>
            <a:endParaRPr kumimoji="1" lang="ja-JP" altLang="en-US"/>
          </a:p>
        </p:txBody>
      </p:sp>
    </p:spTree>
    <p:extLst>
      <p:ext uri="{BB962C8B-B14F-4D97-AF65-F5344CB8AC3E}">
        <p14:creationId xmlns:p14="http://schemas.microsoft.com/office/powerpoint/2010/main" xmlns="" val="42517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15</a:t>
            </a:fld>
            <a:endParaRPr kumimoji="1" lang="ja-JP" altLang="en-US"/>
          </a:p>
        </p:txBody>
      </p:sp>
    </p:spTree>
    <p:extLst>
      <p:ext uri="{BB962C8B-B14F-4D97-AF65-F5344CB8AC3E}">
        <p14:creationId xmlns:p14="http://schemas.microsoft.com/office/powerpoint/2010/main" xmlns="" val="2172980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16</a:t>
            </a:fld>
            <a:endParaRPr kumimoji="1" lang="ja-JP" altLang="en-US"/>
          </a:p>
        </p:txBody>
      </p:sp>
    </p:spTree>
    <p:extLst>
      <p:ext uri="{BB962C8B-B14F-4D97-AF65-F5344CB8AC3E}">
        <p14:creationId xmlns:p14="http://schemas.microsoft.com/office/powerpoint/2010/main" xmlns="" val="2543603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17</a:t>
            </a:fld>
            <a:endParaRPr kumimoji="1" lang="ja-JP" altLang="en-US"/>
          </a:p>
        </p:txBody>
      </p:sp>
    </p:spTree>
    <p:extLst>
      <p:ext uri="{BB962C8B-B14F-4D97-AF65-F5344CB8AC3E}">
        <p14:creationId xmlns:p14="http://schemas.microsoft.com/office/powerpoint/2010/main" xmlns="" val="955288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②主に記者クラブ、取材源の秘匿から述べる</a:t>
            </a:r>
            <a:r>
              <a:rPr lang="en-US" altLang="ja-JP" dirty="0"/>
              <a:t>(</a:t>
            </a:r>
            <a:r>
              <a:rPr lang="ja-JP" altLang="ja-JP" dirty="0"/>
              <a:t>つまり、取材の自由の観点から</a:t>
            </a:r>
            <a:r>
              <a:rPr lang="en-US" altLang="ja-JP" dirty="0"/>
              <a:t>)</a:t>
            </a:r>
            <a:r>
              <a:rPr lang="ja-JP" altLang="ja-JP" dirty="0"/>
              <a:t>が、最後に少しだけ報道の自由からも述べていきたい。</a:t>
            </a:r>
          </a:p>
          <a:p>
            <a:endParaRPr lang="ja-JP" altLang="ja-JP" dirty="0"/>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2</a:t>
            </a:fld>
            <a:endParaRPr kumimoji="1" lang="ja-JP" altLang="en-US"/>
          </a:p>
        </p:txBody>
      </p:sp>
    </p:spTree>
    <p:extLst>
      <p:ext uri="{BB962C8B-B14F-4D97-AF65-F5344CB8AC3E}">
        <p14:creationId xmlns:p14="http://schemas.microsoft.com/office/powerpoint/2010/main" xmlns="" val="1659898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③まず日本のマス・メディアの代表である新聞とテレビの現状からみていく。</a:t>
            </a:r>
          </a:p>
          <a:p>
            <a:r>
              <a:rPr lang="ja-JP" altLang="ja-JP" dirty="0"/>
              <a:t>新聞大国とは総発行部数</a:t>
            </a:r>
            <a:r>
              <a:rPr lang="en-US" altLang="ja-JP" dirty="0"/>
              <a:t>1000</a:t>
            </a:r>
            <a:r>
              <a:rPr lang="ja-JP" altLang="ja-JP" dirty="0"/>
              <a:t>万部以上の国のこと</a:t>
            </a:r>
          </a:p>
          <a:p>
            <a:r>
              <a:rPr lang="ja-JP" altLang="ja-JP" dirty="0"/>
              <a:t>若者の「新聞離れ」、広告収入の減少などによって厳しい経営を迫られている→生き残りをかけてインターネットのウェブページへの情報発信なども行っている。</a:t>
            </a:r>
          </a:p>
          <a:p>
            <a:endParaRPr kumimoji="1" lang="ja-JP" altLang="en-US" dirty="0"/>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3</a:t>
            </a:fld>
            <a:endParaRPr kumimoji="1" lang="ja-JP" altLang="en-US"/>
          </a:p>
        </p:txBody>
      </p:sp>
    </p:spTree>
    <p:extLst>
      <p:ext uri="{BB962C8B-B14F-4D97-AF65-F5344CB8AC3E}">
        <p14:creationId xmlns:p14="http://schemas.microsoft.com/office/powerpoint/2010/main" xmlns="" val="1764480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4</a:t>
            </a:fld>
            <a:endParaRPr kumimoji="1" lang="ja-JP" altLang="en-US"/>
          </a:p>
        </p:txBody>
      </p:sp>
    </p:spTree>
    <p:extLst>
      <p:ext uri="{BB962C8B-B14F-4D97-AF65-F5344CB8AC3E}">
        <p14:creationId xmlns:p14="http://schemas.microsoft.com/office/powerpoint/2010/main" xmlns="" val="2194383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⑤減少傾向にあるとはいえ、この部数と</a:t>
            </a:r>
            <a:r>
              <a:rPr lang="en-US" altLang="ja-JP" dirty="0"/>
              <a:t>(</a:t>
            </a:r>
            <a:r>
              <a:rPr lang="ja-JP" altLang="ja-JP" dirty="0"/>
              <a:t>視聴率ではないのではっきりとどれだけの人がテレビを利用しているかはわかりませんが</a:t>
            </a:r>
            <a:r>
              <a:rPr lang="en-US" altLang="ja-JP" dirty="0"/>
              <a:t>)</a:t>
            </a:r>
            <a:r>
              <a:rPr lang="ja-JP" altLang="ja-JP" dirty="0"/>
              <a:t>この経営状況を見れば、新聞もテレビも国民にとって重要な情報源であることがわかります。</a:t>
            </a:r>
          </a:p>
          <a:p>
            <a:r>
              <a:rPr lang="ja-JP" altLang="ja-JP" dirty="0"/>
              <a:t>しかし、近年こういったマス・メディアに対して取材源に近すぎるといった点を指摘され、マス・メディアに対する不信が言われています。</a:t>
            </a:r>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5</a:t>
            </a:fld>
            <a:endParaRPr kumimoji="1" lang="ja-JP" altLang="en-US"/>
          </a:p>
        </p:txBody>
      </p:sp>
    </p:spTree>
    <p:extLst>
      <p:ext uri="{BB962C8B-B14F-4D97-AF65-F5344CB8AC3E}">
        <p14:creationId xmlns:p14="http://schemas.microsoft.com/office/powerpoint/2010/main" xmlns="" val="3153289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⑥「取材源に近い」原因の一因として、記者クラブがあげられます。</a:t>
            </a:r>
          </a:p>
          <a:p>
            <a:r>
              <a:rPr lang="ja-JP" altLang="ja-JP" dirty="0"/>
              <a:t>英語圏ではローマ字では記者クラブと呼ばれる。</a:t>
            </a:r>
          </a:p>
          <a:p>
            <a:r>
              <a:rPr lang="ja-JP" altLang="ja-JP" dirty="0"/>
              <a:t>あまりにも特殊すぎて翻訳語が存在</a:t>
            </a:r>
            <a:r>
              <a:rPr lang="ja-JP" altLang="ja-JP" dirty="0" err="1"/>
              <a:t>しないの</a:t>
            </a:r>
            <a:r>
              <a:rPr lang="ja-JP" altLang="ja-JP" dirty="0"/>
              <a:t>だそう。</a:t>
            </a:r>
          </a:p>
          <a:p>
            <a:r>
              <a:rPr lang="ja-JP" altLang="ja-JP" dirty="0"/>
              <a:t>首相官邸や国会、中央官庁や地方自治体、警察など日常的にニュースが発信される主要な取材先におかれ、全国に</a:t>
            </a:r>
            <a:r>
              <a:rPr lang="en-US" altLang="ja-JP" dirty="0"/>
              <a:t>800~1000</a:t>
            </a:r>
            <a:r>
              <a:rPr lang="ja-JP" altLang="ja-JP" dirty="0"/>
              <a:t>あるといわれる。</a:t>
            </a:r>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6</a:t>
            </a:fld>
            <a:endParaRPr kumimoji="1" lang="ja-JP" altLang="en-US"/>
          </a:p>
        </p:txBody>
      </p:sp>
    </p:spTree>
    <p:extLst>
      <p:ext uri="{BB962C8B-B14F-4D97-AF65-F5344CB8AC3E}">
        <p14:creationId xmlns:p14="http://schemas.microsoft.com/office/powerpoint/2010/main" xmlns="" val="329897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7</a:t>
            </a:fld>
            <a:endParaRPr kumimoji="1" lang="ja-JP" altLang="en-US"/>
          </a:p>
        </p:txBody>
      </p:sp>
    </p:spTree>
    <p:extLst>
      <p:ext uri="{BB962C8B-B14F-4D97-AF65-F5344CB8AC3E}">
        <p14:creationId xmlns:p14="http://schemas.microsoft.com/office/powerpoint/2010/main" xmlns="" val="2328026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⑧メリットとしては記者会見の開催を集団で求めることなどにより、情報の開示に消極的な公的機関から、より多くの情報を引出、国民の知る権利に奉仕することができる。</a:t>
            </a:r>
          </a:p>
          <a:p>
            <a:r>
              <a:rPr lang="ja-JP" altLang="ja-JP" dirty="0"/>
              <a:t>また、あらかじめ記者会見に出る記者を決めておけばそれだけ報道発表側のコストが少なく済む</a:t>
            </a:r>
          </a:p>
          <a:p>
            <a:r>
              <a:rPr lang="ja-JP" altLang="ja-JP" dirty="0"/>
              <a:t>集団的過激取材というのは大きな事件・事故の際、被害者や容疑者らの自宅などに多数のメディアが殺到することで、当事者および近隣住民のプライバシーを不当に侵害し、生活を妨げ、多大な苦痛を与える取材のこと</a:t>
            </a:r>
          </a:p>
          <a:p>
            <a:r>
              <a:rPr lang="ja-JP" altLang="ja-JP" dirty="0"/>
              <a:t>記者クラブが社ごとの取材者数の抑制、取材場所・時間の限定、質問者を限った共同取材、代表取材などの役割を担っている。</a:t>
            </a:r>
          </a:p>
          <a:p>
            <a:r>
              <a:rPr lang="ja-JP" altLang="ja-JP" dirty="0"/>
              <a:t>便宜供与については公的権力が記者クラブにたいして無償で記者室を提供し、記者クラブ側が何も負担しないということになっていたり、市が記者らとの会食を伴う懇談会費を負担したりしている</a:t>
            </a:r>
          </a:p>
          <a:p>
            <a:r>
              <a:rPr lang="ja-JP" altLang="ja-JP" dirty="0"/>
              <a:t>報道協定は誘拐報道協定など人命保護策として社会的に認知されているものもあるが、行政側の申し出に対し応じるものなどがある。</a:t>
            </a:r>
          </a:p>
          <a:p>
            <a:r>
              <a:rPr kumimoji="1" lang="ja-JP" altLang="en-US" dirty="0" smtClean="0"/>
              <a:t>これらのデメリットのために、記者クラブは取材源とあまりにも近い存在として批判されています。</a:t>
            </a:r>
            <a:endParaRPr kumimoji="1" lang="en-US" altLang="ja-JP" dirty="0" smtClean="0"/>
          </a:p>
          <a:p>
            <a:r>
              <a:rPr lang="ja-JP" altLang="en-US" dirty="0" smtClean="0"/>
              <a:t>官官接待ならぬ官報接待、独自の取材をしようとしないので与えられた情報だけを報道するだけの発表ジャーナリズムなどと言われます。</a:t>
            </a:r>
            <a:endParaRPr kumimoji="1" lang="ja-JP" altLang="en-US" dirty="0"/>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8</a:t>
            </a:fld>
            <a:endParaRPr kumimoji="1" lang="ja-JP" altLang="en-US"/>
          </a:p>
        </p:txBody>
      </p:sp>
    </p:spTree>
    <p:extLst>
      <p:ext uri="{BB962C8B-B14F-4D97-AF65-F5344CB8AC3E}">
        <p14:creationId xmlns:p14="http://schemas.microsoft.com/office/powerpoint/2010/main" xmlns="" val="3991922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⑨また取材源との距離について語る際に重要と言われているのが「取材源の秘匿」です。</a:t>
            </a:r>
          </a:p>
          <a:p>
            <a:r>
              <a:rPr lang="ja-JP" altLang="ja-JP" dirty="0"/>
              <a:t>憲法２１条とは集会・結社・表現の自由、検閲の禁止、通信の秘密について規定したものです。これは報道関係者の証言拒絶を原則とする基準をたてることにより、取材の自由の萎縮効果を防ぐ狙いがある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30540685-F5DA-4E51-9C25-E4A644952021}" type="slidenum">
              <a:rPr kumimoji="1" lang="ja-JP" altLang="en-US" smtClean="0"/>
              <a:pPr/>
              <a:t>9</a:t>
            </a:fld>
            <a:endParaRPr kumimoji="1" lang="ja-JP" altLang="en-US"/>
          </a:p>
        </p:txBody>
      </p:sp>
    </p:spTree>
    <p:extLst>
      <p:ext uri="{BB962C8B-B14F-4D97-AF65-F5344CB8AC3E}">
        <p14:creationId xmlns:p14="http://schemas.microsoft.com/office/powerpoint/2010/main" xmlns="" val="3990053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705600" y="4206240"/>
            <a:ext cx="960120" cy="457200"/>
          </a:xfrm>
        </p:spPr>
        <p:txBody>
          <a:bodyPr/>
          <a:lstStyle/>
          <a:p>
            <a:fld id="{947728DB-86D4-4199-AE9C-A3E694FE08BD}" type="datetimeFigureOut">
              <a:rPr kumimoji="1" lang="ja-JP" altLang="en-US" smtClean="0"/>
              <a:pPr/>
              <a:t>2012/10/29</a:t>
            </a:fld>
            <a:endParaRPr kumimoji="1" lang="ja-JP" altLang="en-US"/>
          </a:p>
        </p:txBody>
      </p:sp>
      <p:sp>
        <p:nvSpPr>
          <p:cNvPr id="17" name="フッター プレースホルダー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ー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F4A56F2-1DA9-43B5-85FD-68417DA84668}" type="slidenum">
              <a:rPr kumimoji="1" lang="ja-JP" altLang="en-US" smtClean="0"/>
              <a:pPr/>
              <a:t>&lt;#&gt;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947728DB-86D4-4199-AE9C-A3E694FE08BD}" type="datetimeFigureOut">
              <a:rPr kumimoji="1" lang="ja-JP" altLang="en-US" smtClean="0"/>
              <a:pPr/>
              <a:t>2012/10/29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4A56F2-1DA9-43B5-85FD-68417DA8466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947728DB-86D4-4199-AE9C-A3E694FE08BD}" type="datetimeFigureOut">
              <a:rPr kumimoji="1" lang="ja-JP" altLang="en-US" smtClean="0"/>
              <a:pPr/>
              <a:t>2012/10/29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4A56F2-1DA9-43B5-85FD-68417DA8466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947728DB-86D4-4199-AE9C-A3E694FE08BD}" type="datetimeFigureOut">
              <a:rPr kumimoji="1" lang="ja-JP" altLang="en-US" smtClean="0"/>
              <a:pPr/>
              <a:t>2012/10/29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4A56F2-1DA9-43B5-85FD-68417DA8466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947728DB-86D4-4199-AE9C-A3E694FE08BD}" type="datetimeFigureOut">
              <a:rPr kumimoji="1" lang="ja-JP" altLang="en-US" smtClean="0"/>
              <a:pPr/>
              <a:t>2012/10/29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4A56F2-1DA9-43B5-85FD-68417DA8466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947728DB-86D4-4199-AE9C-A3E694FE08BD}" type="datetimeFigureOut">
              <a:rPr kumimoji="1" lang="ja-JP" altLang="en-US" smtClean="0"/>
              <a:pPr/>
              <a:t>2012/10/29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4A56F2-1DA9-43B5-85FD-68417DA8466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947728DB-86D4-4199-AE9C-A3E694FE08BD}" type="datetimeFigureOut">
              <a:rPr kumimoji="1" lang="ja-JP" altLang="en-US" smtClean="0"/>
              <a:pPr/>
              <a:t>2012/10/29</a:t>
            </a:fld>
            <a:endParaRPr kumimoji="1" lang="ja-JP" altLang="en-US"/>
          </a:p>
        </p:txBody>
      </p:sp>
      <p:sp>
        <p:nvSpPr>
          <p:cNvPr id="27" name="スライド番号プレースホルダー 26"/>
          <p:cNvSpPr>
            <a:spLocks noGrp="1"/>
          </p:cNvSpPr>
          <p:nvPr>
            <p:ph type="sldNum" sz="quarter" idx="11"/>
          </p:nvPr>
        </p:nvSpPr>
        <p:spPr/>
        <p:txBody>
          <a:bodyPr rtlCol="0"/>
          <a:lstStyle/>
          <a:p>
            <a:fld id="{AF4A56F2-1DA9-43B5-85FD-68417DA84668}" type="slidenum">
              <a:rPr kumimoji="1" lang="ja-JP" altLang="en-US" smtClean="0"/>
              <a:pPr/>
              <a:t>&lt;#&gt;</a:t>
            </a:fld>
            <a:endParaRPr kumimoji="1" lang="ja-JP" altLang="en-US"/>
          </a:p>
        </p:txBody>
      </p:sp>
      <p:sp>
        <p:nvSpPr>
          <p:cNvPr id="28" name="フッター プレースホルダー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6583680" y="612648"/>
            <a:ext cx="957264" cy="457200"/>
          </a:xfrm>
        </p:spPr>
        <p:txBody>
          <a:bodyPr/>
          <a:lstStyle/>
          <a:p>
            <a:fld id="{947728DB-86D4-4199-AE9C-A3E694FE08BD}" type="datetimeFigureOut">
              <a:rPr kumimoji="1" lang="ja-JP" altLang="en-US" smtClean="0"/>
              <a:pPr/>
              <a:t>2012/10/29</a:t>
            </a:fld>
            <a:endParaRPr kumimoji="1" lang="ja-JP" altLang="en-US"/>
          </a:p>
        </p:txBody>
      </p:sp>
      <p:sp>
        <p:nvSpPr>
          <p:cNvPr id="4" name="フッター プレースホルダー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ー 4"/>
          <p:cNvSpPr>
            <a:spLocks noGrp="1"/>
          </p:cNvSpPr>
          <p:nvPr>
            <p:ph type="sldNum" sz="quarter" idx="12"/>
          </p:nvPr>
        </p:nvSpPr>
        <p:spPr>
          <a:xfrm>
            <a:off x="8174736" y="2272"/>
            <a:ext cx="762000" cy="365760"/>
          </a:xfrm>
        </p:spPr>
        <p:txBody>
          <a:bodyPr/>
          <a:lstStyle/>
          <a:p>
            <a:fld id="{AF4A56F2-1DA9-43B5-85FD-68417DA8466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7728DB-86D4-4199-AE9C-A3E694FE08BD}" type="datetimeFigureOut">
              <a:rPr kumimoji="1" lang="ja-JP" altLang="en-US" smtClean="0"/>
              <a:pPr/>
              <a:t>2012/10/29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4A56F2-1DA9-43B5-85FD-68417DA8466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947728DB-86D4-4199-AE9C-A3E694FE08BD}" type="datetimeFigureOut">
              <a:rPr kumimoji="1" lang="ja-JP" altLang="en-US" smtClean="0"/>
              <a:pPr/>
              <a:t>2012/10/29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4A56F2-1DA9-43B5-85FD-68417DA8466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947728DB-86D4-4199-AE9C-A3E694FE08BD}" type="datetimeFigureOut">
              <a:rPr kumimoji="1" lang="ja-JP" altLang="en-US" smtClean="0"/>
              <a:pPr/>
              <a:t>2012/10/29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4A56F2-1DA9-43B5-85FD-68417DA8466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47728DB-86D4-4199-AE9C-A3E694FE08BD}" type="datetimeFigureOut">
              <a:rPr kumimoji="1" lang="ja-JP" altLang="en-US" smtClean="0"/>
              <a:pPr/>
              <a:t>2012/10/29</a:t>
            </a:fld>
            <a:endParaRPr kumimoji="1" lang="ja-JP" altLang="en-US"/>
          </a:p>
        </p:txBody>
      </p:sp>
      <p:sp>
        <p:nvSpPr>
          <p:cNvPr id="3" name="フッター プレースホルダー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F4A56F2-1DA9-43B5-85FD-68417DA846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kisha-club.j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日本のメディア</a:t>
            </a:r>
            <a:endParaRPr kumimoji="1" lang="ja-JP" altLang="en-US" dirty="0"/>
          </a:p>
        </p:txBody>
      </p:sp>
      <p:sp>
        <p:nvSpPr>
          <p:cNvPr id="3" name="サブタイトル 2"/>
          <p:cNvSpPr>
            <a:spLocks noGrp="1"/>
          </p:cNvSpPr>
          <p:nvPr>
            <p:ph type="subTitle" idx="1"/>
          </p:nvPr>
        </p:nvSpPr>
        <p:spPr/>
        <p:txBody>
          <a:bodyPr/>
          <a:lstStyle/>
          <a:p>
            <a:r>
              <a:rPr lang="ja-JP" altLang="en-US" dirty="0"/>
              <a:t>取材者</a:t>
            </a:r>
            <a:r>
              <a:rPr kumimoji="1" lang="ja-JP" altLang="en-US" dirty="0" smtClean="0"/>
              <a:t>と取材源の距離</a:t>
            </a:r>
            <a:endParaRPr kumimoji="1" lang="en-US" altLang="ja-JP" dirty="0" smtClean="0"/>
          </a:p>
          <a:p>
            <a:endParaRPr lang="en-US" altLang="ja-JP" dirty="0"/>
          </a:p>
          <a:p>
            <a:r>
              <a:rPr kumimoji="1" lang="en-US" altLang="ja-JP" dirty="0" smtClean="0"/>
              <a:t>1096562</a:t>
            </a:r>
            <a:r>
              <a:rPr kumimoji="1" lang="ja-JP" altLang="en-US" dirty="0" smtClean="0"/>
              <a:t>ｃ　佐々木梨恵</a:t>
            </a:r>
            <a:endParaRPr kumimoji="1" lang="en-US" altLang="ja-JP" dirty="0" smtClean="0"/>
          </a:p>
        </p:txBody>
      </p:sp>
    </p:spTree>
    <p:extLst>
      <p:ext uri="{BB962C8B-B14F-4D97-AF65-F5344CB8AC3E}">
        <p14:creationId xmlns:p14="http://schemas.microsoft.com/office/powerpoint/2010/main" xmlns="" val="685018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取材源の秘匿に関する判例</a:t>
            </a:r>
            <a:endParaRPr kumimoji="1" lang="ja-JP" altLang="en-US" dirty="0"/>
          </a:p>
        </p:txBody>
      </p:sp>
      <p:sp>
        <p:nvSpPr>
          <p:cNvPr id="2" name="コンテンツ プレースホルダー 1"/>
          <p:cNvSpPr>
            <a:spLocks noGrp="1"/>
          </p:cNvSpPr>
          <p:nvPr>
            <p:ph idx="1"/>
          </p:nvPr>
        </p:nvSpPr>
        <p:spPr/>
        <p:txBody>
          <a:bodyPr>
            <a:normAutofit fontScale="92500" lnSpcReduction="20000"/>
          </a:bodyPr>
          <a:lstStyle/>
          <a:p>
            <a:r>
              <a:rPr kumimoji="1" lang="ja-JP" altLang="en-US" dirty="0" smtClean="0"/>
              <a:t>石井記者事件</a:t>
            </a:r>
            <a:r>
              <a:rPr kumimoji="1" lang="en-US" altLang="ja-JP" dirty="0" smtClean="0"/>
              <a:t>(</a:t>
            </a:r>
            <a:r>
              <a:rPr kumimoji="1" lang="ja-JP" altLang="en-US" dirty="0" smtClean="0"/>
              <a:t>昭和２７年</a:t>
            </a:r>
            <a:r>
              <a:rPr kumimoji="1" lang="en-US" altLang="ja-JP" dirty="0" smtClean="0"/>
              <a:t>)</a:t>
            </a:r>
            <a:br>
              <a:rPr kumimoji="1" lang="en-US" altLang="ja-JP" dirty="0" smtClean="0"/>
            </a:br>
            <a:r>
              <a:rPr kumimoji="1" lang="ja-JP" altLang="en-US" dirty="0" smtClean="0"/>
              <a:t>憲法２１条は、新聞記者に対し、その取材源に関する証言を拒絶しえる特別の権利を保障したものではない。</a:t>
            </a:r>
            <a:endParaRPr kumimoji="1" lang="en-US" altLang="ja-JP" dirty="0" smtClean="0"/>
          </a:p>
          <a:p>
            <a:r>
              <a:rPr lang="ja-JP" altLang="en-US" dirty="0"/>
              <a:t>島田記者</a:t>
            </a:r>
            <a:r>
              <a:rPr lang="ja-JP" altLang="en-US" dirty="0" smtClean="0"/>
              <a:t>事件</a:t>
            </a:r>
            <a:r>
              <a:rPr lang="en-US" altLang="ja-JP" dirty="0" smtClean="0"/>
              <a:t>(</a:t>
            </a:r>
            <a:r>
              <a:rPr lang="ja-JP" altLang="en-US" dirty="0" smtClean="0"/>
              <a:t>昭和５４年</a:t>
            </a:r>
            <a:r>
              <a:rPr lang="en-US" altLang="ja-JP" dirty="0" smtClean="0"/>
              <a:t>)</a:t>
            </a:r>
            <a:br>
              <a:rPr lang="en-US" altLang="ja-JP" dirty="0" smtClean="0"/>
            </a:br>
            <a:r>
              <a:rPr lang="ja-JP" altLang="en-US" dirty="0" smtClean="0"/>
              <a:t>取材源の秘匿を「職業の秘密」としたうえで、証言拒絶を認めた。</a:t>
            </a:r>
            <a:endParaRPr lang="en-US" altLang="ja-JP" dirty="0" smtClean="0"/>
          </a:p>
          <a:p>
            <a:r>
              <a:rPr lang="en-US" altLang="ja-JP" dirty="0" smtClean="0"/>
              <a:t>NHK</a:t>
            </a:r>
            <a:r>
              <a:rPr lang="ja-JP" altLang="en-US" dirty="0" smtClean="0"/>
              <a:t>記者事件</a:t>
            </a:r>
            <a:r>
              <a:rPr lang="en-US" altLang="ja-JP" dirty="0" smtClean="0"/>
              <a:t>(</a:t>
            </a:r>
            <a:r>
              <a:rPr lang="ja-JP" altLang="en-US" dirty="0" smtClean="0"/>
              <a:t>平成１８年</a:t>
            </a:r>
            <a:r>
              <a:rPr lang="en-US" altLang="ja-JP" dirty="0" smtClean="0"/>
              <a:t>)</a:t>
            </a:r>
            <a:br>
              <a:rPr lang="en-US" altLang="ja-JP" dirty="0" smtClean="0"/>
            </a:br>
            <a:r>
              <a:rPr lang="ja-JP" altLang="en-US" dirty="0" smtClean="0"/>
              <a:t>取材源についての証言が必要不可欠などの例外的事情がない限り、原則として証言拒絶が認められるとした。</a:t>
            </a:r>
            <a:r>
              <a:rPr lang="en-US" altLang="ja-JP" dirty="0" smtClean="0"/>
              <a:t/>
            </a:r>
            <a:br>
              <a:rPr lang="en-US" altLang="ja-JP" dirty="0" smtClean="0"/>
            </a:br>
            <a:endParaRPr lang="en-US" altLang="ja-JP" dirty="0" smtClean="0"/>
          </a:p>
        </p:txBody>
      </p:sp>
    </p:spTree>
    <p:extLst>
      <p:ext uri="{BB962C8B-B14F-4D97-AF65-F5344CB8AC3E}">
        <p14:creationId xmlns:p14="http://schemas.microsoft.com/office/powerpoint/2010/main" xmlns="" val="4251972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86536" y="2967335"/>
            <a:ext cx="7370929" cy="2585323"/>
          </a:xfrm>
          <a:prstGeom prst="rect">
            <a:avLst/>
          </a:prstGeom>
          <a:noFill/>
        </p:spPr>
        <p:txBody>
          <a:bodyPr wrap="none" lIns="91440" tIns="45720" rIns="91440" bIns="45720">
            <a:spAutoFit/>
          </a:bodyPr>
          <a:lstStyle/>
          <a:p>
            <a:pPr algn="ctr"/>
            <a:r>
              <a:rPr lang="ja-JP" alt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取材源の期待する通りの</a:t>
            </a:r>
            <a:endParaRPr lang="en-US" altLang="ja-JP"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ja-JP" alt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内容で、メディアは報道</a:t>
            </a:r>
            <a:endParaRPr lang="en-US" altLang="ja-JP"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ja-JP" alt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しなければならないのか</a:t>
            </a:r>
            <a:endParaRPr lang="ja-JP"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xmlns="" val="1779490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NHK</a:t>
            </a:r>
            <a:r>
              <a:rPr kumimoji="1" lang="ja-JP" altLang="en-US" dirty="0" smtClean="0"/>
              <a:t>番組改編事件</a:t>
            </a:r>
            <a:r>
              <a:rPr kumimoji="1" lang="en-US" altLang="ja-JP" dirty="0" smtClean="0"/>
              <a:t>(</a:t>
            </a:r>
            <a:r>
              <a:rPr kumimoji="1" lang="ja-JP" altLang="en-US" dirty="0" smtClean="0"/>
              <a:t>平成１９年</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NHK</a:t>
            </a:r>
            <a:r>
              <a:rPr lang="ja-JP" altLang="en-US" dirty="0"/>
              <a:t>は</a:t>
            </a:r>
            <a:r>
              <a:rPr lang="ja-JP" altLang="en-US" dirty="0" smtClean="0"/>
              <a:t>、番組「</a:t>
            </a:r>
            <a:r>
              <a:rPr lang="en-US" altLang="ja-JP" dirty="0" smtClean="0"/>
              <a:t>ETV2001</a:t>
            </a:r>
            <a:r>
              <a:rPr lang="ja-JP" altLang="en-US" dirty="0" smtClean="0"/>
              <a:t>」で、</a:t>
            </a:r>
            <a:r>
              <a:rPr lang="en-US" altLang="ja-JP" dirty="0" smtClean="0"/>
              <a:t>NGO</a:t>
            </a:r>
            <a:r>
              <a:rPr lang="ja-JP" altLang="en-US" dirty="0" smtClean="0"/>
              <a:t>「戦争と女性への暴力」日本ネットワークが中心となって</a:t>
            </a:r>
            <a:r>
              <a:rPr lang="en-US" altLang="ja-JP" dirty="0" smtClean="0"/>
              <a:t>2000</a:t>
            </a:r>
            <a:r>
              <a:rPr lang="ja-JP" altLang="en-US" dirty="0" smtClean="0"/>
              <a:t>年</a:t>
            </a:r>
            <a:r>
              <a:rPr lang="en-US" altLang="ja-JP" dirty="0" smtClean="0"/>
              <a:t>12</a:t>
            </a:r>
            <a:r>
              <a:rPr lang="ja-JP" altLang="en-US" dirty="0" smtClean="0"/>
              <a:t>月に開催された「日本軍性奴隷制を裁く女性国際戦犯法廷」</a:t>
            </a:r>
            <a:r>
              <a:rPr lang="en-US" altLang="ja-JP" dirty="0" smtClean="0"/>
              <a:t>(</a:t>
            </a:r>
            <a:r>
              <a:rPr lang="ja-JP" altLang="en-US" dirty="0" smtClean="0"/>
              <a:t>民衆法廷</a:t>
            </a:r>
            <a:r>
              <a:rPr lang="en-US" altLang="ja-JP" dirty="0" smtClean="0"/>
              <a:t>)</a:t>
            </a:r>
            <a:r>
              <a:rPr lang="ja-JP" altLang="en-US" dirty="0" smtClean="0"/>
              <a:t>を取り上げた。</a:t>
            </a:r>
            <a:r>
              <a:rPr lang="en-US" altLang="ja-JP" dirty="0" smtClean="0"/>
              <a:t/>
            </a:r>
            <a:br>
              <a:rPr lang="en-US" altLang="ja-JP" dirty="0" smtClean="0"/>
            </a:br>
            <a:endParaRPr lang="en-US" altLang="ja-JP" dirty="0" smtClean="0"/>
          </a:p>
        </p:txBody>
      </p:sp>
      <p:sp>
        <p:nvSpPr>
          <p:cNvPr id="7" name="右矢印 6"/>
          <p:cNvSpPr/>
          <p:nvPr/>
        </p:nvSpPr>
        <p:spPr>
          <a:xfrm>
            <a:off x="1187624" y="4653136"/>
            <a:ext cx="14401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987823" y="4509120"/>
            <a:ext cx="5416868" cy="1569660"/>
          </a:xfrm>
          <a:prstGeom prst="rect">
            <a:avLst/>
          </a:prstGeom>
          <a:noFill/>
        </p:spPr>
        <p:txBody>
          <a:bodyPr wrap="none" rtlCol="0">
            <a:spAutoFit/>
          </a:bodyPr>
          <a:lstStyle/>
          <a:p>
            <a:r>
              <a:rPr kumimoji="1" lang="ja-JP" altLang="en-US" sz="2400" dirty="0" smtClean="0"/>
              <a:t>その放送内容に対して、</a:t>
            </a:r>
            <a:r>
              <a:rPr kumimoji="1" lang="en-US" altLang="ja-JP" sz="2400" dirty="0" smtClean="0"/>
              <a:t>NGO</a:t>
            </a:r>
            <a:r>
              <a:rPr kumimoji="1" lang="ja-JP" altLang="en-US" sz="2400" dirty="0" smtClean="0"/>
              <a:t>と</a:t>
            </a:r>
            <a:endParaRPr kumimoji="1" lang="en-US" altLang="ja-JP" sz="2400" dirty="0" smtClean="0"/>
          </a:p>
          <a:p>
            <a:r>
              <a:rPr kumimoji="1" lang="ja-JP" altLang="en-US" sz="2400" dirty="0" smtClean="0"/>
              <a:t>その代表者は番組制作会社の</a:t>
            </a:r>
            <a:r>
              <a:rPr lang="ja-JP" altLang="en-US" sz="2400" dirty="0" smtClean="0"/>
              <a:t>担当者の</a:t>
            </a:r>
            <a:endParaRPr lang="en-US" altLang="ja-JP" sz="2400" dirty="0" smtClean="0"/>
          </a:p>
          <a:p>
            <a:r>
              <a:rPr lang="ja-JP" altLang="en-US" sz="2400" dirty="0" smtClean="0"/>
              <a:t>説明から期待できる内容では</a:t>
            </a:r>
            <a:endParaRPr lang="en-US" altLang="ja-JP" sz="2400" dirty="0" smtClean="0"/>
          </a:p>
          <a:p>
            <a:r>
              <a:rPr kumimoji="1" lang="ja-JP" altLang="en-US" sz="2400" dirty="0"/>
              <a:t>なかったと</a:t>
            </a:r>
            <a:r>
              <a:rPr kumimoji="1" lang="ja-JP" altLang="en-US" sz="2400" dirty="0" smtClean="0"/>
              <a:t>して損害賠償を求めた。</a:t>
            </a:r>
            <a:endParaRPr kumimoji="1" lang="ja-JP" altLang="en-US" sz="2400" dirty="0"/>
          </a:p>
        </p:txBody>
      </p:sp>
    </p:spTree>
    <p:extLst>
      <p:ext uri="{BB962C8B-B14F-4D97-AF65-F5344CB8AC3E}">
        <p14:creationId xmlns:p14="http://schemas.microsoft.com/office/powerpoint/2010/main" xmlns="" val="908396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テキスト プレースホルダー 4"/>
          <p:cNvSpPr>
            <a:spLocks noGrp="1"/>
          </p:cNvSpPr>
          <p:nvPr>
            <p:ph type="body" idx="1"/>
          </p:nvPr>
        </p:nvSpPr>
        <p:spPr/>
        <p:txBody>
          <a:bodyPr/>
          <a:lstStyle/>
          <a:p>
            <a:r>
              <a:rPr kumimoji="1" lang="ja-JP" altLang="en-US" dirty="0" smtClean="0"/>
              <a:t>東京高裁</a:t>
            </a:r>
            <a:endParaRPr kumimoji="1" lang="ja-JP" altLang="en-US" dirty="0"/>
          </a:p>
        </p:txBody>
      </p:sp>
      <p:sp>
        <p:nvSpPr>
          <p:cNvPr id="6" name="コンテンツ プレースホルダー 5"/>
          <p:cNvSpPr>
            <a:spLocks noGrp="1"/>
          </p:cNvSpPr>
          <p:nvPr>
            <p:ph sz="quarter" idx="2"/>
          </p:nvPr>
        </p:nvSpPr>
        <p:spPr/>
        <p:txBody>
          <a:bodyPr/>
          <a:lstStyle/>
          <a:p>
            <a:r>
              <a:rPr kumimoji="1" lang="en-US" altLang="ja-JP" dirty="0" smtClean="0">
                <a:solidFill>
                  <a:srgbClr val="FF0000"/>
                </a:solidFill>
              </a:rPr>
              <a:t>NHK</a:t>
            </a:r>
            <a:r>
              <a:rPr kumimoji="1" lang="ja-JP" altLang="en-US" dirty="0" smtClean="0">
                <a:solidFill>
                  <a:srgbClr val="FF0000"/>
                </a:solidFill>
              </a:rPr>
              <a:t>の責任を認める</a:t>
            </a:r>
            <a:r>
              <a:rPr kumimoji="1" lang="en-US" altLang="ja-JP" dirty="0" smtClean="0">
                <a:solidFill>
                  <a:srgbClr val="FF0000"/>
                </a:solidFill>
              </a:rPr>
              <a:t/>
            </a:r>
            <a:br>
              <a:rPr kumimoji="1" lang="en-US" altLang="ja-JP" dirty="0" smtClean="0">
                <a:solidFill>
                  <a:srgbClr val="FF0000"/>
                </a:solidFill>
              </a:rPr>
            </a:br>
            <a:r>
              <a:rPr kumimoji="1" lang="ja-JP" altLang="en-US" dirty="0" smtClean="0"/>
              <a:t>取材源の期待権侵害と説明義務違反を</a:t>
            </a:r>
            <a:r>
              <a:rPr lang="ja-JP" altLang="en-US" dirty="0" smtClean="0"/>
              <a:t>理由</a:t>
            </a:r>
            <a:r>
              <a:rPr lang="en-US" altLang="ja-JP" dirty="0" smtClean="0"/>
              <a:t/>
            </a:r>
            <a:br>
              <a:rPr lang="en-US" altLang="ja-JP" dirty="0" smtClean="0"/>
            </a:br>
            <a:r>
              <a:rPr lang="ja-JP" altLang="en-US" dirty="0" smtClean="0"/>
              <a:t>①取材者の説明により、期待を抱くのがやむを得ない時は期待・信頼が保護される。</a:t>
            </a:r>
            <a:r>
              <a:rPr lang="en-US" altLang="ja-JP" dirty="0" smtClean="0"/>
              <a:t/>
            </a:r>
            <a:br>
              <a:rPr lang="en-US" altLang="ja-JP" dirty="0" smtClean="0"/>
            </a:br>
            <a:r>
              <a:rPr lang="ja-JP" altLang="en-US" dirty="0" smtClean="0"/>
              <a:t>②</a:t>
            </a:r>
            <a:r>
              <a:rPr lang="ja-JP" altLang="en-US" dirty="0" smtClean="0">
                <a:solidFill>
                  <a:srgbClr val="0070C0"/>
                </a:solidFill>
              </a:rPr>
              <a:t>政治家の意図を推し量って番組を改編した。</a:t>
            </a:r>
            <a:r>
              <a:rPr lang="en-US" altLang="ja-JP" dirty="0" smtClean="0"/>
              <a:t/>
            </a:r>
            <a:br>
              <a:rPr lang="en-US" altLang="ja-JP" dirty="0" smtClean="0"/>
            </a:br>
            <a:r>
              <a:rPr lang="ja-JP" altLang="en-US" dirty="0" smtClean="0"/>
              <a:t>③制作者・取材者は番組内容・変更を説明する義務を負う。</a:t>
            </a:r>
            <a:endParaRPr kumimoji="1" lang="ja-JP" altLang="en-US" dirty="0">
              <a:solidFill>
                <a:srgbClr val="FF0000"/>
              </a:solidFill>
            </a:endParaRPr>
          </a:p>
        </p:txBody>
      </p:sp>
      <p:sp>
        <p:nvSpPr>
          <p:cNvPr id="7" name="テキスト プレースホルダー 6"/>
          <p:cNvSpPr>
            <a:spLocks noGrp="1"/>
          </p:cNvSpPr>
          <p:nvPr>
            <p:ph type="body" sz="half" idx="3"/>
          </p:nvPr>
        </p:nvSpPr>
        <p:spPr/>
        <p:txBody>
          <a:bodyPr/>
          <a:lstStyle/>
          <a:p>
            <a:r>
              <a:rPr kumimoji="1" lang="ja-JP" altLang="en-US" dirty="0" smtClean="0"/>
              <a:t>最高裁</a:t>
            </a:r>
            <a:endParaRPr kumimoji="1" lang="ja-JP" altLang="en-US" dirty="0"/>
          </a:p>
        </p:txBody>
      </p:sp>
      <p:sp>
        <p:nvSpPr>
          <p:cNvPr id="8" name="コンテンツ プレースホルダー 7"/>
          <p:cNvSpPr>
            <a:spLocks noGrp="1"/>
          </p:cNvSpPr>
          <p:nvPr>
            <p:ph sz="quarter" idx="4"/>
          </p:nvPr>
        </p:nvSpPr>
        <p:spPr/>
        <p:txBody>
          <a:bodyPr/>
          <a:lstStyle/>
          <a:p>
            <a:r>
              <a:rPr kumimoji="1" lang="en-US" altLang="ja-JP" dirty="0" smtClean="0">
                <a:solidFill>
                  <a:srgbClr val="FF0000"/>
                </a:solidFill>
              </a:rPr>
              <a:t>NGO</a:t>
            </a:r>
            <a:r>
              <a:rPr kumimoji="1" lang="ja-JP" altLang="en-US" dirty="0" smtClean="0">
                <a:solidFill>
                  <a:srgbClr val="FF0000"/>
                </a:solidFill>
              </a:rPr>
              <a:t>等の請求を退ける</a:t>
            </a:r>
            <a:r>
              <a:rPr kumimoji="1" lang="en-US" altLang="ja-JP" dirty="0" smtClean="0">
                <a:solidFill>
                  <a:srgbClr val="FF0000"/>
                </a:solidFill>
              </a:rPr>
              <a:t/>
            </a:r>
            <a:br>
              <a:rPr kumimoji="1" lang="en-US" altLang="ja-JP" dirty="0" smtClean="0">
                <a:solidFill>
                  <a:srgbClr val="FF0000"/>
                </a:solidFill>
              </a:rPr>
            </a:br>
            <a:r>
              <a:rPr kumimoji="1" lang="ja-JP" altLang="en-US" dirty="0" smtClean="0"/>
              <a:t>①放送法では、放送が国民の知る権利に奉仕すること、番組編集の自律性について規定→このことは国民一般に認識されているため、取材源の期待・信頼を保障するのではない。</a:t>
            </a:r>
            <a:r>
              <a:rPr kumimoji="1" lang="en-US" altLang="ja-JP" dirty="0" smtClean="0"/>
              <a:t/>
            </a:r>
            <a:br>
              <a:rPr kumimoji="1" lang="en-US" altLang="ja-JP" dirty="0" smtClean="0"/>
            </a:br>
            <a:r>
              <a:rPr kumimoji="1" lang="ja-JP" altLang="en-US" dirty="0" smtClean="0"/>
              <a:t>②取材源の期待・信頼が保障されない以上編集段階での番組内容・変更を説明する義務はない。</a:t>
            </a:r>
            <a:endParaRPr kumimoji="1" lang="ja-JP" altLang="en-US" dirty="0">
              <a:solidFill>
                <a:srgbClr val="FF0000"/>
              </a:solidFill>
            </a:endParaRPr>
          </a:p>
        </p:txBody>
      </p:sp>
    </p:spTree>
    <p:extLst>
      <p:ext uri="{BB962C8B-B14F-4D97-AF65-F5344CB8AC3E}">
        <p14:creationId xmlns:p14="http://schemas.microsoft.com/office/powerpoint/2010/main" xmlns="" val="171095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467544" y="1196752"/>
            <a:ext cx="8229600" cy="1066800"/>
          </a:xfrm>
        </p:spPr>
        <p:txBody>
          <a:bodyPr/>
          <a:lstStyle/>
          <a:p>
            <a:r>
              <a:rPr lang="ja-JP" altLang="en-US" dirty="0"/>
              <a:t>まとめ</a:t>
            </a:r>
            <a:endParaRPr kumimoji="1" lang="ja-JP" altLang="en-US" dirty="0"/>
          </a:p>
        </p:txBody>
      </p:sp>
      <p:sp>
        <p:nvSpPr>
          <p:cNvPr id="8" name="コンテンツ プレースホルダー 7"/>
          <p:cNvSpPr>
            <a:spLocks noGrp="1"/>
          </p:cNvSpPr>
          <p:nvPr>
            <p:ph idx="1"/>
          </p:nvPr>
        </p:nvSpPr>
        <p:spPr/>
        <p:txBody>
          <a:bodyPr>
            <a:normAutofit fontScale="92500"/>
          </a:bodyPr>
          <a:lstStyle/>
          <a:p>
            <a:r>
              <a:rPr kumimoji="1" lang="ja-JP" altLang="en-US" dirty="0" smtClean="0"/>
              <a:t>記者クラブは</a:t>
            </a:r>
            <a:r>
              <a:rPr lang="ja-JP" altLang="en-US" dirty="0" smtClean="0"/>
              <a:t>日本独自の制度で、日本のメディアを支えてきたともいえるが、「取材源との距離が近すぎる」として、近年の批判の対象となっている。</a:t>
            </a:r>
            <a:endParaRPr lang="en-US" altLang="ja-JP" dirty="0" smtClean="0"/>
          </a:p>
          <a:p>
            <a:endParaRPr kumimoji="1" lang="en-US" altLang="ja-JP" dirty="0"/>
          </a:p>
          <a:p>
            <a:r>
              <a:rPr kumimoji="1" lang="ja-JP" altLang="en-US" dirty="0" smtClean="0"/>
              <a:t>取材源の秘匿もより多くの情報を手に入れるために必要だがどこまで認められるかが法的にも決まっていない。</a:t>
            </a:r>
            <a:endParaRPr kumimoji="1" lang="en-US" altLang="ja-JP" dirty="0" smtClean="0"/>
          </a:p>
          <a:p>
            <a:endParaRPr lang="en-US" altLang="ja-JP" dirty="0"/>
          </a:p>
          <a:p>
            <a:r>
              <a:rPr lang="ja-JP" altLang="en-US" dirty="0" smtClean="0"/>
              <a:t>取材の段階だけでなく、報道する段階でも取材源との関係をかんがえなくてはならない。</a:t>
            </a:r>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xmlns="" val="2815216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記者クラブの公権力、政治へのなれあいを無くすためには記者への供与を禁止し、罰する必要があるのではないか。</a:t>
            </a:r>
            <a:endParaRPr kumimoji="1" lang="en-US" altLang="ja-JP" dirty="0" smtClean="0"/>
          </a:p>
          <a:p>
            <a:r>
              <a:rPr lang="ja-JP" altLang="en-US" dirty="0" smtClean="0"/>
              <a:t>取材源の秘匿は記者が情報を得るためには必要だと思うが、この権利があまりにも強すぎては国民が知りたいことまでもがうやむやになってしまうのではないだろうか。</a:t>
            </a:r>
            <a:r>
              <a:rPr lang="en-US" altLang="ja-JP" dirty="0" smtClean="0"/>
              <a:t/>
            </a:r>
            <a:br>
              <a:rPr lang="en-US" altLang="ja-JP" dirty="0" smtClean="0"/>
            </a:br>
            <a:r>
              <a:rPr lang="ja-JP" altLang="en-US" dirty="0" smtClean="0"/>
              <a:t>→裁判では一律に取材源の秘匿を認めないと決めてしまってはどうか。</a:t>
            </a:r>
            <a:endParaRPr lang="en-US" altLang="ja-JP" dirty="0" smtClean="0"/>
          </a:p>
          <a:p>
            <a:r>
              <a:rPr lang="ja-JP" altLang="en-US" dirty="0" smtClean="0"/>
              <a:t>取材源に対しては報道する内容</a:t>
            </a:r>
            <a:r>
              <a:rPr lang="ja-JP" altLang="en-US" dirty="0"/>
              <a:t>に</a:t>
            </a:r>
            <a:r>
              <a:rPr lang="ja-JP" altLang="en-US" dirty="0" smtClean="0"/>
              <a:t>ついて事前に十分な説明を行い、編集の段階での変更の説明はいらないのではないか。</a:t>
            </a:r>
            <a:endParaRPr lang="en-US" altLang="ja-JP" dirty="0" smtClean="0"/>
          </a:p>
          <a:p>
            <a:endParaRPr lang="en-US" altLang="ja-JP" dirty="0"/>
          </a:p>
        </p:txBody>
      </p:sp>
    </p:spTree>
    <p:extLst>
      <p:ext uri="{BB962C8B-B14F-4D97-AF65-F5344CB8AC3E}">
        <p14:creationId xmlns:p14="http://schemas.microsoft.com/office/powerpoint/2010/main" xmlns="" val="818221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論点</a:t>
            </a:r>
            <a:endParaRPr kumimoji="1" lang="ja-JP" altLang="en-US" dirty="0"/>
          </a:p>
        </p:txBody>
      </p:sp>
      <p:sp>
        <p:nvSpPr>
          <p:cNvPr id="8" name="コンテンツ プレースホルダー 7"/>
          <p:cNvSpPr>
            <a:spLocks noGrp="1"/>
          </p:cNvSpPr>
          <p:nvPr>
            <p:ph idx="1"/>
          </p:nvPr>
        </p:nvSpPr>
        <p:spPr/>
        <p:txBody>
          <a:bodyPr>
            <a:normAutofit lnSpcReduction="10000"/>
          </a:bodyPr>
          <a:lstStyle/>
          <a:p>
            <a:r>
              <a:rPr kumimoji="1" lang="ja-JP" altLang="en-US" dirty="0" smtClean="0"/>
              <a:t>記者クラブは日本にとって存在するべきか</a:t>
            </a:r>
            <a:endParaRPr lang="en-US" altLang="ja-JP" dirty="0"/>
          </a:p>
          <a:p>
            <a:endParaRPr kumimoji="1" lang="en-US" altLang="ja-JP" dirty="0" smtClean="0"/>
          </a:p>
          <a:p>
            <a:r>
              <a:rPr kumimoji="1" lang="ja-JP" altLang="en-US" dirty="0" smtClean="0"/>
              <a:t>取材源の秘匿はどの程度まで守られるべきか</a:t>
            </a:r>
            <a:r>
              <a:rPr kumimoji="1" lang="en-US" altLang="ja-JP" dirty="0" smtClean="0"/>
              <a:t/>
            </a:r>
            <a:br>
              <a:rPr kumimoji="1" lang="en-US" altLang="ja-JP" dirty="0" smtClean="0"/>
            </a:br>
            <a:r>
              <a:rPr kumimoji="1" lang="ja-JP" altLang="en-US" dirty="0" smtClean="0"/>
              <a:t>→裁判でもこの権利は主張できるのか否か</a:t>
            </a:r>
            <a:endParaRPr kumimoji="1" lang="en-US" altLang="ja-JP" dirty="0" smtClean="0"/>
          </a:p>
          <a:p>
            <a:endParaRPr lang="en-US" altLang="ja-JP" dirty="0"/>
          </a:p>
          <a:p>
            <a:r>
              <a:rPr kumimoji="1" lang="ja-JP" altLang="en-US" dirty="0" smtClean="0"/>
              <a:t>取材者は取材源に対して、報道する内容をすべて説明するべきか</a:t>
            </a:r>
            <a:endParaRPr kumimoji="1" lang="en-US" altLang="ja-JP" dirty="0" smtClean="0"/>
          </a:p>
          <a:p>
            <a:endParaRPr lang="en-US" altLang="ja-JP" dirty="0"/>
          </a:p>
          <a:p>
            <a:r>
              <a:rPr kumimoji="1" lang="ja-JP" altLang="en-US" dirty="0" smtClean="0"/>
              <a:t>記者たちはどのようにして取材源と距離をとっていくべきか</a:t>
            </a:r>
            <a:endParaRPr kumimoji="1" lang="ja-JP" altLang="en-US" dirty="0"/>
          </a:p>
        </p:txBody>
      </p:sp>
    </p:spTree>
    <p:extLst>
      <p:ext uri="{BB962C8B-B14F-4D97-AF65-F5344CB8AC3E}">
        <p14:creationId xmlns:p14="http://schemas.microsoft.com/office/powerpoint/2010/main" xmlns="" val="204480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参考資料</a:t>
            </a:r>
            <a:endParaRPr kumimoji="1" lang="ja-JP" altLang="en-US" dirty="0"/>
          </a:p>
        </p:txBody>
      </p:sp>
      <p:sp>
        <p:nvSpPr>
          <p:cNvPr id="8" name="コンテンツ プレースホルダー 7"/>
          <p:cNvSpPr>
            <a:spLocks noGrp="1"/>
          </p:cNvSpPr>
          <p:nvPr>
            <p:ph idx="1"/>
          </p:nvPr>
        </p:nvSpPr>
        <p:spPr/>
        <p:txBody>
          <a:bodyPr/>
          <a:lstStyle/>
          <a:p>
            <a:r>
              <a:rPr lang="ja-JP" altLang="en-US" dirty="0" smtClean="0"/>
              <a:t>浅野健一　</a:t>
            </a:r>
            <a:r>
              <a:rPr lang="en-US" altLang="ja-JP" dirty="0" smtClean="0"/>
              <a:t>『</a:t>
            </a:r>
            <a:r>
              <a:rPr lang="ja-JP" altLang="en-US" dirty="0" smtClean="0"/>
              <a:t>記者クラブ解体新書</a:t>
            </a:r>
            <a:r>
              <a:rPr lang="en-US" altLang="ja-JP" dirty="0" smtClean="0"/>
              <a:t>』</a:t>
            </a:r>
            <a:r>
              <a:rPr lang="ja-JP" altLang="en-US" dirty="0" smtClean="0"/>
              <a:t>　現代人分社、２０１１</a:t>
            </a:r>
            <a:endParaRPr lang="en-US" altLang="ja-JP" dirty="0" smtClean="0"/>
          </a:p>
          <a:p>
            <a:r>
              <a:rPr kumimoji="1" lang="ja-JP" altLang="en-US" dirty="0" smtClean="0"/>
              <a:t>鈴木秀美・山田健太編著　</a:t>
            </a:r>
            <a:r>
              <a:rPr kumimoji="1" lang="en-US" altLang="ja-JP" dirty="0" smtClean="0"/>
              <a:t>『</a:t>
            </a:r>
            <a:r>
              <a:rPr kumimoji="1" lang="ja-JP" altLang="en-US" dirty="0" smtClean="0"/>
              <a:t>よくわかるメディア法</a:t>
            </a:r>
            <a:r>
              <a:rPr kumimoji="1" lang="en-US" altLang="ja-JP" dirty="0" smtClean="0"/>
              <a:t>』</a:t>
            </a:r>
            <a:r>
              <a:rPr kumimoji="1" lang="ja-JP" altLang="en-US" dirty="0" smtClean="0"/>
              <a:t>　</a:t>
            </a:r>
            <a:r>
              <a:rPr kumimoji="1" lang="en-US" altLang="ja-JP" dirty="0" smtClean="0"/>
              <a:t/>
            </a:r>
            <a:br>
              <a:rPr kumimoji="1" lang="en-US" altLang="ja-JP" dirty="0" smtClean="0"/>
            </a:br>
            <a:r>
              <a:rPr kumimoji="1" lang="ja-JP" altLang="en-US" dirty="0" smtClean="0"/>
              <a:t>ミネルヴァ書房、２０１１</a:t>
            </a:r>
            <a:endParaRPr kumimoji="1" lang="en-US" altLang="ja-JP" dirty="0" smtClean="0"/>
          </a:p>
          <a:p>
            <a:r>
              <a:rPr lang="ja-JP" altLang="en-US" dirty="0" smtClean="0"/>
              <a:t>マーティン・ファクラー　</a:t>
            </a:r>
            <a:r>
              <a:rPr lang="en-US" altLang="ja-JP" dirty="0" smtClean="0"/>
              <a:t>『</a:t>
            </a:r>
            <a:r>
              <a:rPr lang="ja-JP" altLang="en-US" dirty="0" smtClean="0"/>
              <a:t>「本当のこと」を伝えない日本の新聞</a:t>
            </a:r>
            <a:r>
              <a:rPr lang="en-US" altLang="ja-JP" dirty="0" smtClean="0"/>
              <a:t>』</a:t>
            </a:r>
            <a:r>
              <a:rPr lang="ja-JP" altLang="en-US" dirty="0" smtClean="0"/>
              <a:t>　双葉社、２０１２</a:t>
            </a:r>
            <a:endParaRPr lang="en-US" altLang="ja-JP" dirty="0" smtClean="0"/>
          </a:p>
          <a:p>
            <a:r>
              <a:rPr lang="en-US" altLang="ja-JP" dirty="0">
                <a:hlinkClick r:id="rId3"/>
              </a:rPr>
              <a:t>http://www.kisha-club.jp/</a:t>
            </a:r>
            <a:endParaRPr kumimoji="1" lang="ja-JP" altLang="en-US" dirty="0"/>
          </a:p>
        </p:txBody>
      </p:sp>
    </p:spTree>
    <p:extLst>
      <p:ext uri="{BB962C8B-B14F-4D97-AF65-F5344CB8AC3E}">
        <p14:creationId xmlns:p14="http://schemas.microsoft.com/office/powerpoint/2010/main" xmlns="" val="3998628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日本のメディアの現状</a:t>
            </a:r>
            <a:endParaRPr lang="en-US" altLang="ja-JP" dirty="0" smtClean="0"/>
          </a:p>
          <a:p>
            <a:r>
              <a:rPr kumimoji="1" lang="ja-JP" altLang="en-US" dirty="0"/>
              <a:t>記者</a:t>
            </a:r>
            <a:r>
              <a:rPr kumimoji="1" lang="ja-JP" altLang="en-US" dirty="0" smtClean="0"/>
              <a:t>クラブ</a:t>
            </a:r>
            <a:r>
              <a:rPr kumimoji="1" lang="en-US" altLang="ja-JP" dirty="0" smtClean="0"/>
              <a:t/>
            </a:r>
            <a:br>
              <a:rPr kumimoji="1" lang="en-US" altLang="ja-JP" dirty="0" smtClean="0"/>
            </a:br>
            <a:r>
              <a:rPr kumimoji="1" lang="en-US" altLang="ja-JP" dirty="0" smtClean="0"/>
              <a:t>―</a:t>
            </a:r>
            <a:r>
              <a:rPr kumimoji="1" lang="ja-JP" altLang="en-US" dirty="0" smtClean="0"/>
              <a:t>できた背景</a:t>
            </a:r>
            <a:r>
              <a:rPr kumimoji="1" lang="en-US" altLang="ja-JP" dirty="0" smtClean="0"/>
              <a:t/>
            </a:r>
            <a:br>
              <a:rPr kumimoji="1" lang="en-US" altLang="ja-JP" dirty="0" smtClean="0"/>
            </a:br>
            <a:r>
              <a:rPr kumimoji="1" lang="en-US" altLang="ja-JP" dirty="0" smtClean="0"/>
              <a:t>―</a:t>
            </a:r>
            <a:r>
              <a:rPr kumimoji="1" lang="ja-JP" altLang="en-US" dirty="0" smtClean="0"/>
              <a:t>メリットデメリット</a:t>
            </a:r>
            <a:endParaRPr kumimoji="1" lang="en-US" altLang="ja-JP" dirty="0" smtClean="0"/>
          </a:p>
          <a:p>
            <a:r>
              <a:rPr lang="ja-JP" altLang="en-US" dirty="0"/>
              <a:t>取材源</a:t>
            </a:r>
            <a:r>
              <a:rPr lang="ja-JP" altLang="en-US" dirty="0" smtClean="0"/>
              <a:t>の秘匿</a:t>
            </a:r>
            <a:r>
              <a:rPr lang="en-US" altLang="ja-JP" dirty="0" smtClean="0"/>
              <a:t/>
            </a:r>
            <a:br>
              <a:rPr lang="en-US" altLang="ja-JP" dirty="0" smtClean="0"/>
            </a:br>
            <a:r>
              <a:rPr lang="en-US" altLang="ja-JP" dirty="0" smtClean="0"/>
              <a:t>―</a:t>
            </a:r>
            <a:r>
              <a:rPr lang="ja-JP" altLang="en-US" dirty="0" smtClean="0"/>
              <a:t>定義</a:t>
            </a:r>
            <a:r>
              <a:rPr lang="en-US" altLang="ja-JP" dirty="0" smtClean="0"/>
              <a:t/>
            </a:r>
            <a:br>
              <a:rPr lang="en-US" altLang="ja-JP" dirty="0" smtClean="0"/>
            </a:br>
            <a:r>
              <a:rPr lang="en-US" altLang="ja-JP" dirty="0" smtClean="0"/>
              <a:t>―</a:t>
            </a:r>
            <a:r>
              <a:rPr lang="ja-JP" altLang="en-US" dirty="0" smtClean="0"/>
              <a:t>取材源の秘匿に関する判例</a:t>
            </a:r>
            <a:endParaRPr lang="en-US" altLang="ja-JP" dirty="0" smtClean="0"/>
          </a:p>
          <a:p>
            <a:r>
              <a:rPr lang="ja-JP" altLang="en-US" dirty="0" smtClean="0"/>
              <a:t>取材源と報道の自由</a:t>
            </a:r>
            <a:endParaRPr lang="en-US" altLang="ja-JP" dirty="0" smtClean="0"/>
          </a:p>
          <a:p>
            <a:r>
              <a:rPr lang="ja-JP" altLang="en-US" dirty="0"/>
              <a:t>まとめ</a:t>
            </a:r>
            <a:endParaRPr lang="en-US" altLang="ja-JP" dirty="0" smtClean="0"/>
          </a:p>
          <a:p>
            <a:r>
              <a:rPr kumimoji="1" lang="ja-JP" altLang="en-US" dirty="0" smtClean="0"/>
              <a:t>考察</a:t>
            </a:r>
            <a:endParaRPr lang="en-US" altLang="ja-JP" dirty="0" smtClean="0"/>
          </a:p>
          <a:p>
            <a:r>
              <a:rPr kumimoji="1" lang="ja-JP" altLang="en-US" dirty="0"/>
              <a:t>論点</a:t>
            </a:r>
          </a:p>
        </p:txBody>
      </p:sp>
    </p:spTree>
    <p:extLst>
      <p:ext uri="{BB962C8B-B14F-4D97-AF65-F5344CB8AC3E}">
        <p14:creationId xmlns:p14="http://schemas.microsoft.com/office/powerpoint/2010/main" xmlns="" val="1945496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日本のメディアの現状</a:t>
            </a:r>
            <a:endParaRPr kumimoji="1" lang="ja-JP" altLang="en-US" dirty="0"/>
          </a:p>
        </p:txBody>
      </p:sp>
      <p:sp>
        <p:nvSpPr>
          <p:cNvPr id="2" name="コンテンツ プレースホルダー 1"/>
          <p:cNvSpPr>
            <a:spLocks noGrp="1"/>
          </p:cNvSpPr>
          <p:nvPr>
            <p:ph idx="1"/>
          </p:nvPr>
        </p:nvSpPr>
        <p:spPr/>
        <p:txBody>
          <a:bodyPr/>
          <a:lstStyle/>
          <a:p>
            <a:r>
              <a:rPr kumimoji="1" lang="ja-JP" altLang="en-US" dirty="0" smtClean="0"/>
              <a:t>新聞</a:t>
            </a:r>
            <a:r>
              <a:rPr lang="en-US" altLang="ja-JP" dirty="0"/>
              <a:t/>
            </a:r>
            <a:br>
              <a:rPr lang="en-US" altLang="ja-JP" dirty="0"/>
            </a:br>
            <a:r>
              <a:rPr lang="ja-JP" altLang="en-US" dirty="0" smtClean="0"/>
              <a:t>１９９７年の５３７７万部をピークに減少</a:t>
            </a:r>
            <a:r>
              <a:rPr lang="en-US" altLang="ja-JP" dirty="0" smtClean="0"/>
              <a:t/>
            </a:r>
            <a:br>
              <a:rPr lang="en-US" altLang="ja-JP" dirty="0" smtClean="0"/>
            </a:br>
            <a:r>
              <a:rPr lang="ja-JP" altLang="en-US" dirty="0" smtClean="0"/>
              <a:t>現在では５０００万部ほどを発行</a:t>
            </a:r>
            <a:r>
              <a:rPr lang="en-US" altLang="ja-JP" dirty="0" smtClean="0"/>
              <a:t/>
            </a:r>
            <a:br>
              <a:rPr lang="en-US" altLang="ja-JP" dirty="0" smtClean="0"/>
            </a:br>
            <a:r>
              <a:rPr lang="ja-JP" altLang="en-US" dirty="0" smtClean="0"/>
              <a:t>→「新聞大国」の中でもトップの普及率</a:t>
            </a:r>
            <a:r>
              <a:rPr lang="en-US" altLang="ja-JP" dirty="0"/>
              <a:t/>
            </a:r>
            <a:br>
              <a:rPr lang="en-US" altLang="ja-JP" dirty="0"/>
            </a:br>
            <a:r>
              <a:rPr lang="ja-JP" altLang="en-US" dirty="0" smtClean="0"/>
              <a:t>インターネットのウェブページへの情報発信</a:t>
            </a:r>
            <a:endParaRPr lang="en-US" altLang="ja-JP" dirty="0" smtClean="0"/>
          </a:p>
        </p:txBody>
      </p:sp>
    </p:spTree>
    <p:extLst>
      <p:ext uri="{BB962C8B-B14F-4D97-AF65-F5344CB8AC3E}">
        <p14:creationId xmlns:p14="http://schemas.microsoft.com/office/powerpoint/2010/main" xmlns="" val="583469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endParaRPr kumimoji="1" lang="ja-JP" altLang="en-US"/>
          </a:p>
        </p:txBody>
      </p:sp>
      <p:sp>
        <p:nvSpPr>
          <p:cNvPr id="2" name="コンテンツ プレースホルダー 1"/>
          <p:cNvSpPr>
            <a:spLocks noGrp="1"/>
          </p:cNvSpPr>
          <p:nvPr>
            <p:ph idx="1"/>
          </p:nvPr>
        </p:nvSpPr>
        <p:spPr/>
        <p:txBody>
          <a:bodyPr>
            <a:normAutofit fontScale="85000" lnSpcReduction="10000"/>
          </a:bodyPr>
          <a:lstStyle/>
          <a:p>
            <a:r>
              <a:rPr kumimoji="1" lang="ja-JP" altLang="en-US" dirty="0" smtClean="0"/>
              <a:t>放送</a:t>
            </a:r>
            <a:r>
              <a:rPr kumimoji="1" lang="en-US" altLang="ja-JP" dirty="0" smtClean="0"/>
              <a:t/>
            </a:r>
            <a:br>
              <a:rPr kumimoji="1" lang="en-US" altLang="ja-JP" dirty="0" smtClean="0"/>
            </a:br>
            <a:r>
              <a:rPr kumimoji="1" lang="ja-JP" altLang="en-US" dirty="0" smtClean="0"/>
              <a:t>公共放送</a:t>
            </a:r>
            <a:r>
              <a:rPr kumimoji="1" lang="en-US" altLang="ja-JP" dirty="0" smtClean="0"/>
              <a:t/>
            </a:r>
            <a:br>
              <a:rPr kumimoji="1" lang="en-US" altLang="ja-JP" dirty="0" smtClean="0"/>
            </a:br>
            <a:r>
              <a:rPr kumimoji="1" lang="ja-JP" altLang="en-US" dirty="0" smtClean="0"/>
              <a:t>→日本放送協会</a:t>
            </a:r>
            <a:r>
              <a:rPr kumimoji="1" lang="en-US" altLang="ja-JP" dirty="0" smtClean="0"/>
              <a:t>(NHK)</a:t>
            </a:r>
            <a:r>
              <a:rPr lang="en-US" altLang="ja-JP" dirty="0"/>
              <a:t/>
            </a:r>
            <a:br>
              <a:rPr lang="en-US" altLang="ja-JP" dirty="0"/>
            </a:br>
            <a:r>
              <a:rPr lang="ja-JP" altLang="en-US" dirty="0"/>
              <a:t>　</a:t>
            </a:r>
            <a:r>
              <a:rPr lang="ja-JP" altLang="en-US" dirty="0" smtClean="0"/>
              <a:t>　受信料に支えられたネットワーク</a:t>
            </a:r>
            <a:r>
              <a:rPr lang="en-US" altLang="ja-JP" dirty="0" smtClean="0"/>
              <a:t/>
            </a:r>
            <a:br>
              <a:rPr lang="en-US" altLang="ja-JP" dirty="0" smtClean="0"/>
            </a:br>
            <a:r>
              <a:rPr lang="ja-JP" altLang="en-US" dirty="0" smtClean="0"/>
              <a:t>　　</a:t>
            </a:r>
            <a:r>
              <a:rPr lang="ja-JP" altLang="en-US" dirty="0"/>
              <a:t>経営事業収入　６６９９億円</a:t>
            </a:r>
            <a:r>
              <a:rPr lang="en-US" altLang="ja-JP" dirty="0"/>
              <a:t>(</a:t>
            </a:r>
            <a:r>
              <a:rPr lang="ja-JP" altLang="en-US" dirty="0"/>
              <a:t>前年度比５４億円増</a:t>
            </a:r>
            <a:r>
              <a:rPr lang="en-US" altLang="ja-JP" dirty="0"/>
              <a:t>)</a:t>
            </a:r>
            <a:br>
              <a:rPr lang="en-US" altLang="ja-JP" dirty="0"/>
            </a:br>
            <a:r>
              <a:rPr lang="en-US" altLang="ja-JP" dirty="0"/>
              <a:t/>
            </a:r>
            <a:br>
              <a:rPr lang="en-US" altLang="ja-JP" dirty="0"/>
            </a:br>
            <a:r>
              <a:rPr lang="en-US" altLang="ja-JP" dirty="0" smtClean="0"/>
              <a:t/>
            </a:r>
            <a:br>
              <a:rPr lang="en-US" altLang="ja-JP" dirty="0" smtClean="0"/>
            </a:br>
            <a:r>
              <a:rPr lang="ja-JP" altLang="en-US" dirty="0" smtClean="0"/>
              <a:t>民間放送</a:t>
            </a:r>
            <a:r>
              <a:rPr lang="en-US" altLang="ja-JP" dirty="0" smtClean="0"/>
              <a:t>(</a:t>
            </a:r>
            <a:r>
              <a:rPr lang="ja-JP" altLang="en-US" dirty="0"/>
              <a:t>民放</a:t>
            </a:r>
            <a:r>
              <a:rPr lang="en-US" altLang="ja-JP" dirty="0" smtClean="0"/>
              <a:t>)</a:t>
            </a:r>
            <a:br>
              <a:rPr lang="en-US" altLang="ja-JP" dirty="0" smtClean="0"/>
            </a:br>
            <a:r>
              <a:rPr lang="ja-JP" altLang="en-US" dirty="0" smtClean="0"/>
              <a:t>→東京をキー局とする５大ネットワークによって系列化</a:t>
            </a:r>
            <a:r>
              <a:rPr lang="en-US" altLang="ja-JP" dirty="0" smtClean="0"/>
              <a:t/>
            </a:r>
            <a:br>
              <a:rPr lang="en-US" altLang="ja-JP" dirty="0" smtClean="0"/>
            </a:br>
            <a:r>
              <a:rPr lang="ja-JP" altLang="en-US" dirty="0" smtClean="0"/>
              <a:t>　　広告収入＝景気の影響を受けやすい</a:t>
            </a:r>
            <a:r>
              <a:rPr lang="en-US" altLang="ja-JP" dirty="0" smtClean="0"/>
              <a:t/>
            </a:r>
            <a:br>
              <a:rPr lang="en-US" altLang="ja-JP" dirty="0" smtClean="0"/>
            </a:br>
            <a:r>
              <a:rPr lang="ja-JP" altLang="en-US" dirty="0" smtClean="0"/>
              <a:t>　</a:t>
            </a:r>
            <a:r>
              <a:rPr kumimoji="1" lang="ja-JP" altLang="en-US" dirty="0" smtClean="0"/>
              <a:t>　</a:t>
            </a:r>
            <a:r>
              <a:rPr lang="ja-JP" altLang="en-US" dirty="0" smtClean="0"/>
              <a:t>２００９年度</a:t>
            </a:r>
            <a:r>
              <a:rPr lang="ja-JP" altLang="en-US" dirty="0"/>
              <a:t>決算概況　２兆２４４３億円</a:t>
            </a:r>
            <a:r>
              <a:rPr lang="en-US" altLang="ja-JP" dirty="0"/>
              <a:t>(</a:t>
            </a:r>
            <a:r>
              <a:rPr lang="ja-JP" altLang="en-US" dirty="0"/>
              <a:t>前年度比</a:t>
            </a:r>
            <a:r>
              <a:rPr lang="en-US" altLang="ja-JP" dirty="0"/>
              <a:t>7.8</a:t>
            </a:r>
            <a:r>
              <a:rPr lang="ja-JP" altLang="en-US" dirty="0"/>
              <a:t>％減</a:t>
            </a:r>
            <a:r>
              <a:rPr lang="en-US" altLang="ja-JP" dirty="0"/>
              <a:t>)</a:t>
            </a:r>
            <a:endParaRPr kumimoji="1" lang="ja-JP" altLang="en-US" dirty="0"/>
          </a:p>
        </p:txBody>
      </p:sp>
    </p:spTree>
    <p:extLst>
      <p:ext uri="{BB962C8B-B14F-4D97-AF65-F5344CB8AC3E}">
        <p14:creationId xmlns:p14="http://schemas.microsoft.com/office/powerpoint/2010/main" xmlns="" val="2226955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59532" y="2967335"/>
            <a:ext cx="8024954" cy="1754326"/>
          </a:xfrm>
          <a:prstGeom prst="rect">
            <a:avLst/>
          </a:prstGeom>
          <a:noFill/>
        </p:spPr>
        <p:txBody>
          <a:bodyPr wrap="none" lIns="91440" tIns="45720" rIns="91440" bIns="45720">
            <a:spAutoFit/>
          </a:bodyPr>
          <a:lstStyle/>
          <a:p>
            <a:pPr algn="ctr"/>
            <a:r>
              <a:rPr lang="ja-JP" alt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減少傾向にはあるが、</a:t>
            </a:r>
            <a:endParaRPr lang="en-US" altLang="ja-JP"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r>
              <a:rPr lang="ja-JP" alt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国民に</a:t>
            </a:r>
            <a:r>
              <a:rPr lang="ja-JP" alt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とって重要な情報源</a:t>
            </a:r>
            <a:endParaRPr lang="ja-JP" alt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7" name="角丸四角形 6"/>
          <p:cNvSpPr/>
          <p:nvPr/>
        </p:nvSpPr>
        <p:spPr>
          <a:xfrm>
            <a:off x="899592" y="1556792"/>
            <a:ext cx="7200800" cy="4464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しかし、近年こういったマス・メディアに対して「取材源に近すぎる」といった批判</a:t>
            </a:r>
            <a:endParaRPr kumimoji="1" lang="en-US" altLang="ja-JP" sz="3200" dirty="0" smtClean="0"/>
          </a:p>
          <a:p>
            <a:pPr algn="ctr"/>
            <a:r>
              <a:rPr lang="ja-JP" altLang="en-US" sz="3200" dirty="0" smtClean="0"/>
              <a:t>→メディア不信へ</a:t>
            </a:r>
            <a:endParaRPr kumimoji="1" lang="ja-JP" altLang="en-US" sz="3200" dirty="0"/>
          </a:p>
        </p:txBody>
      </p:sp>
    </p:spTree>
    <p:extLst>
      <p:ext uri="{BB962C8B-B14F-4D97-AF65-F5344CB8AC3E}">
        <p14:creationId xmlns:p14="http://schemas.microsoft.com/office/powerpoint/2010/main" xmlns="" val="72241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記者クラブとは</a:t>
            </a:r>
            <a:endParaRPr kumimoji="1" lang="ja-JP" altLang="en-US" dirty="0"/>
          </a:p>
        </p:txBody>
      </p:sp>
      <p:sp>
        <p:nvSpPr>
          <p:cNvPr id="2" name="コンテンツ プレースホルダー 1"/>
          <p:cNvSpPr>
            <a:spLocks noGrp="1"/>
          </p:cNvSpPr>
          <p:nvPr>
            <p:ph idx="1"/>
          </p:nvPr>
        </p:nvSpPr>
        <p:spPr/>
        <p:txBody>
          <a:bodyPr/>
          <a:lstStyle/>
          <a:p>
            <a:r>
              <a:rPr kumimoji="1" lang="ja-JP" altLang="en-US" dirty="0" smtClean="0"/>
              <a:t>公的機関などを継続的に取材するジャーナリストたちによって構成される</a:t>
            </a:r>
            <a:r>
              <a:rPr kumimoji="1" lang="ja-JP" altLang="en-US" dirty="0" smtClean="0">
                <a:solidFill>
                  <a:srgbClr val="FF0000"/>
                </a:solidFill>
              </a:rPr>
              <a:t>「取材・報道のための自主的な組織」</a:t>
            </a:r>
            <a:endParaRPr kumimoji="1" lang="en-US" altLang="ja-JP" dirty="0" smtClean="0">
              <a:solidFill>
                <a:srgbClr val="FF0000"/>
              </a:solidFill>
            </a:endParaRPr>
          </a:p>
          <a:p>
            <a:r>
              <a:rPr lang="ja-JP" altLang="en-US" dirty="0" smtClean="0"/>
              <a:t>新聞協会を構成する新聞社や通信社、放送局の記者が加盟</a:t>
            </a:r>
            <a:endParaRPr lang="en-US" altLang="ja-JP" dirty="0" smtClean="0"/>
          </a:p>
          <a:p>
            <a:r>
              <a:rPr lang="ja-JP" altLang="en-US" dirty="0" smtClean="0"/>
              <a:t>英語圏</a:t>
            </a:r>
            <a:r>
              <a:rPr lang="ja-JP" altLang="en-US" dirty="0"/>
              <a:t>で</a:t>
            </a:r>
            <a:r>
              <a:rPr lang="ja-JP" altLang="en-US" dirty="0" smtClean="0"/>
              <a:t>は「</a:t>
            </a:r>
            <a:r>
              <a:rPr lang="en-US" altLang="ja-JP" dirty="0" err="1" smtClean="0"/>
              <a:t>kisya</a:t>
            </a:r>
            <a:r>
              <a:rPr lang="en-US" altLang="ja-JP" dirty="0" smtClean="0"/>
              <a:t> </a:t>
            </a:r>
            <a:r>
              <a:rPr lang="en-US" altLang="ja-JP" dirty="0" err="1" smtClean="0"/>
              <a:t>kurabu</a:t>
            </a:r>
            <a:r>
              <a:rPr lang="ja-JP" altLang="en-US" dirty="0" smtClean="0"/>
              <a:t>」と呼ばれる</a:t>
            </a:r>
            <a:endParaRPr lang="en-US" altLang="ja-JP" dirty="0" smtClean="0"/>
          </a:p>
          <a:p>
            <a:endParaRPr kumimoji="1" lang="en-US" altLang="ja-JP" dirty="0" smtClean="0"/>
          </a:p>
        </p:txBody>
      </p:sp>
    </p:spTree>
    <p:extLst>
      <p:ext uri="{BB962C8B-B14F-4D97-AF65-F5344CB8AC3E}">
        <p14:creationId xmlns:p14="http://schemas.microsoft.com/office/powerpoint/2010/main" xmlns="" val="2378503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記者クラブができた背景</a:t>
            </a:r>
            <a:endParaRPr kumimoji="1" lang="ja-JP" altLang="en-US" dirty="0"/>
          </a:p>
        </p:txBody>
      </p:sp>
      <p:sp>
        <p:nvSpPr>
          <p:cNvPr id="2" name="コンテンツ プレースホルダー 1"/>
          <p:cNvSpPr>
            <a:spLocks noGrp="1"/>
          </p:cNvSpPr>
          <p:nvPr>
            <p:ph idx="1"/>
          </p:nvPr>
        </p:nvSpPr>
        <p:spPr/>
        <p:txBody>
          <a:bodyPr>
            <a:normAutofit/>
          </a:bodyPr>
          <a:lstStyle/>
          <a:p>
            <a:r>
              <a:rPr kumimoji="1" lang="ja-JP" altLang="en-US" dirty="0" smtClean="0"/>
              <a:t>１８９０年、帝国議会開会の際に</a:t>
            </a:r>
            <a:r>
              <a:rPr lang="ja-JP" altLang="en-US" dirty="0" smtClean="0"/>
              <a:t>傍聴取材を要求する記者たちが集結し、「議会出入記者団」</a:t>
            </a:r>
            <a:r>
              <a:rPr lang="en-US" altLang="ja-JP" dirty="0" smtClean="0"/>
              <a:t>(</a:t>
            </a:r>
            <a:r>
              <a:rPr lang="ja-JP" altLang="en-US" dirty="0" smtClean="0"/>
              <a:t>のちの同盟記者クラブ</a:t>
            </a:r>
            <a:r>
              <a:rPr lang="en-US" altLang="ja-JP" dirty="0" smtClean="0"/>
              <a:t>)</a:t>
            </a:r>
            <a:r>
              <a:rPr lang="ja-JP" altLang="en-US" dirty="0" smtClean="0"/>
              <a:t>を結成</a:t>
            </a:r>
            <a:endParaRPr lang="en-US" altLang="ja-JP" dirty="0"/>
          </a:p>
          <a:p>
            <a:r>
              <a:rPr kumimoji="1" lang="ja-JP" altLang="en-US" dirty="0" smtClean="0"/>
              <a:t>「議会へのアクセス権を求め</a:t>
            </a:r>
            <a:r>
              <a:rPr lang="ja-JP" altLang="en-US" dirty="0" smtClean="0"/>
              <a:t>る記者たちによって組織された</a:t>
            </a:r>
            <a:r>
              <a:rPr kumimoji="1" lang="ja-JP" altLang="en-US" dirty="0" smtClean="0"/>
              <a:t>」</a:t>
            </a:r>
            <a:endParaRPr kumimoji="1" lang="en-US" altLang="ja-JP" dirty="0" smtClean="0"/>
          </a:p>
          <a:p>
            <a:r>
              <a:rPr lang="ja-JP" altLang="en-US" dirty="0" smtClean="0"/>
              <a:t>「機械活動を正確に迅速に逐一報告するためには、常設のアクセスが必要だと主張した」</a:t>
            </a:r>
            <a:r>
              <a:rPr lang="en-US" altLang="ja-JP" dirty="0" smtClean="0"/>
              <a:t/>
            </a:r>
            <a:br>
              <a:rPr lang="en-US" altLang="ja-JP" dirty="0" smtClean="0"/>
            </a:br>
            <a:r>
              <a:rPr lang="en-US" altLang="ja-JP" dirty="0" smtClean="0"/>
              <a:t>(</a:t>
            </a:r>
            <a:r>
              <a:rPr lang="ja-JP" altLang="en-US" dirty="0" smtClean="0"/>
              <a:t>「記者クラブ発達史</a:t>
            </a:r>
            <a:r>
              <a:rPr lang="en-US" altLang="ja-JP" dirty="0" smtClean="0"/>
              <a:t>〔</a:t>
            </a:r>
            <a:r>
              <a:rPr lang="ja-JP" altLang="en-US" dirty="0" smtClean="0"/>
              <a:t>ノート</a:t>
            </a:r>
            <a:r>
              <a:rPr lang="en-US" altLang="ja-JP" dirty="0" smtClean="0"/>
              <a:t>〕―</a:t>
            </a:r>
            <a:r>
              <a:rPr lang="ja-JP" altLang="en-US" dirty="0"/>
              <a:t>取材源</a:t>
            </a:r>
            <a:r>
              <a:rPr lang="ja-JP" altLang="en-US" dirty="0" smtClean="0"/>
              <a:t>との関係はどう変わったか」</a:t>
            </a:r>
            <a:r>
              <a:rPr lang="en-US" altLang="ja-JP" dirty="0" smtClean="0"/>
              <a:t>)</a:t>
            </a:r>
          </a:p>
        </p:txBody>
      </p:sp>
    </p:spTree>
    <p:extLst>
      <p:ext uri="{BB962C8B-B14F-4D97-AF65-F5344CB8AC3E}">
        <p14:creationId xmlns:p14="http://schemas.microsoft.com/office/powerpoint/2010/main" xmlns="" val="3771984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記者クラブのメリット・デメリット</a:t>
            </a:r>
            <a:endParaRPr kumimoji="1" lang="ja-JP" altLang="en-US" dirty="0"/>
          </a:p>
        </p:txBody>
      </p:sp>
      <p:sp>
        <p:nvSpPr>
          <p:cNvPr id="5" name="テキスト プレースホルダー 4"/>
          <p:cNvSpPr>
            <a:spLocks noGrp="1"/>
          </p:cNvSpPr>
          <p:nvPr>
            <p:ph type="body" idx="1"/>
          </p:nvPr>
        </p:nvSpPr>
        <p:spPr/>
        <p:txBody>
          <a:bodyPr/>
          <a:lstStyle/>
          <a:p>
            <a:r>
              <a:rPr kumimoji="1" lang="ja-JP" altLang="en-US" dirty="0" smtClean="0"/>
              <a:t>メリット</a:t>
            </a:r>
            <a:endParaRPr kumimoji="1" lang="ja-JP" altLang="en-US" dirty="0"/>
          </a:p>
        </p:txBody>
      </p:sp>
      <p:sp>
        <p:nvSpPr>
          <p:cNvPr id="7" name="テキスト プレースホルダー 6"/>
          <p:cNvSpPr>
            <a:spLocks noGrp="1"/>
          </p:cNvSpPr>
          <p:nvPr>
            <p:ph type="body" sz="half" idx="3"/>
          </p:nvPr>
        </p:nvSpPr>
        <p:spPr/>
        <p:txBody>
          <a:bodyPr/>
          <a:lstStyle/>
          <a:p>
            <a:r>
              <a:rPr kumimoji="1" lang="ja-JP" altLang="en-US" dirty="0" smtClean="0"/>
              <a:t>デメリット</a:t>
            </a:r>
            <a:endParaRPr kumimoji="1" lang="ja-JP" altLang="en-US" dirty="0"/>
          </a:p>
        </p:txBody>
      </p:sp>
      <p:sp>
        <p:nvSpPr>
          <p:cNvPr id="6" name="コンテンツ プレースホルダー 5"/>
          <p:cNvSpPr>
            <a:spLocks noGrp="1"/>
          </p:cNvSpPr>
          <p:nvPr>
            <p:ph sz="quarter" idx="2"/>
          </p:nvPr>
        </p:nvSpPr>
        <p:spPr/>
        <p:txBody>
          <a:bodyPr/>
          <a:lstStyle/>
          <a:p>
            <a:r>
              <a:rPr kumimoji="1" lang="ja-JP" altLang="en-US" dirty="0" smtClean="0"/>
              <a:t>的確な報道が迅速になしうる</a:t>
            </a:r>
            <a:endParaRPr kumimoji="1" lang="en-US" altLang="ja-JP" dirty="0" smtClean="0"/>
          </a:p>
          <a:p>
            <a:r>
              <a:rPr lang="ja-JP" altLang="en-US" dirty="0"/>
              <a:t>報道発</a:t>
            </a:r>
            <a:r>
              <a:rPr lang="ja-JP" altLang="en-US" dirty="0" smtClean="0"/>
              <a:t>表側のコストが少なく済む</a:t>
            </a:r>
            <a:endParaRPr lang="en-US" altLang="ja-JP" dirty="0" smtClean="0"/>
          </a:p>
          <a:p>
            <a:r>
              <a:rPr kumimoji="1" lang="ja-JP" altLang="en-US" dirty="0" smtClean="0"/>
              <a:t>集団的過激取材を抑える</a:t>
            </a:r>
            <a:endParaRPr kumimoji="1" lang="ja-JP" altLang="en-US" dirty="0"/>
          </a:p>
        </p:txBody>
      </p:sp>
      <p:sp>
        <p:nvSpPr>
          <p:cNvPr id="8" name="コンテンツ プレースホルダー 7"/>
          <p:cNvSpPr>
            <a:spLocks noGrp="1"/>
          </p:cNvSpPr>
          <p:nvPr>
            <p:ph sz="quarter" idx="4"/>
          </p:nvPr>
        </p:nvSpPr>
        <p:spPr/>
        <p:txBody>
          <a:bodyPr/>
          <a:lstStyle/>
          <a:p>
            <a:r>
              <a:rPr kumimoji="1" lang="ja-JP" altLang="en-US" dirty="0" smtClean="0">
                <a:solidFill>
                  <a:srgbClr val="FF0000"/>
                </a:solidFill>
              </a:rPr>
              <a:t>閉鎖性・排他性</a:t>
            </a:r>
            <a:r>
              <a:rPr kumimoji="1" lang="en-US" altLang="ja-JP" dirty="0" smtClean="0"/>
              <a:t/>
            </a:r>
            <a:br>
              <a:rPr kumimoji="1" lang="en-US" altLang="ja-JP" dirty="0" smtClean="0"/>
            </a:br>
            <a:r>
              <a:rPr kumimoji="1" lang="ja-JP" altLang="en-US" dirty="0" smtClean="0"/>
              <a:t>→記者クラブ以外の者には記者会見を開放しない</a:t>
            </a:r>
            <a:endParaRPr kumimoji="1" lang="en-US" altLang="ja-JP" dirty="0" smtClean="0"/>
          </a:p>
          <a:p>
            <a:r>
              <a:rPr lang="ja-JP" altLang="en-US" dirty="0" smtClean="0">
                <a:solidFill>
                  <a:srgbClr val="FF0000"/>
                </a:solidFill>
              </a:rPr>
              <a:t>便宜供与</a:t>
            </a:r>
            <a:r>
              <a:rPr lang="en-US" altLang="ja-JP" dirty="0" smtClean="0"/>
              <a:t/>
            </a:r>
            <a:br>
              <a:rPr lang="en-US" altLang="ja-JP" dirty="0" smtClean="0"/>
            </a:br>
            <a:r>
              <a:rPr lang="ja-JP" altLang="en-US" dirty="0" smtClean="0"/>
              <a:t>→市が記者らとの会食を伴う懇談会費を負担</a:t>
            </a:r>
            <a:endParaRPr lang="en-US" altLang="ja-JP" dirty="0" smtClean="0"/>
          </a:p>
          <a:p>
            <a:r>
              <a:rPr kumimoji="1" lang="ja-JP" altLang="en-US" dirty="0">
                <a:solidFill>
                  <a:srgbClr val="FF0000"/>
                </a:solidFill>
              </a:rPr>
              <a:t>報道</a:t>
            </a:r>
            <a:r>
              <a:rPr kumimoji="1" lang="ja-JP" altLang="en-US" dirty="0" smtClean="0">
                <a:solidFill>
                  <a:srgbClr val="FF0000"/>
                </a:solidFill>
              </a:rPr>
              <a:t>協定</a:t>
            </a:r>
            <a:r>
              <a:rPr kumimoji="1" lang="en-US" altLang="ja-JP" dirty="0" smtClean="0"/>
              <a:t/>
            </a:r>
            <a:br>
              <a:rPr kumimoji="1" lang="en-US" altLang="ja-JP" dirty="0" smtClean="0"/>
            </a:br>
            <a:r>
              <a:rPr kumimoji="1" lang="ja-JP" altLang="en-US" dirty="0" smtClean="0"/>
              <a:t>→報道機関が報道を自制し合う</a:t>
            </a:r>
            <a:endParaRPr kumimoji="1" lang="ja-JP" altLang="en-US" dirty="0"/>
          </a:p>
        </p:txBody>
      </p:sp>
      <p:sp>
        <p:nvSpPr>
          <p:cNvPr id="9" name="右矢印 8"/>
          <p:cNvSpPr/>
          <p:nvPr/>
        </p:nvSpPr>
        <p:spPr>
          <a:xfrm>
            <a:off x="-612576" y="2132856"/>
            <a:ext cx="4536504" cy="4392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これらのデメリットの為、記者クラブは取材源とあまりにも近い関係であると批判される</a:t>
            </a:r>
            <a:endParaRPr kumimoji="1" lang="en-US" altLang="ja-JP" dirty="0" smtClean="0"/>
          </a:p>
          <a:p>
            <a:pPr algn="ctr"/>
            <a:r>
              <a:rPr lang="ja-JP" altLang="en-US" dirty="0" smtClean="0"/>
              <a:t>「官報接待」「発表ジャーナリズム」</a:t>
            </a:r>
            <a:endParaRPr kumimoji="1" lang="ja-JP" altLang="en-US" dirty="0"/>
          </a:p>
        </p:txBody>
      </p:sp>
    </p:spTree>
    <p:extLst>
      <p:ext uri="{BB962C8B-B14F-4D97-AF65-F5344CB8AC3E}">
        <p14:creationId xmlns:p14="http://schemas.microsoft.com/office/powerpoint/2010/main" xmlns="" val="201500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取材源の秘匿</a:t>
            </a:r>
            <a:endParaRPr kumimoji="1" lang="ja-JP" altLang="en-US" dirty="0"/>
          </a:p>
        </p:txBody>
      </p:sp>
      <p:sp>
        <p:nvSpPr>
          <p:cNvPr id="7" name="コンテンツ プレースホルダー 6"/>
          <p:cNvSpPr>
            <a:spLocks noGrp="1"/>
          </p:cNvSpPr>
          <p:nvPr>
            <p:ph idx="1"/>
          </p:nvPr>
        </p:nvSpPr>
        <p:spPr/>
        <p:txBody>
          <a:bodyPr>
            <a:normAutofit fontScale="92500"/>
          </a:bodyPr>
          <a:lstStyle/>
          <a:p>
            <a:r>
              <a:rPr kumimoji="1" lang="ja-JP" altLang="en-US" dirty="0" smtClean="0">
                <a:solidFill>
                  <a:srgbClr val="FF0000"/>
                </a:solidFill>
              </a:rPr>
              <a:t>取材対象者の特定につながる情報を漏らさないこと</a:t>
            </a:r>
            <a:r>
              <a:rPr kumimoji="1" lang="ja-JP" altLang="en-US" dirty="0" smtClean="0"/>
              <a:t>。</a:t>
            </a:r>
            <a:r>
              <a:rPr kumimoji="1" lang="en-US" altLang="ja-JP" dirty="0" smtClean="0"/>
              <a:t>(</a:t>
            </a:r>
            <a:r>
              <a:rPr kumimoji="1" lang="ja-JP" altLang="en-US" dirty="0" smtClean="0"/>
              <a:t>朝日新聞掲載「キーワード」より</a:t>
            </a:r>
            <a:r>
              <a:rPr kumimoji="1" lang="en-US" altLang="ja-JP" dirty="0" smtClean="0"/>
              <a:t>)</a:t>
            </a:r>
          </a:p>
          <a:p>
            <a:r>
              <a:rPr lang="ja-JP" altLang="en-US" dirty="0" smtClean="0"/>
              <a:t>仮に、取材源を明らかにしてしまうと、情報提供者との信頼関係が壊れ、将来の自由な取材活動、報道の自由、国民の知る権利を損なうことになる。</a:t>
            </a:r>
            <a:endParaRPr lang="en-US" altLang="ja-JP" dirty="0" smtClean="0"/>
          </a:p>
          <a:p>
            <a:r>
              <a:rPr lang="ja-JP" altLang="en-US" dirty="0"/>
              <a:t>日本で</a:t>
            </a:r>
            <a:r>
              <a:rPr lang="ja-JP" altLang="en-US" dirty="0" smtClean="0"/>
              <a:t>は、刑事訴訟法と民事訴訟法に、報道関係者が取材源の証言を拒絶できる趣旨の規定がない。</a:t>
            </a:r>
            <a:r>
              <a:rPr lang="en-US" altLang="ja-JP" dirty="0" smtClean="0"/>
              <a:t/>
            </a:r>
            <a:br>
              <a:rPr lang="en-US" altLang="ja-JP" dirty="0" smtClean="0"/>
            </a:br>
            <a:r>
              <a:rPr lang="ja-JP" altLang="en-US" dirty="0" smtClean="0"/>
              <a:t>→報道関係者による取材源秘匿権は憲法２１条の権利として認められるのかが問題</a:t>
            </a:r>
            <a:endParaRPr lang="en-US" altLang="ja-JP" dirty="0" smtClean="0"/>
          </a:p>
        </p:txBody>
      </p:sp>
    </p:spTree>
    <p:extLst>
      <p:ext uri="{BB962C8B-B14F-4D97-AF65-F5344CB8AC3E}">
        <p14:creationId xmlns:p14="http://schemas.microsoft.com/office/powerpoint/2010/main" xmlns="" val="3214314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1275</TotalTime>
  <Words>1953</Words>
  <Application>Microsoft Office PowerPoint</Application>
  <PresentationFormat>画面に合わせる (4:3)</PresentationFormat>
  <Paragraphs>137</Paragraphs>
  <Slides>17</Slides>
  <Notes>17</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アーバン</vt:lpstr>
      <vt:lpstr>日本のメディア</vt:lpstr>
      <vt:lpstr>目次</vt:lpstr>
      <vt:lpstr>日本のメディアの現状</vt:lpstr>
      <vt:lpstr>スライド 4</vt:lpstr>
      <vt:lpstr>スライド 5</vt:lpstr>
      <vt:lpstr>記者クラブとは</vt:lpstr>
      <vt:lpstr>記者クラブができた背景</vt:lpstr>
      <vt:lpstr>記者クラブのメリット・デメリット</vt:lpstr>
      <vt:lpstr>取材源の秘匿</vt:lpstr>
      <vt:lpstr>取材源の秘匿に関する判例</vt:lpstr>
      <vt:lpstr>スライド 11</vt:lpstr>
      <vt:lpstr>NHK番組改編事件(平成１９年)</vt:lpstr>
      <vt:lpstr>スライド 13</vt:lpstr>
      <vt:lpstr>まとめ</vt:lpstr>
      <vt:lpstr>考察</vt:lpstr>
      <vt:lpstr>論点</vt:lpstr>
      <vt:lpstr>参考資料</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日本のメディア</dc:title>
  <dc:subject/>
  <dc:creator>hiroki</dc:creator>
  <cp:keywords/>
  <dc:description/>
  <cp:lastModifiedBy>安岡正晴</cp:lastModifiedBy>
  <cp:revision>42</cp:revision>
  <cp:lastPrinted>2012-10-29T05:27:33Z</cp:lastPrinted>
  <dcterms:created xsi:type="dcterms:W3CDTF">2012-10-28T07:29:29Z</dcterms:created>
  <dcterms:modified xsi:type="dcterms:W3CDTF">2012-10-29T06:48:47Z</dcterms:modified>
  <cp:category/>
</cp:coreProperties>
</file>