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2" r:id="rId3"/>
    <p:sldId id="295" r:id="rId4"/>
    <p:sldId id="287" r:id="rId5"/>
    <p:sldId id="298" r:id="rId6"/>
    <p:sldId id="280" r:id="rId7"/>
    <p:sldId id="286" r:id="rId8"/>
    <p:sldId id="279" r:id="rId9"/>
    <p:sldId id="277" r:id="rId10"/>
    <p:sldId id="288" r:id="rId11"/>
    <p:sldId id="289" r:id="rId12"/>
    <p:sldId id="290" r:id="rId13"/>
    <p:sldId id="297" r:id="rId14"/>
    <p:sldId id="261" r:id="rId15"/>
    <p:sldId id="285" r:id="rId16"/>
    <p:sldId id="282" r:id="rId17"/>
    <p:sldId id="262" r:id="rId18"/>
    <p:sldId id="264" r:id="rId19"/>
    <p:sldId id="257" r:id="rId20"/>
    <p:sldId id="268" r:id="rId21"/>
    <p:sldId id="284" r:id="rId22"/>
    <p:sldId id="291" r:id="rId23"/>
    <p:sldId id="274" r:id="rId24"/>
    <p:sldId id="293" r:id="rId25"/>
    <p:sldId id="266" r:id="rId26"/>
    <p:sldId id="294" r:id="rId27"/>
    <p:sldId id="276" r:id="rId28"/>
    <p:sldId id="269" r:id="rId29"/>
    <p:sldId id="296" r:id="rId30"/>
    <p:sldId id="278" r:id="rId31"/>
    <p:sldId id="271" r:id="rId32"/>
    <p:sldId id="265"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suke" initial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65CE4"/>
    <a:srgbClr val="FF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84794" autoAdjust="0"/>
  </p:normalViewPr>
  <p:slideViewPr>
    <p:cSldViewPr>
      <p:cViewPr varScale="1">
        <p:scale>
          <a:sx n="116" d="100"/>
          <a:sy n="116" d="100"/>
        </p:scale>
        <p:origin x="-27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486140666232"/>
          <c:y val="0.0509259259259259"/>
          <c:w val="0.547191219019349"/>
          <c:h val="0.833094196558764"/>
        </c:manualLayout>
      </c:layout>
      <c:barChart>
        <c:barDir val="bar"/>
        <c:grouping val="percentStacked"/>
        <c:varyColors val="0"/>
        <c:ser>
          <c:idx val="0"/>
          <c:order val="0"/>
          <c:tx>
            <c:strRef>
              <c:f>Sheet1!$B$1</c:f>
              <c:strCache>
                <c:ptCount val="1"/>
                <c:pt idx="0">
                  <c:v>単独世帯</c:v>
                </c:pt>
              </c:strCache>
            </c:strRef>
          </c:tx>
          <c:invertIfNegative val="0"/>
          <c:dLbls>
            <c:txPr>
              <a:bodyPr/>
              <a:lstStyle/>
              <a:p>
                <a:pPr>
                  <a:defRPr sz="1400"/>
                </a:pPr>
                <a:endParaRPr lang="ja-JP"/>
              </a:p>
            </c:txPr>
            <c:showLegendKey val="0"/>
            <c:showVal val="1"/>
            <c:showCatName val="0"/>
            <c:showSerName val="0"/>
            <c:showPercent val="0"/>
            <c:showBubbleSize val="0"/>
            <c:showLeaderLines val="0"/>
          </c:dLbls>
          <c:cat>
            <c:strRef>
              <c:f>Sheet1!$A$2:$A$5</c:f>
              <c:strCache>
                <c:ptCount val="4"/>
                <c:pt idx="0">
                  <c:v>７年</c:v>
                </c:pt>
                <c:pt idx="1">
                  <c:v>１２年</c:v>
                </c:pt>
                <c:pt idx="2">
                  <c:v>１７年</c:v>
                </c:pt>
                <c:pt idx="3">
                  <c:v>平成２２年</c:v>
                </c:pt>
              </c:strCache>
            </c:strRef>
          </c:cat>
          <c:val>
            <c:numRef>
              <c:f>Sheet1!$B$2:$B$5</c:f>
              <c:numCache>
                <c:formatCode>General</c:formatCode>
                <c:ptCount val="4"/>
                <c:pt idx="0">
                  <c:v>25.6</c:v>
                </c:pt>
                <c:pt idx="1">
                  <c:v>27.6</c:v>
                </c:pt>
                <c:pt idx="2">
                  <c:v>29.5</c:v>
                </c:pt>
                <c:pt idx="3">
                  <c:v>32.4</c:v>
                </c:pt>
              </c:numCache>
            </c:numRef>
          </c:val>
        </c:ser>
        <c:ser>
          <c:idx val="1"/>
          <c:order val="1"/>
          <c:tx>
            <c:strRef>
              <c:f>Sheet1!$C$1</c:f>
              <c:strCache>
                <c:ptCount val="1"/>
                <c:pt idx="0">
                  <c:v>夫婦のみの世帯</c:v>
                </c:pt>
              </c:strCache>
            </c:strRef>
          </c:tx>
          <c:invertIfNegative val="0"/>
          <c:dLbls>
            <c:txPr>
              <a:bodyPr/>
              <a:lstStyle/>
              <a:p>
                <a:pPr>
                  <a:defRPr sz="1400"/>
                </a:pPr>
                <a:endParaRPr lang="ja-JP"/>
              </a:p>
            </c:txPr>
            <c:showLegendKey val="0"/>
            <c:showVal val="1"/>
            <c:showCatName val="0"/>
            <c:showSerName val="0"/>
            <c:showPercent val="0"/>
            <c:showBubbleSize val="0"/>
            <c:showLeaderLines val="0"/>
          </c:dLbls>
          <c:cat>
            <c:strRef>
              <c:f>Sheet1!$A$2:$A$5</c:f>
              <c:strCache>
                <c:ptCount val="4"/>
                <c:pt idx="0">
                  <c:v>７年</c:v>
                </c:pt>
                <c:pt idx="1">
                  <c:v>１２年</c:v>
                </c:pt>
                <c:pt idx="2">
                  <c:v>１７年</c:v>
                </c:pt>
                <c:pt idx="3">
                  <c:v>平成２２年</c:v>
                </c:pt>
              </c:strCache>
            </c:strRef>
          </c:cat>
          <c:val>
            <c:numRef>
              <c:f>Sheet1!$C$2:$C$5</c:f>
              <c:numCache>
                <c:formatCode>General</c:formatCode>
                <c:ptCount val="4"/>
                <c:pt idx="0">
                  <c:v>17.3</c:v>
                </c:pt>
                <c:pt idx="1">
                  <c:v>18.9</c:v>
                </c:pt>
                <c:pt idx="2">
                  <c:v>19.6</c:v>
                </c:pt>
                <c:pt idx="3">
                  <c:v>19.8</c:v>
                </c:pt>
              </c:numCache>
            </c:numRef>
          </c:val>
        </c:ser>
        <c:ser>
          <c:idx val="2"/>
          <c:order val="2"/>
          <c:tx>
            <c:strRef>
              <c:f>Sheet1!$D$1</c:f>
              <c:strCache>
                <c:ptCount val="1"/>
                <c:pt idx="0">
                  <c:v>夫婦と子どもから成る世帯</c:v>
                </c:pt>
              </c:strCache>
            </c:strRef>
          </c:tx>
          <c:invertIfNegative val="0"/>
          <c:dLbls>
            <c:txPr>
              <a:bodyPr/>
              <a:lstStyle/>
              <a:p>
                <a:pPr>
                  <a:defRPr sz="1400"/>
                </a:pPr>
                <a:endParaRPr lang="ja-JP"/>
              </a:p>
            </c:txPr>
            <c:showLegendKey val="0"/>
            <c:showVal val="1"/>
            <c:showCatName val="0"/>
            <c:showSerName val="0"/>
            <c:showPercent val="0"/>
            <c:showBubbleSize val="0"/>
            <c:showLeaderLines val="0"/>
          </c:dLbls>
          <c:cat>
            <c:strRef>
              <c:f>Sheet1!$A$2:$A$5</c:f>
              <c:strCache>
                <c:ptCount val="4"/>
                <c:pt idx="0">
                  <c:v>７年</c:v>
                </c:pt>
                <c:pt idx="1">
                  <c:v>１２年</c:v>
                </c:pt>
                <c:pt idx="2">
                  <c:v>１７年</c:v>
                </c:pt>
                <c:pt idx="3">
                  <c:v>平成２２年</c:v>
                </c:pt>
              </c:strCache>
            </c:strRef>
          </c:cat>
          <c:val>
            <c:numRef>
              <c:f>Sheet1!$D$2:$D$5</c:f>
              <c:numCache>
                <c:formatCode>General</c:formatCode>
                <c:ptCount val="4"/>
                <c:pt idx="0">
                  <c:v>34.2</c:v>
                </c:pt>
                <c:pt idx="1">
                  <c:v>31.9</c:v>
                </c:pt>
                <c:pt idx="2">
                  <c:v>29.8</c:v>
                </c:pt>
                <c:pt idx="3">
                  <c:v>27.9</c:v>
                </c:pt>
              </c:numCache>
            </c:numRef>
          </c:val>
        </c:ser>
        <c:ser>
          <c:idx val="3"/>
          <c:order val="3"/>
          <c:tx>
            <c:strRef>
              <c:f>Sheet1!$E$1</c:f>
              <c:strCache>
                <c:ptCount val="1"/>
                <c:pt idx="0">
                  <c:v>ひとり親と子どもから成る世帯</c:v>
                </c:pt>
              </c:strCache>
            </c:strRef>
          </c:tx>
          <c:invertIfNegative val="0"/>
          <c:dLbls>
            <c:txPr>
              <a:bodyPr/>
              <a:lstStyle/>
              <a:p>
                <a:pPr>
                  <a:defRPr sz="1400"/>
                </a:pPr>
                <a:endParaRPr lang="ja-JP"/>
              </a:p>
            </c:txPr>
            <c:showLegendKey val="0"/>
            <c:showVal val="1"/>
            <c:showCatName val="0"/>
            <c:showSerName val="0"/>
            <c:showPercent val="0"/>
            <c:showBubbleSize val="0"/>
            <c:showLeaderLines val="0"/>
          </c:dLbls>
          <c:cat>
            <c:strRef>
              <c:f>Sheet1!$A$2:$A$5</c:f>
              <c:strCache>
                <c:ptCount val="4"/>
                <c:pt idx="0">
                  <c:v>７年</c:v>
                </c:pt>
                <c:pt idx="1">
                  <c:v>１２年</c:v>
                </c:pt>
                <c:pt idx="2">
                  <c:v>１７年</c:v>
                </c:pt>
                <c:pt idx="3">
                  <c:v>平成２２年</c:v>
                </c:pt>
              </c:strCache>
            </c:strRef>
          </c:cat>
          <c:val>
            <c:numRef>
              <c:f>Sheet1!$E$2:$E$5</c:f>
              <c:numCache>
                <c:formatCode>General</c:formatCode>
                <c:ptCount val="4"/>
                <c:pt idx="0">
                  <c:v>7.0</c:v>
                </c:pt>
                <c:pt idx="1">
                  <c:v>7.6</c:v>
                </c:pt>
                <c:pt idx="2">
                  <c:v>8.3</c:v>
                </c:pt>
                <c:pt idx="3">
                  <c:v>8.700000000000001</c:v>
                </c:pt>
              </c:numCache>
            </c:numRef>
          </c:val>
        </c:ser>
        <c:ser>
          <c:idx val="4"/>
          <c:order val="4"/>
          <c:tx>
            <c:strRef>
              <c:f>Sheet1!$F$1</c:f>
              <c:strCache>
                <c:ptCount val="1"/>
                <c:pt idx="0">
                  <c:v>その他の世帯</c:v>
                </c:pt>
              </c:strCache>
            </c:strRef>
          </c:tx>
          <c:invertIfNegative val="0"/>
          <c:dLbls>
            <c:txPr>
              <a:bodyPr/>
              <a:lstStyle/>
              <a:p>
                <a:pPr>
                  <a:defRPr sz="1400"/>
                </a:pPr>
                <a:endParaRPr lang="ja-JP"/>
              </a:p>
            </c:txPr>
            <c:showLegendKey val="0"/>
            <c:showVal val="1"/>
            <c:showCatName val="0"/>
            <c:showSerName val="0"/>
            <c:showPercent val="0"/>
            <c:showBubbleSize val="0"/>
            <c:showLeaderLines val="0"/>
          </c:dLbls>
          <c:cat>
            <c:strRef>
              <c:f>Sheet1!$A$2:$A$5</c:f>
              <c:strCache>
                <c:ptCount val="4"/>
                <c:pt idx="0">
                  <c:v>７年</c:v>
                </c:pt>
                <c:pt idx="1">
                  <c:v>１２年</c:v>
                </c:pt>
                <c:pt idx="2">
                  <c:v>１７年</c:v>
                </c:pt>
                <c:pt idx="3">
                  <c:v>平成２２年</c:v>
                </c:pt>
              </c:strCache>
            </c:strRef>
          </c:cat>
          <c:val>
            <c:numRef>
              <c:f>Sheet1!$F$2:$F$5</c:f>
              <c:numCache>
                <c:formatCode>General</c:formatCode>
                <c:ptCount val="4"/>
                <c:pt idx="0">
                  <c:v>15.8</c:v>
                </c:pt>
                <c:pt idx="1">
                  <c:v>14.1</c:v>
                </c:pt>
                <c:pt idx="2">
                  <c:v>12.8</c:v>
                </c:pt>
                <c:pt idx="3">
                  <c:v>11.1</c:v>
                </c:pt>
              </c:numCache>
            </c:numRef>
          </c:val>
        </c:ser>
        <c:dLbls>
          <c:showLegendKey val="0"/>
          <c:showVal val="0"/>
          <c:showCatName val="0"/>
          <c:showSerName val="0"/>
          <c:showPercent val="0"/>
          <c:showBubbleSize val="0"/>
        </c:dLbls>
        <c:gapWidth val="150"/>
        <c:overlap val="100"/>
        <c:axId val="2056457368"/>
        <c:axId val="2056460376"/>
      </c:barChart>
      <c:catAx>
        <c:axId val="2056457368"/>
        <c:scaling>
          <c:orientation val="minMax"/>
        </c:scaling>
        <c:delete val="0"/>
        <c:axPos val="l"/>
        <c:majorTickMark val="out"/>
        <c:minorTickMark val="none"/>
        <c:tickLblPos val="nextTo"/>
        <c:txPr>
          <a:bodyPr/>
          <a:lstStyle/>
          <a:p>
            <a:pPr>
              <a:defRPr sz="1400"/>
            </a:pPr>
            <a:endParaRPr lang="ja-JP"/>
          </a:p>
        </c:txPr>
        <c:crossAx val="2056460376"/>
        <c:crosses val="autoZero"/>
        <c:auto val="1"/>
        <c:lblAlgn val="ctr"/>
        <c:lblOffset val="100"/>
        <c:noMultiLvlLbl val="0"/>
      </c:catAx>
      <c:valAx>
        <c:axId val="2056460376"/>
        <c:scaling>
          <c:orientation val="minMax"/>
        </c:scaling>
        <c:delete val="0"/>
        <c:axPos val="b"/>
        <c:majorGridlines/>
        <c:numFmt formatCode="0%" sourceLinked="1"/>
        <c:majorTickMark val="out"/>
        <c:minorTickMark val="none"/>
        <c:tickLblPos val="nextTo"/>
        <c:txPr>
          <a:bodyPr/>
          <a:lstStyle/>
          <a:p>
            <a:pPr>
              <a:defRPr sz="1400"/>
            </a:pPr>
            <a:endParaRPr lang="ja-JP"/>
          </a:p>
        </c:txPr>
        <c:crossAx val="2056457368"/>
        <c:crosses val="autoZero"/>
        <c:crossBetween val="between"/>
      </c:valAx>
    </c:plotArea>
    <c:legend>
      <c:legendPos val="r"/>
      <c:layout>
        <c:manualLayout>
          <c:xMode val="edge"/>
          <c:yMode val="edge"/>
          <c:x val="0.691438012110715"/>
          <c:y val="0.302555266579974"/>
          <c:w val="0.308561954276467"/>
          <c:h val="0.278313126290829"/>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7951972887968"/>
          <c:y val="0.0352431753873974"/>
          <c:w val="0.564161066711242"/>
          <c:h val="0.860704187403883"/>
        </c:manualLayout>
      </c:layout>
      <c:barChart>
        <c:barDir val="bar"/>
        <c:grouping val="stacked"/>
        <c:varyColors val="0"/>
        <c:ser>
          <c:idx val="0"/>
          <c:order val="0"/>
          <c:tx>
            <c:strRef>
              <c:f>Sheet1!$B$1</c:f>
              <c:strCache>
                <c:ptCount val="1"/>
                <c:pt idx="0">
                  <c:v>非常にそう思う</c:v>
                </c:pt>
              </c:strCache>
            </c:strRef>
          </c:tx>
          <c:invertIfNegative val="0"/>
          <c:dLbls>
            <c:txPr>
              <a:bodyPr/>
              <a:lstStyle/>
              <a:p>
                <a:pPr>
                  <a:defRPr sz="1600"/>
                </a:pPr>
                <a:endParaRPr lang="ja-JP"/>
              </a:p>
            </c:txPr>
            <c:showLegendKey val="0"/>
            <c:showVal val="1"/>
            <c:showCatName val="0"/>
            <c:showSerName val="0"/>
            <c:showPercent val="0"/>
            <c:showBubbleSize val="0"/>
            <c:showLeaderLines val="0"/>
          </c:dLbls>
          <c:cat>
            <c:strRef>
              <c:f>Sheet1!$A$2:$A$4</c:f>
              <c:strCache>
                <c:ptCount val="3"/>
                <c:pt idx="0">
                  <c:v>社会全体が妊娠や子育てに無関心・冷たい</c:v>
                </c:pt>
                <c:pt idx="1">
                  <c:v>社会から隔絶され、自分が孤立しているように感じる</c:v>
                </c:pt>
                <c:pt idx="2">
                  <c:v>不安や悩みを打ち明けたり、相談する相手がいない</c:v>
                </c:pt>
              </c:strCache>
            </c:strRef>
          </c:cat>
          <c:val>
            <c:numRef>
              <c:f>Sheet1!$B$2:$B$4</c:f>
              <c:numCache>
                <c:formatCode>0.0%</c:formatCode>
                <c:ptCount val="3"/>
                <c:pt idx="0">
                  <c:v>0.201</c:v>
                </c:pt>
                <c:pt idx="1">
                  <c:v>0.113</c:v>
                </c:pt>
                <c:pt idx="2">
                  <c:v>0.045</c:v>
                </c:pt>
              </c:numCache>
            </c:numRef>
          </c:val>
        </c:ser>
        <c:ser>
          <c:idx val="1"/>
          <c:order val="1"/>
          <c:tx>
            <c:strRef>
              <c:f>Sheet1!$C$1</c:f>
              <c:strCache>
                <c:ptCount val="1"/>
                <c:pt idx="0">
                  <c:v>まあそう思う</c:v>
                </c:pt>
              </c:strCache>
            </c:strRef>
          </c:tx>
          <c:invertIfNegative val="0"/>
          <c:dLbls>
            <c:txPr>
              <a:bodyPr/>
              <a:lstStyle/>
              <a:p>
                <a:pPr>
                  <a:defRPr sz="1600"/>
                </a:pPr>
                <a:endParaRPr lang="ja-JP"/>
              </a:p>
            </c:txPr>
            <c:showLegendKey val="0"/>
            <c:showVal val="1"/>
            <c:showCatName val="0"/>
            <c:showSerName val="0"/>
            <c:showPercent val="0"/>
            <c:showBubbleSize val="0"/>
            <c:showLeaderLines val="0"/>
          </c:dLbls>
          <c:cat>
            <c:strRef>
              <c:f>Sheet1!$A$2:$A$4</c:f>
              <c:strCache>
                <c:ptCount val="3"/>
                <c:pt idx="0">
                  <c:v>社会全体が妊娠や子育てに無関心・冷たい</c:v>
                </c:pt>
                <c:pt idx="1">
                  <c:v>社会から隔絶され、自分が孤立しているように感じる</c:v>
                </c:pt>
                <c:pt idx="2">
                  <c:v>不安や悩みを打ち明けたり、相談する相手がいない</c:v>
                </c:pt>
              </c:strCache>
            </c:strRef>
          </c:cat>
          <c:val>
            <c:numRef>
              <c:f>Sheet1!$C$2:$C$4</c:f>
              <c:numCache>
                <c:formatCode>0.0%</c:formatCode>
                <c:ptCount val="3"/>
                <c:pt idx="0">
                  <c:v>0.287</c:v>
                </c:pt>
                <c:pt idx="1">
                  <c:v>0.329</c:v>
                </c:pt>
                <c:pt idx="2">
                  <c:v>0.165</c:v>
                </c:pt>
              </c:numCache>
            </c:numRef>
          </c:val>
        </c:ser>
        <c:dLbls>
          <c:showLegendKey val="0"/>
          <c:showVal val="0"/>
          <c:showCatName val="0"/>
          <c:showSerName val="0"/>
          <c:showPercent val="0"/>
          <c:showBubbleSize val="0"/>
        </c:dLbls>
        <c:gapWidth val="150"/>
        <c:overlap val="100"/>
        <c:axId val="2109110104"/>
        <c:axId val="2109671944"/>
      </c:barChart>
      <c:catAx>
        <c:axId val="2109110104"/>
        <c:scaling>
          <c:orientation val="minMax"/>
        </c:scaling>
        <c:delete val="0"/>
        <c:axPos val="l"/>
        <c:majorTickMark val="out"/>
        <c:minorTickMark val="none"/>
        <c:tickLblPos val="nextTo"/>
        <c:txPr>
          <a:bodyPr/>
          <a:lstStyle/>
          <a:p>
            <a:pPr>
              <a:defRPr sz="1400"/>
            </a:pPr>
            <a:endParaRPr lang="ja-JP"/>
          </a:p>
        </c:txPr>
        <c:crossAx val="2109671944"/>
        <c:crosses val="autoZero"/>
        <c:auto val="1"/>
        <c:lblAlgn val="ctr"/>
        <c:lblOffset val="100"/>
        <c:noMultiLvlLbl val="0"/>
      </c:catAx>
      <c:valAx>
        <c:axId val="2109671944"/>
        <c:scaling>
          <c:orientation val="minMax"/>
        </c:scaling>
        <c:delete val="0"/>
        <c:axPos val="b"/>
        <c:majorGridlines/>
        <c:numFmt formatCode="0.0%" sourceLinked="1"/>
        <c:majorTickMark val="out"/>
        <c:minorTickMark val="none"/>
        <c:tickLblPos val="nextTo"/>
        <c:txPr>
          <a:bodyPr/>
          <a:lstStyle/>
          <a:p>
            <a:pPr>
              <a:defRPr sz="1400"/>
            </a:pPr>
            <a:endParaRPr lang="ja-JP"/>
          </a:p>
        </c:txPr>
        <c:crossAx val="2109110104"/>
        <c:crosses val="autoZero"/>
        <c:crossBetween val="between"/>
      </c:valAx>
    </c:plotArea>
    <c:legend>
      <c:legendPos val="r"/>
      <c:layout>
        <c:manualLayout>
          <c:xMode val="edge"/>
          <c:yMode val="edge"/>
          <c:x val="0.752227199016623"/>
          <c:y val="0.199090640300634"/>
          <c:w val="0.202854361211327"/>
          <c:h val="0.146861364397783"/>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15535519449"/>
          <c:y val="0.0220241907699565"/>
          <c:w val="0.792042744968003"/>
          <c:h val="0.840410459236171"/>
        </c:manualLayout>
      </c:layout>
      <c:barChart>
        <c:barDir val="bar"/>
        <c:grouping val="clustered"/>
        <c:varyColors val="0"/>
        <c:ser>
          <c:idx val="0"/>
          <c:order val="0"/>
          <c:invertIfNegative val="0"/>
          <c:dPt>
            <c:idx val="0"/>
            <c:invertIfNegative val="0"/>
            <c:bubble3D val="0"/>
            <c:spPr>
              <a:solidFill>
                <a:srgbClr val="FF0000"/>
              </a:solidFill>
            </c:spPr>
          </c:dPt>
          <c:dLbls>
            <c:txPr>
              <a:bodyPr/>
              <a:lstStyle/>
              <a:p>
                <a:pPr>
                  <a:defRPr sz="1600"/>
                </a:pPr>
                <a:endParaRPr lang="ja-JP"/>
              </a:p>
            </c:txPr>
            <c:showLegendKey val="0"/>
            <c:showVal val="1"/>
            <c:showCatName val="0"/>
            <c:showSerName val="0"/>
            <c:showPercent val="0"/>
            <c:showBubbleSize val="0"/>
            <c:showLeaderLines val="0"/>
          </c:dLbls>
          <c:cat>
            <c:strRef>
              <c:f>Sheet1!$A$1:$A$6</c:f>
              <c:strCache>
                <c:ptCount val="6"/>
                <c:pt idx="0">
                  <c:v>日本</c:v>
                </c:pt>
                <c:pt idx="1">
                  <c:v>カナダ</c:v>
                </c:pt>
                <c:pt idx="2">
                  <c:v>フランス</c:v>
                </c:pt>
                <c:pt idx="3">
                  <c:v>ドイツ</c:v>
                </c:pt>
                <c:pt idx="4">
                  <c:v>イタリア</c:v>
                </c:pt>
                <c:pt idx="5">
                  <c:v>英国</c:v>
                </c:pt>
              </c:strCache>
            </c:strRef>
          </c:cat>
          <c:val>
            <c:numRef>
              <c:f>Sheet1!$B$1:$B$6</c:f>
              <c:numCache>
                <c:formatCode>0.0%</c:formatCode>
                <c:ptCount val="6"/>
                <c:pt idx="0">
                  <c:v>0.298</c:v>
                </c:pt>
                <c:pt idx="1">
                  <c:v>0.078</c:v>
                </c:pt>
                <c:pt idx="2">
                  <c:v>0.064</c:v>
                </c:pt>
                <c:pt idx="3">
                  <c:v>0.062</c:v>
                </c:pt>
                <c:pt idx="4">
                  <c:v>0.06</c:v>
                </c:pt>
                <c:pt idx="5">
                  <c:v>0.054</c:v>
                </c:pt>
              </c:numCache>
            </c:numRef>
          </c:val>
        </c:ser>
        <c:dLbls>
          <c:showLegendKey val="0"/>
          <c:showVal val="0"/>
          <c:showCatName val="0"/>
          <c:showSerName val="0"/>
          <c:showPercent val="0"/>
          <c:showBubbleSize val="0"/>
        </c:dLbls>
        <c:gapWidth val="150"/>
        <c:axId val="2109005800"/>
        <c:axId val="2109255352"/>
      </c:barChart>
      <c:catAx>
        <c:axId val="2109005800"/>
        <c:scaling>
          <c:orientation val="minMax"/>
        </c:scaling>
        <c:delete val="0"/>
        <c:axPos val="l"/>
        <c:majorTickMark val="out"/>
        <c:minorTickMark val="none"/>
        <c:tickLblPos val="nextTo"/>
        <c:txPr>
          <a:bodyPr/>
          <a:lstStyle/>
          <a:p>
            <a:pPr>
              <a:defRPr sz="1400"/>
            </a:pPr>
            <a:endParaRPr lang="ja-JP"/>
          </a:p>
        </c:txPr>
        <c:crossAx val="2109255352"/>
        <c:crosses val="autoZero"/>
        <c:auto val="1"/>
        <c:lblAlgn val="ctr"/>
        <c:lblOffset val="100"/>
        <c:noMultiLvlLbl val="0"/>
      </c:catAx>
      <c:valAx>
        <c:axId val="2109255352"/>
        <c:scaling>
          <c:orientation val="minMax"/>
        </c:scaling>
        <c:delete val="0"/>
        <c:axPos val="b"/>
        <c:majorGridlines/>
        <c:numFmt formatCode="0.0%" sourceLinked="1"/>
        <c:majorTickMark val="out"/>
        <c:minorTickMark val="none"/>
        <c:tickLblPos val="nextTo"/>
        <c:txPr>
          <a:bodyPr/>
          <a:lstStyle/>
          <a:p>
            <a:pPr>
              <a:defRPr sz="1400"/>
            </a:pPr>
            <a:endParaRPr lang="ja-JP"/>
          </a:p>
        </c:txPr>
        <c:crossAx val="21090058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583552055993"/>
          <c:y val="0.0509259259259259"/>
          <c:w val="0.594608923884515"/>
          <c:h val="0.833094196558764"/>
        </c:manualLayout>
      </c:layout>
      <c:barChart>
        <c:barDir val="bar"/>
        <c:grouping val="clustered"/>
        <c:varyColors val="0"/>
        <c:ser>
          <c:idx val="0"/>
          <c:order val="0"/>
          <c:invertIfNegative val="0"/>
          <c:dPt>
            <c:idx val="1"/>
            <c:invertIfNegative val="0"/>
            <c:bubble3D val="0"/>
            <c:spPr>
              <a:solidFill>
                <a:srgbClr val="FF0000"/>
              </a:solidFill>
            </c:spPr>
          </c:dPt>
          <c:dLbls>
            <c:txPr>
              <a:bodyPr/>
              <a:lstStyle/>
              <a:p>
                <a:pPr>
                  <a:defRPr sz="1600"/>
                </a:pPr>
                <a:endParaRPr lang="ja-JP"/>
              </a:p>
            </c:txPr>
            <c:showLegendKey val="0"/>
            <c:showVal val="1"/>
            <c:showCatName val="0"/>
            <c:showSerName val="0"/>
            <c:showPercent val="0"/>
            <c:showBubbleSize val="0"/>
            <c:showLeaderLines val="0"/>
          </c:dLbls>
          <c:cat>
            <c:strRef>
              <c:f>Sheet1!$A$1:$A$4</c:f>
              <c:strCache>
                <c:ptCount val="4"/>
                <c:pt idx="0">
                  <c:v>申し込む時</c:v>
                </c:pt>
                <c:pt idx="1">
                  <c:v>入居してから</c:v>
                </c:pt>
                <c:pt idx="2">
                  <c:v>震災後</c:v>
                </c:pt>
                <c:pt idx="3">
                  <c:v>震災前</c:v>
                </c:pt>
              </c:strCache>
            </c:strRef>
          </c:cat>
          <c:val>
            <c:numRef>
              <c:f>Sheet1!$B$1:$B$4</c:f>
              <c:numCache>
                <c:formatCode>0.0%</c:formatCode>
                <c:ptCount val="4"/>
                <c:pt idx="0">
                  <c:v>0.375</c:v>
                </c:pt>
                <c:pt idx="1">
                  <c:v>0.288</c:v>
                </c:pt>
                <c:pt idx="2">
                  <c:v>0.219</c:v>
                </c:pt>
                <c:pt idx="3">
                  <c:v>0.025</c:v>
                </c:pt>
              </c:numCache>
            </c:numRef>
          </c:val>
        </c:ser>
        <c:dLbls>
          <c:showLegendKey val="0"/>
          <c:showVal val="0"/>
          <c:showCatName val="0"/>
          <c:showSerName val="0"/>
          <c:showPercent val="0"/>
          <c:showBubbleSize val="0"/>
        </c:dLbls>
        <c:gapWidth val="150"/>
        <c:axId val="2099661288"/>
        <c:axId val="2099656984"/>
      </c:barChart>
      <c:catAx>
        <c:axId val="2099661288"/>
        <c:scaling>
          <c:orientation val="minMax"/>
        </c:scaling>
        <c:delete val="0"/>
        <c:axPos val="l"/>
        <c:majorTickMark val="out"/>
        <c:minorTickMark val="none"/>
        <c:tickLblPos val="nextTo"/>
        <c:txPr>
          <a:bodyPr/>
          <a:lstStyle/>
          <a:p>
            <a:pPr>
              <a:defRPr sz="1400"/>
            </a:pPr>
            <a:endParaRPr lang="ja-JP"/>
          </a:p>
        </c:txPr>
        <c:crossAx val="2099656984"/>
        <c:crosses val="autoZero"/>
        <c:auto val="1"/>
        <c:lblAlgn val="ctr"/>
        <c:lblOffset val="100"/>
        <c:noMultiLvlLbl val="0"/>
      </c:catAx>
      <c:valAx>
        <c:axId val="2099656984"/>
        <c:scaling>
          <c:orientation val="minMax"/>
        </c:scaling>
        <c:delete val="0"/>
        <c:axPos val="b"/>
        <c:majorGridlines/>
        <c:numFmt formatCode="0.0%" sourceLinked="1"/>
        <c:majorTickMark val="out"/>
        <c:minorTickMark val="none"/>
        <c:tickLblPos val="nextTo"/>
        <c:txPr>
          <a:bodyPr/>
          <a:lstStyle/>
          <a:p>
            <a:pPr>
              <a:defRPr sz="1400"/>
            </a:pPr>
            <a:endParaRPr lang="ja-JP"/>
          </a:p>
        </c:txPr>
        <c:crossAx val="209966128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Sheet1!$A$1:$A$5</c:f>
              <c:strCache>
                <c:ptCount val="5"/>
                <c:pt idx="0">
                  <c:v>よく参加する</c:v>
                </c:pt>
                <c:pt idx="1">
                  <c:v>ときどき参加する</c:v>
                </c:pt>
                <c:pt idx="2">
                  <c:v>あまり参加しない</c:v>
                </c:pt>
                <c:pt idx="3">
                  <c:v>全く参加しない</c:v>
                </c:pt>
                <c:pt idx="4">
                  <c:v>無回答</c:v>
                </c:pt>
              </c:strCache>
            </c:strRef>
          </c:cat>
          <c:val>
            <c:numRef>
              <c:f>Sheet1!$B$1:$B$5</c:f>
              <c:numCache>
                <c:formatCode>0.0%</c:formatCode>
                <c:ptCount val="5"/>
                <c:pt idx="0">
                  <c:v>0.494</c:v>
                </c:pt>
                <c:pt idx="1">
                  <c:v>0.238</c:v>
                </c:pt>
                <c:pt idx="2">
                  <c:v>0.125</c:v>
                </c:pt>
                <c:pt idx="3">
                  <c:v>0.075</c:v>
                </c:pt>
                <c:pt idx="4">
                  <c:v>0.069</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Sheet1!$A$1:$A$5</c:f>
              <c:strCache>
                <c:ptCount val="5"/>
                <c:pt idx="0">
                  <c:v>とても満足</c:v>
                </c:pt>
                <c:pt idx="1">
                  <c:v>どちらかといえば満足</c:v>
                </c:pt>
                <c:pt idx="2">
                  <c:v>どちらかといえば不満</c:v>
                </c:pt>
                <c:pt idx="3">
                  <c:v>とても不満</c:v>
                </c:pt>
                <c:pt idx="4">
                  <c:v>無回答</c:v>
                </c:pt>
              </c:strCache>
            </c:strRef>
          </c:cat>
          <c:val>
            <c:numRef>
              <c:f>Sheet1!$B$1:$B$5</c:f>
              <c:numCache>
                <c:formatCode>0.0%</c:formatCode>
                <c:ptCount val="5"/>
                <c:pt idx="0">
                  <c:v>0.181</c:v>
                </c:pt>
                <c:pt idx="1">
                  <c:v>0.556</c:v>
                </c:pt>
                <c:pt idx="2">
                  <c:v>0.131</c:v>
                </c:pt>
                <c:pt idx="3">
                  <c:v>0.094</c:v>
                </c:pt>
                <c:pt idx="4">
                  <c:v>0.038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6"/>
          <c:dLbls>
            <c:txPr>
              <a:bodyPr/>
              <a:lstStyle/>
              <a:p>
                <a:pPr>
                  <a:defRPr sz="2400"/>
                </a:pPr>
                <a:endParaRPr lang="ja-JP"/>
              </a:p>
            </c:txPr>
            <c:showLegendKey val="0"/>
            <c:showVal val="1"/>
            <c:showCatName val="0"/>
            <c:showSerName val="0"/>
            <c:showPercent val="0"/>
            <c:showBubbleSize val="0"/>
            <c:showLeaderLines val="1"/>
          </c:dLbls>
          <c:cat>
            <c:strRef>
              <c:f>Sheet1!$A$2:$A$8</c:f>
              <c:strCache>
                <c:ptCount val="7"/>
                <c:pt idx="0">
                  <c:v>0-10代</c:v>
                </c:pt>
                <c:pt idx="1">
                  <c:v>20代</c:v>
                </c:pt>
                <c:pt idx="2">
                  <c:v>30代</c:v>
                </c:pt>
                <c:pt idx="3">
                  <c:v>40代</c:v>
                </c:pt>
                <c:pt idx="4">
                  <c:v>50代</c:v>
                </c:pt>
                <c:pt idx="5">
                  <c:v>60代</c:v>
                </c:pt>
                <c:pt idx="6">
                  <c:v>70代</c:v>
                </c:pt>
              </c:strCache>
            </c:strRef>
          </c:cat>
          <c:val>
            <c:numRef>
              <c:f>Sheet1!$B$2:$B$8</c:f>
              <c:numCache>
                <c:formatCode>General</c:formatCode>
                <c:ptCount val="7"/>
                <c:pt idx="0">
                  <c:v>6.0</c:v>
                </c:pt>
                <c:pt idx="1">
                  <c:v>3.0</c:v>
                </c:pt>
                <c:pt idx="2">
                  <c:v>17.0</c:v>
                </c:pt>
                <c:pt idx="3">
                  <c:v>4.0</c:v>
                </c:pt>
                <c:pt idx="4">
                  <c:v>3.0</c:v>
                </c:pt>
                <c:pt idx="5">
                  <c:v>7.0</c:v>
                </c:pt>
                <c:pt idx="6">
                  <c:v>3.0</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600"/>
          </a:pPr>
          <a:endParaRPr lang="ja-JP"/>
        </a:p>
      </c:txPr>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6"/>
          <c:dLbls>
            <c:txPr>
              <a:bodyPr/>
              <a:lstStyle/>
              <a:p>
                <a:pPr>
                  <a:defRPr sz="2400"/>
                </a:pPr>
                <a:endParaRPr lang="ja-JP"/>
              </a:p>
            </c:txPr>
            <c:showLegendKey val="0"/>
            <c:showVal val="1"/>
            <c:showCatName val="0"/>
            <c:showSerName val="0"/>
            <c:showPercent val="0"/>
            <c:showBubbleSize val="0"/>
            <c:showLeaderLines val="1"/>
          </c:dLbls>
          <c:cat>
            <c:strRef>
              <c:f>Sheet1!$A$2:$A$5</c:f>
              <c:strCache>
                <c:ptCount val="4"/>
                <c:pt idx="0">
                  <c:v>空室</c:v>
                </c:pt>
                <c:pt idx="1">
                  <c:v>シェア</c:v>
                </c:pt>
                <c:pt idx="2">
                  <c:v>家族</c:v>
                </c:pt>
                <c:pt idx="3">
                  <c:v>単身</c:v>
                </c:pt>
              </c:strCache>
            </c:strRef>
          </c:cat>
          <c:val>
            <c:numRef>
              <c:f>Sheet1!$B$2:$B$5</c:f>
              <c:numCache>
                <c:formatCode>General</c:formatCode>
                <c:ptCount val="4"/>
                <c:pt idx="0">
                  <c:v>2.0</c:v>
                </c:pt>
                <c:pt idx="1">
                  <c:v>3.0</c:v>
                </c:pt>
                <c:pt idx="2">
                  <c:v>5.0</c:v>
                </c:pt>
                <c:pt idx="3">
                  <c:v>18.0</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600"/>
          </a:pPr>
          <a:endParaRPr lang="ja-JP"/>
        </a:p>
      </c:txPr>
    </c:legend>
    <c:plotVisOnly val="1"/>
    <c:dispBlanksAs val="gap"/>
    <c:showDLblsOverMax val="0"/>
  </c:chart>
  <c:spPr>
    <a:ln>
      <a:solidFill>
        <a:prstClr val="black"/>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Sheet1!$C$9</c:f>
              <c:strCache>
                <c:ptCount val="1"/>
                <c:pt idx="0">
                  <c:v>大変増えた</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Sheet1!$C$10:$C$16</c:f>
              <c:numCache>
                <c:formatCode>General</c:formatCode>
                <c:ptCount val="7"/>
                <c:pt idx="0">
                  <c:v>22.0</c:v>
                </c:pt>
                <c:pt idx="1">
                  <c:v>43.0</c:v>
                </c:pt>
                <c:pt idx="2">
                  <c:v>28.0</c:v>
                </c:pt>
                <c:pt idx="3">
                  <c:v>33.0</c:v>
                </c:pt>
                <c:pt idx="4">
                  <c:v>56.0</c:v>
                </c:pt>
                <c:pt idx="5">
                  <c:v>50.0</c:v>
                </c:pt>
                <c:pt idx="6">
                  <c:v>28.0</c:v>
                </c:pt>
              </c:numCache>
            </c:numRef>
          </c:val>
        </c:ser>
        <c:ser>
          <c:idx val="1"/>
          <c:order val="1"/>
          <c:tx>
            <c:strRef>
              <c:f>Sheet1!$D$9</c:f>
              <c:strCache>
                <c:ptCount val="1"/>
                <c:pt idx="0">
                  <c:v>少し増えた</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Sheet1!$D$10:$D$16</c:f>
              <c:numCache>
                <c:formatCode>General</c:formatCode>
                <c:ptCount val="7"/>
                <c:pt idx="0">
                  <c:v>61.0</c:v>
                </c:pt>
                <c:pt idx="1">
                  <c:v>40.0</c:v>
                </c:pt>
                <c:pt idx="2">
                  <c:v>44.0</c:v>
                </c:pt>
                <c:pt idx="3">
                  <c:v>34.0</c:v>
                </c:pt>
                <c:pt idx="4">
                  <c:v>22.0</c:v>
                </c:pt>
                <c:pt idx="5">
                  <c:v>28.0</c:v>
                </c:pt>
                <c:pt idx="6">
                  <c:v>22.0</c:v>
                </c:pt>
              </c:numCache>
            </c:numRef>
          </c:val>
        </c:ser>
        <c:ser>
          <c:idx val="2"/>
          <c:order val="2"/>
          <c:tx>
            <c:strRef>
              <c:f>Sheet1!$E$9</c:f>
              <c:strCache>
                <c:ptCount val="1"/>
                <c:pt idx="0">
                  <c:v>変化なし</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Sheet1!$E$10:$E$16</c:f>
              <c:numCache>
                <c:formatCode>General</c:formatCode>
                <c:ptCount val="7"/>
                <c:pt idx="0">
                  <c:v>11.0</c:v>
                </c:pt>
                <c:pt idx="1">
                  <c:v>11.0</c:v>
                </c:pt>
                <c:pt idx="2">
                  <c:v>22.0</c:v>
                </c:pt>
                <c:pt idx="3">
                  <c:v>27.0</c:v>
                </c:pt>
                <c:pt idx="4">
                  <c:v>16.0</c:v>
                </c:pt>
                <c:pt idx="5">
                  <c:v>16.0</c:v>
                </c:pt>
                <c:pt idx="6">
                  <c:v>50.0</c:v>
                </c:pt>
              </c:numCache>
            </c:numRef>
          </c:val>
        </c:ser>
        <c:ser>
          <c:idx val="3"/>
          <c:order val="3"/>
          <c:tx>
            <c:strRef>
              <c:f>Sheet1!$F$9</c:f>
              <c:strCache>
                <c:ptCount val="1"/>
                <c:pt idx="0">
                  <c:v>少し減った</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Sheet1!$F$10:$F$16</c:f>
              <c:numCache>
                <c:formatCode>General</c:formatCode>
                <c:ptCount val="7"/>
                <c:pt idx="0">
                  <c:v>6.0</c:v>
                </c:pt>
                <c:pt idx="1">
                  <c:v>6.0</c:v>
                </c:pt>
                <c:pt idx="2">
                  <c:v>6.0</c:v>
                </c:pt>
                <c:pt idx="3">
                  <c:v>6.0</c:v>
                </c:pt>
                <c:pt idx="4">
                  <c:v>6.0</c:v>
                </c:pt>
                <c:pt idx="6">
                  <c:v>0.0</c:v>
                </c:pt>
              </c:numCache>
            </c:numRef>
          </c:val>
        </c:ser>
        <c:ser>
          <c:idx val="4"/>
          <c:order val="4"/>
          <c:tx>
            <c:strRef>
              <c:f>Sheet1!$G$9</c:f>
              <c:strCache>
                <c:ptCount val="1"/>
                <c:pt idx="0">
                  <c:v>大変減った</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Sheet1!$G$10:$G$16</c:f>
              <c:numCache>
                <c:formatCode>General</c:formatCode>
                <c:ptCount val="7"/>
                <c:pt idx="6">
                  <c:v>0.0</c:v>
                </c:pt>
              </c:numCache>
            </c:numRef>
          </c:val>
        </c:ser>
        <c:ser>
          <c:idx val="5"/>
          <c:order val="5"/>
          <c:tx>
            <c:strRef>
              <c:f>Sheet1!$H$9</c:f>
              <c:strCache>
                <c:ptCount val="1"/>
                <c:pt idx="0">
                  <c:v>無記入・該当しない</c:v>
                </c:pt>
              </c:strCache>
            </c:strRef>
          </c:tx>
          <c:invertIfNegative val="0"/>
          <c:cat>
            <c:multiLvlStrRef>
              <c:f>Sheet1!$A$10:$B$16</c:f>
              <c:multiLvlStrCache>
                <c:ptCount val="7"/>
                <c:lvl>
                  <c:pt idx="0">
                    <c:v>居住者間のちょっとした助け合い</c:v>
                  </c:pt>
                  <c:pt idx="1">
                    <c:v>家族以外の人との会話</c:v>
                  </c:pt>
                  <c:pt idx="2">
                    <c:v>多様な人々との交流による刺激や学び</c:v>
                  </c:pt>
                  <c:pt idx="3">
                    <c:v>日常で気軽に話せる人</c:v>
                  </c:pt>
                  <c:pt idx="4">
                    <c:v>安心・安全の意識</c:v>
                  </c:pt>
                  <c:pt idx="5">
                    <c:v>居住者間の信頼感</c:v>
                  </c:pt>
                  <c:pt idx="6">
                    <c:v>自分の居場所があるという意識</c:v>
                  </c:pt>
                </c:lvl>
                <c:lvl>
                  <c:pt idx="0">
                    <c:v>他者との関わり</c:v>
                  </c:pt>
                  <c:pt idx="4">
                    <c:v>安心・安全</c:v>
                  </c:pt>
                  <c:pt idx="6">
                    <c:v>自己評価</c:v>
                  </c:pt>
                </c:lvl>
              </c:multiLvlStrCache>
            </c:multiLvlStrRef>
          </c:cat>
          <c:val>
            <c:numRef>
              <c:f>Sheet1!$H$10:$H$16</c:f>
              <c:numCache>
                <c:formatCode>General</c:formatCode>
                <c:ptCount val="7"/>
                <c:pt idx="5">
                  <c:v>6.0</c:v>
                </c:pt>
                <c:pt idx="6">
                  <c:v>0.0</c:v>
                </c:pt>
              </c:numCache>
            </c:numRef>
          </c:val>
        </c:ser>
        <c:dLbls>
          <c:showLegendKey val="0"/>
          <c:showVal val="0"/>
          <c:showCatName val="0"/>
          <c:showSerName val="0"/>
          <c:showPercent val="0"/>
          <c:showBubbleSize val="0"/>
        </c:dLbls>
        <c:gapWidth val="150"/>
        <c:overlap val="100"/>
        <c:axId val="2100764712"/>
        <c:axId val="2100767848"/>
      </c:barChart>
      <c:catAx>
        <c:axId val="2100764712"/>
        <c:scaling>
          <c:orientation val="maxMin"/>
        </c:scaling>
        <c:delete val="0"/>
        <c:axPos val="l"/>
        <c:majorTickMark val="out"/>
        <c:minorTickMark val="none"/>
        <c:tickLblPos val="nextTo"/>
        <c:txPr>
          <a:bodyPr/>
          <a:lstStyle/>
          <a:p>
            <a:pPr>
              <a:defRPr sz="1400"/>
            </a:pPr>
            <a:endParaRPr lang="ja-JP"/>
          </a:p>
        </c:txPr>
        <c:crossAx val="2100767848"/>
        <c:crosses val="autoZero"/>
        <c:auto val="1"/>
        <c:lblAlgn val="ctr"/>
        <c:lblOffset val="100"/>
        <c:noMultiLvlLbl val="0"/>
      </c:catAx>
      <c:valAx>
        <c:axId val="2100767848"/>
        <c:scaling>
          <c:orientation val="minMax"/>
        </c:scaling>
        <c:delete val="0"/>
        <c:axPos val="t"/>
        <c:majorGridlines/>
        <c:numFmt formatCode="0%" sourceLinked="1"/>
        <c:majorTickMark val="out"/>
        <c:minorTickMark val="none"/>
        <c:tickLblPos val="nextTo"/>
        <c:txPr>
          <a:bodyPr/>
          <a:lstStyle/>
          <a:p>
            <a:pPr>
              <a:defRPr sz="1400"/>
            </a:pPr>
            <a:endParaRPr lang="ja-JP"/>
          </a:p>
        </c:txPr>
        <c:crossAx val="2100764712"/>
        <c:crosses val="autoZero"/>
        <c:crossBetween val="between"/>
      </c:valAx>
    </c:plotArea>
    <c:legend>
      <c:legendPos val="r"/>
      <c:layout>
        <c:manualLayout>
          <c:xMode val="edge"/>
          <c:yMode val="edge"/>
          <c:x val="0.769484798775153"/>
          <c:y val="0.298050985122787"/>
          <c:w val="0.187459645669291"/>
          <c:h val="0.403898029754427"/>
        </c:manualLayout>
      </c:layout>
      <c:overlay val="0"/>
      <c:txPr>
        <a:bodyPr/>
        <a:lstStyle/>
        <a:p>
          <a:pPr>
            <a:defRPr sz="1400"/>
          </a:pPr>
          <a:endParaRPr lang="ja-JP"/>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F0FADD-BEE1-4D4E-9F85-304D779F3FD9}" type="datetimeFigureOut">
              <a:rPr kumimoji="1" lang="ja-JP" altLang="en-US" smtClean="0"/>
              <a:pPr/>
              <a:t>12/11/26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EE9433-F2D0-4DD0-9F55-7A038D8058F4}" type="slidenum">
              <a:rPr kumimoji="1" lang="ja-JP" altLang="en-US" smtClean="0"/>
              <a:pPr/>
              <a:t>‹#›</a:t>
            </a:fld>
            <a:endParaRPr kumimoji="1" lang="ja-JP" altLang="en-US"/>
          </a:p>
        </p:txBody>
      </p:sp>
    </p:spTree>
    <p:extLst>
      <p:ext uri="{BB962C8B-B14F-4D97-AF65-F5344CB8AC3E}">
        <p14:creationId xmlns:p14="http://schemas.microsoft.com/office/powerpoint/2010/main" val="3669535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シルバーハウジングは、高齢化が進行する社会において、住宅政策と福祉政策の連携をみたもので、段差の解消などバリアフリー化された住宅に、緊急通報システムを整備。</a:t>
            </a:r>
          </a:p>
          <a:p>
            <a:r>
              <a:rPr kumimoji="1" lang="ja-JP" altLang="en-US" sz="1200" kern="1200" baseline="0" dirty="0" smtClean="0">
                <a:solidFill>
                  <a:schemeClr val="tx1"/>
                </a:solidFill>
                <a:latin typeface="+mn-lt"/>
                <a:ea typeface="+mn-ea"/>
                <a:cs typeface="+mn-cs"/>
              </a:rPr>
              <a:t>さらには入居者の安否などに目を配る生活援助員（ＬＳＡ）が配置されている。</a:t>
            </a:r>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17</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baseline="0" dirty="0" smtClean="0">
                <a:solidFill>
                  <a:schemeClr val="tx1"/>
                </a:solidFill>
                <a:latin typeface="+mn-lt"/>
                <a:ea typeface="+mn-ea"/>
                <a:cs typeface="+mn-cs"/>
              </a:rPr>
              <a:t>「４年ほど前までは近所の人を招いて食事会をしていたが、高齢でできなくなった」</a:t>
            </a:r>
          </a:p>
          <a:p>
            <a:r>
              <a:rPr kumimoji="1" lang="ja-JP" altLang="en-US" sz="1200" kern="1200" baseline="0" dirty="0" smtClean="0">
                <a:solidFill>
                  <a:schemeClr val="tx1"/>
                </a:solidFill>
                <a:latin typeface="+mn-lt"/>
                <a:ea typeface="+mn-ea"/>
                <a:cs typeface="+mn-cs"/>
              </a:rPr>
              <a:t>「共用スペースの掃除は最初みんなでしていたが、今は元気な人だけでやっている」</a:t>
            </a:r>
          </a:p>
          <a:p>
            <a:r>
              <a:rPr kumimoji="1" lang="ja-JP" altLang="en-US" sz="1200" kern="1200" baseline="0" dirty="0" smtClean="0">
                <a:solidFill>
                  <a:schemeClr val="tx1"/>
                </a:solidFill>
                <a:latin typeface="+mn-lt"/>
                <a:ea typeface="+mn-ea"/>
                <a:cs typeface="+mn-cs"/>
              </a:rPr>
              <a:t>「施設に移る人もおり、高齢で集まるのが難しくなった」</a:t>
            </a:r>
          </a:p>
          <a:p>
            <a:r>
              <a:rPr kumimoji="1" lang="ja-JP" altLang="en-US" sz="1200" kern="1200" baseline="0" dirty="0" smtClean="0">
                <a:solidFill>
                  <a:schemeClr val="tx1"/>
                </a:solidFill>
                <a:latin typeface="+mn-lt"/>
                <a:ea typeface="+mn-ea"/>
                <a:cs typeface="+mn-cs"/>
              </a:rPr>
              <a:t>「食事会の料理は、昔はみんなでしていたが、今はできずに注文している」</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「新婚世帯が入居してくれたら。電球一つ代えるのも大変。子供がいたら、みんなでみてあげる。若い</a:t>
            </a:r>
          </a:p>
          <a:p>
            <a:r>
              <a:rPr kumimoji="1" lang="ja-JP" altLang="en-US" sz="1200" kern="1200" baseline="0" dirty="0" smtClean="0">
                <a:solidFill>
                  <a:schemeClr val="tx1"/>
                </a:solidFill>
                <a:latin typeface="+mn-lt"/>
                <a:ea typeface="+mn-ea"/>
                <a:cs typeface="+mn-cs"/>
              </a:rPr>
              <a:t>世代は３年ぐらいで次々入れ替わるのが理想では」「元気な人にきてほしい」</a:t>
            </a:r>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19</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21</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22</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24</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25</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コミュニティの再生：いってらっしゃい、おかえりなさいを言い合える環境。安心できる人々の中での子育て。多様な人間関係。共食。高齢者の自尊心、生きがいの維持</a:t>
            </a:r>
            <a:endParaRPr kumimoji="1" lang="en-US" altLang="ja-JP" dirty="0" smtClean="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28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30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家族の果たしていた役割</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隣に住んでる人を知っていますか？</a:t>
            </a:r>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13</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15</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EE9433-F2D0-4DD0-9F55-7A038D8058F4}"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48AE22-2C06-4334-9B56-33B16AC1AC4B}" type="datetimeFigureOut">
              <a:rPr kumimoji="1" lang="ja-JP" altLang="en-US" smtClean="0"/>
              <a:pPr/>
              <a:t>12/11/26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F6B29C-117B-44F5-8BFA-198C15FAC57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8AE22-2C06-4334-9B56-33B16AC1AC4B}" type="datetimeFigureOut">
              <a:rPr kumimoji="1" lang="ja-JP" altLang="en-US" smtClean="0"/>
              <a:pPr/>
              <a:t>12/11/26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6B29C-117B-44F5-8BFA-198C15FAC57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chart" Target="../charts/char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ord.yahoo.co.jp/o/image/SIG=12tgaccmj/EXP=1353922114;_ylc=X3IDMgRmc3QDMARpZHgDMARvaWQDQU5kOUdjVHBwTkRRRTRCTG83azVUVE8xd0hRWmNIUHlHTFhaRkFMenhBQWs1aktBYUc4TWd5bWlUNGd1bWcEcAM0NEt6NDRPczQ0S3Y0NE9HNDRLajQ0T1c0NE9QNDRLbTQ0SzUEcG9zAzE5BHNlYwNzaHcEc2xrA3Jp/*-http%3A/business.nikkeibp.co.jp/article/manage/20090522/195492/ph002_s.jpg"/>
          <p:cNvPicPr>
            <a:picLocks noChangeAspect="1" noChangeArrowheads="1"/>
          </p:cNvPicPr>
          <p:nvPr/>
        </p:nvPicPr>
        <p:blipFill>
          <a:blip r:embed="rId2" cstate="print">
            <a:lum bright="35000" contrast="-38000"/>
          </a:blip>
          <a:srcRect/>
          <a:stretch>
            <a:fillRect/>
          </a:stretch>
        </p:blipFill>
        <p:spPr bwMode="auto">
          <a:xfrm>
            <a:off x="0" y="0"/>
            <a:ext cx="9144000" cy="6858000"/>
          </a:xfrm>
          <a:prstGeom prst="rect">
            <a:avLst/>
          </a:prstGeom>
          <a:noFill/>
        </p:spPr>
      </p:pic>
      <p:sp>
        <p:nvSpPr>
          <p:cNvPr id="2" name="タイトル 1"/>
          <p:cNvSpPr>
            <a:spLocks noGrp="1"/>
          </p:cNvSpPr>
          <p:nvPr>
            <p:ph type="ctrTitle"/>
          </p:nvPr>
        </p:nvSpPr>
        <p:spPr>
          <a:xfrm>
            <a:off x="0" y="2132856"/>
            <a:ext cx="9144000" cy="1470025"/>
          </a:xfrm>
        </p:spPr>
        <p:txBody>
          <a:bodyPr/>
          <a:lstStyle/>
          <a:p>
            <a:r>
              <a:rPr kumimoji="1" lang="ja-JP" altLang="en-US" dirty="0" smtClean="0"/>
              <a:t>コレクティブハウスの可能性を考える</a:t>
            </a:r>
            <a:endParaRPr kumimoji="1" lang="ja-JP" altLang="en-US" dirty="0"/>
          </a:p>
        </p:txBody>
      </p:sp>
      <p:sp>
        <p:nvSpPr>
          <p:cNvPr id="3" name="サブタイトル 2"/>
          <p:cNvSpPr>
            <a:spLocks noGrp="1"/>
          </p:cNvSpPr>
          <p:nvPr>
            <p:ph type="subTitle" idx="1"/>
          </p:nvPr>
        </p:nvSpPr>
        <p:spPr>
          <a:xfrm>
            <a:off x="4283968" y="4005064"/>
            <a:ext cx="4536504" cy="2664296"/>
          </a:xfrm>
        </p:spPr>
        <p:txBody>
          <a:bodyPr>
            <a:noAutofit/>
          </a:bodyPr>
          <a:lstStyle/>
          <a:p>
            <a:r>
              <a:rPr kumimoji="1" lang="ja-JP" altLang="en-US" sz="2800" dirty="0" smtClean="0">
                <a:solidFill>
                  <a:schemeClr val="tx1"/>
                </a:solidFill>
              </a:rPr>
              <a:t>国際文化学部</a:t>
            </a:r>
            <a:endParaRPr kumimoji="1" lang="en-US" altLang="ja-JP" sz="2800" dirty="0" smtClean="0">
              <a:solidFill>
                <a:schemeClr val="tx1"/>
              </a:solidFill>
            </a:endParaRPr>
          </a:p>
          <a:p>
            <a:r>
              <a:rPr kumimoji="1" lang="ja-JP" altLang="en-US" sz="2800" dirty="0" smtClean="0">
                <a:solidFill>
                  <a:schemeClr val="tx1"/>
                </a:solidFill>
              </a:rPr>
              <a:t>地域文化学科</a:t>
            </a:r>
            <a:endParaRPr kumimoji="1" lang="en-US" altLang="ja-JP" sz="2800" dirty="0" smtClean="0">
              <a:solidFill>
                <a:schemeClr val="tx1"/>
              </a:solidFill>
            </a:endParaRPr>
          </a:p>
          <a:p>
            <a:r>
              <a:rPr kumimoji="1" lang="en-US" altLang="ja-JP" sz="2800" dirty="0" smtClean="0">
                <a:solidFill>
                  <a:schemeClr val="tx1"/>
                </a:solidFill>
              </a:rPr>
              <a:t>3</a:t>
            </a:r>
            <a:r>
              <a:rPr kumimoji="1" lang="ja-JP" altLang="en-US" sz="2800" dirty="0" smtClean="0">
                <a:solidFill>
                  <a:schemeClr val="tx1"/>
                </a:solidFill>
              </a:rPr>
              <a:t>年</a:t>
            </a:r>
            <a:endParaRPr kumimoji="1" lang="en-US" altLang="ja-JP" sz="2800" dirty="0" smtClean="0">
              <a:solidFill>
                <a:schemeClr val="tx1"/>
              </a:solidFill>
            </a:endParaRPr>
          </a:p>
          <a:p>
            <a:r>
              <a:rPr lang="ja-JP" altLang="en-US" sz="2800" dirty="0" smtClean="0">
                <a:solidFill>
                  <a:schemeClr val="tx1"/>
                </a:solidFill>
              </a:rPr>
              <a:t>谷央輔</a:t>
            </a:r>
            <a:endParaRPr lang="en-US" altLang="ja-JP" sz="2800" dirty="0" smtClean="0">
              <a:solidFill>
                <a:schemeClr val="tx1"/>
              </a:solidFill>
            </a:endParaRPr>
          </a:p>
          <a:p>
            <a:r>
              <a:rPr kumimoji="1" lang="en-US" altLang="ja-JP" sz="2800" dirty="0" smtClean="0">
                <a:solidFill>
                  <a:schemeClr val="tx1"/>
                </a:solidFill>
              </a:rPr>
              <a:t>1026588c</a:t>
            </a:r>
            <a:endParaRPr kumimoji="1" lang="ja-JP" altLang="en-US" sz="28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爆発 2 12"/>
          <p:cNvSpPr/>
          <p:nvPr/>
        </p:nvSpPr>
        <p:spPr>
          <a:xfrm>
            <a:off x="251520" y="3573016"/>
            <a:ext cx="4464496" cy="2232248"/>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lang="ja-JP" altLang="en-US" dirty="0" smtClean="0"/>
              <a:t>②単身世帯の増加</a:t>
            </a:r>
            <a:endParaRPr kumimoji="1" lang="ja-JP" altLang="en-US" dirty="0"/>
          </a:p>
        </p:txBody>
      </p:sp>
      <p:sp>
        <p:nvSpPr>
          <p:cNvPr id="5" name="コンテンツ プレースホルダ 4"/>
          <p:cNvSpPr>
            <a:spLocks noGrp="1"/>
          </p:cNvSpPr>
          <p:nvPr>
            <p:ph idx="1"/>
          </p:nvPr>
        </p:nvSpPr>
        <p:spPr/>
        <p:txBody>
          <a:bodyPr>
            <a:normAutofit/>
          </a:bodyPr>
          <a:lstStyle/>
          <a:p>
            <a:r>
              <a:rPr lang="ja-JP" altLang="en-US" dirty="0" smtClean="0"/>
              <a:t>他者との日常的な交流の減少</a:t>
            </a:r>
            <a:endParaRPr lang="en-US" altLang="ja-JP" dirty="0" smtClean="0"/>
          </a:p>
          <a:p>
            <a:r>
              <a:rPr lang="ja-JP" altLang="en-US" dirty="0" smtClean="0"/>
              <a:t>災害時の孤立化の危険性</a:t>
            </a:r>
            <a:endParaRPr lang="en-US" altLang="ja-JP" dirty="0" smtClean="0"/>
          </a:p>
          <a:p>
            <a:pPr>
              <a:buNone/>
            </a:pPr>
            <a:r>
              <a:rPr lang="ja-JP" altLang="en-US" dirty="0" smtClean="0"/>
              <a:t>　　　→</a:t>
            </a:r>
            <a:r>
              <a:rPr lang="ja-JP" altLang="en-US" dirty="0" smtClean="0">
                <a:solidFill>
                  <a:srgbClr val="FF0000"/>
                </a:solidFill>
              </a:rPr>
              <a:t>相互扶助の欠如</a:t>
            </a:r>
            <a:endParaRPr lang="en-US" altLang="ja-JP" dirty="0" smtClean="0">
              <a:solidFill>
                <a:srgbClr val="FF0000"/>
              </a:solidFill>
            </a:endParaRPr>
          </a:p>
          <a:p>
            <a:endParaRPr lang="en-US" altLang="ja-JP" dirty="0" smtClean="0"/>
          </a:p>
          <a:p>
            <a:endParaRPr lang="en-US" altLang="ja-JP" dirty="0" smtClean="0"/>
          </a:p>
          <a:p>
            <a:pPr>
              <a:buNone/>
            </a:pPr>
            <a:r>
              <a:rPr lang="ja-JP" altLang="en-US" dirty="0" smtClean="0"/>
              <a:t>　</a:t>
            </a:r>
            <a:endParaRPr lang="en-US" altLang="ja-JP" dirty="0" smtClean="0"/>
          </a:p>
        </p:txBody>
      </p:sp>
      <p:sp>
        <p:nvSpPr>
          <p:cNvPr id="4" name="正方形/長方形 3"/>
          <p:cNvSpPr/>
          <p:nvPr/>
        </p:nvSpPr>
        <p:spPr>
          <a:xfrm>
            <a:off x="5004048" y="3861048"/>
            <a:ext cx="3312368" cy="1877437"/>
          </a:xfrm>
          <a:prstGeom prst="rect">
            <a:avLst/>
          </a:prstGeom>
          <a:ln>
            <a:solidFill>
              <a:srgbClr val="0070C0"/>
            </a:solidFill>
          </a:ln>
        </p:spPr>
        <p:txBody>
          <a:bodyPr wrap="square">
            <a:spAutoFit/>
          </a:bodyPr>
          <a:lstStyle/>
          <a:p>
            <a:r>
              <a:rPr lang="en-US" altLang="ja-JP" sz="2000" dirty="0" smtClean="0"/>
              <a:t>【</a:t>
            </a:r>
            <a:r>
              <a:rPr lang="ja-JP" altLang="en-US" sz="2000" dirty="0" smtClean="0"/>
              <a:t>平成</a:t>
            </a:r>
            <a:r>
              <a:rPr lang="en-US" altLang="ja-JP" sz="2000" dirty="0" smtClean="0"/>
              <a:t>22</a:t>
            </a:r>
            <a:r>
              <a:rPr lang="ja-JP" altLang="en-US" sz="2000" dirty="0" smtClean="0"/>
              <a:t>年国勢調査</a:t>
            </a:r>
            <a:r>
              <a:rPr lang="en-US" altLang="ja-JP" sz="2000" dirty="0" smtClean="0"/>
              <a:t>】</a:t>
            </a:r>
          </a:p>
          <a:p>
            <a:r>
              <a:rPr lang="ja-JP" altLang="en-US" sz="2000" dirty="0" smtClean="0"/>
              <a:t>単身世帯</a:t>
            </a:r>
            <a:r>
              <a:rPr lang="en-US" altLang="ja-JP" sz="2000" dirty="0" smtClean="0"/>
              <a:t>1678</a:t>
            </a:r>
            <a:r>
              <a:rPr lang="ja-JP" altLang="en-US" sz="2000" dirty="0" smtClean="0"/>
              <a:t>万５千世帯中 「一人暮らし</a:t>
            </a:r>
            <a:r>
              <a:rPr lang="en-US" altLang="ja-JP" sz="2000" dirty="0" smtClean="0"/>
              <a:t>65</a:t>
            </a:r>
            <a:r>
              <a:rPr lang="ja-JP" altLang="en-US" sz="2000" dirty="0" smtClean="0"/>
              <a:t>歳以上人口」は</a:t>
            </a:r>
            <a:r>
              <a:rPr lang="en-US" altLang="ja-JP" sz="2000" dirty="0" smtClean="0"/>
              <a:t>479</a:t>
            </a:r>
            <a:r>
              <a:rPr lang="ja-JP" altLang="en-US" sz="2000" dirty="0" smtClean="0"/>
              <a:t>万１千人（</a:t>
            </a:r>
            <a:r>
              <a:rPr lang="en-US" altLang="ja-JP" sz="2000" dirty="0" smtClean="0">
                <a:solidFill>
                  <a:srgbClr val="FF0000"/>
                </a:solidFill>
              </a:rPr>
              <a:t>28.5</a:t>
            </a:r>
            <a:r>
              <a:rPr lang="ja-JP" altLang="en-US" sz="2000" dirty="0" smtClean="0">
                <a:solidFill>
                  <a:srgbClr val="FF0000"/>
                </a:solidFill>
              </a:rPr>
              <a:t>％</a:t>
            </a:r>
            <a:r>
              <a:rPr lang="ja-JP" altLang="en-US" sz="2000" dirty="0" smtClean="0"/>
              <a:t>）　</a:t>
            </a:r>
            <a:endParaRPr lang="en-US" altLang="ja-JP" sz="2000" dirty="0" smtClean="0"/>
          </a:p>
          <a:p>
            <a:endParaRPr lang="en-US" altLang="ja-JP" dirty="0" smtClean="0"/>
          </a:p>
          <a:p>
            <a:endParaRPr lang="ja-JP" altLang="en-US" dirty="0"/>
          </a:p>
        </p:txBody>
      </p:sp>
      <p:sp>
        <p:nvSpPr>
          <p:cNvPr id="8" name="雲形吹き出し 7"/>
          <p:cNvSpPr/>
          <p:nvPr/>
        </p:nvSpPr>
        <p:spPr>
          <a:xfrm>
            <a:off x="6444208" y="1196752"/>
            <a:ext cx="2520280" cy="1224136"/>
          </a:xfrm>
          <a:prstGeom prst="cloudCallout">
            <a:avLst>
              <a:gd name="adj1" fmla="val -84326"/>
              <a:gd name="adj2" fmla="val 5129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588224" y="1484784"/>
            <a:ext cx="2182008" cy="461665"/>
          </a:xfrm>
          <a:prstGeom prst="rect">
            <a:avLst/>
          </a:prstGeom>
        </p:spPr>
        <p:txBody>
          <a:bodyPr wrap="none">
            <a:spAutoFit/>
          </a:bodyPr>
          <a:lstStyle/>
          <a:p>
            <a:r>
              <a:rPr lang="ja-JP" altLang="en-US" sz="2400" b="1" dirty="0" smtClean="0"/>
              <a:t>病気の時も１人</a:t>
            </a:r>
            <a:endParaRPr lang="ja-JP" altLang="en-US" sz="2400" b="1" dirty="0"/>
          </a:p>
        </p:txBody>
      </p:sp>
      <p:sp>
        <p:nvSpPr>
          <p:cNvPr id="14" name="正方形/長方形 13"/>
          <p:cNvSpPr/>
          <p:nvPr/>
        </p:nvSpPr>
        <p:spPr>
          <a:xfrm>
            <a:off x="1403648" y="4221088"/>
            <a:ext cx="2236510" cy="1077218"/>
          </a:xfrm>
          <a:prstGeom prst="rect">
            <a:avLst/>
          </a:prstGeom>
        </p:spPr>
        <p:txBody>
          <a:bodyPr wrap="none">
            <a:spAutoFit/>
          </a:bodyPr>
          <a:lstStyle/>
          <a:p>
            <a:r>
              <a:rPr lang="ja-JP" altLang="en-US" sz="3200" dirty="0" smtClean="0"/>
              <a:t>単身世帯の</a:t>
            </a:r>
            <a:endParaRPr lang="en-US" altLang="ja-JP" sz="3200" dirty="0" smtClean="0"/>
          </a:p>
          <a:p>
            <a:r>
              <a:rPr lang="ja-JP" altLang="en-US" sz="3200" dirty="0" smtClean="0"/>
              <a:t>高齢化</a:t>
            </a:r>
            <a:endParaRPr lang="en-US" altLang="ja-JP" sz="3200" dirty="0" smtClean="0"/>
          </a:p>
        </p:txBody>
      </p:sp>
      <p:sp>
        <p:nvSpPr>
          <p:cNvPr id="15" name="正方形/長方形 14"/>
          <p:cNvSpPr/>
          <p:nvPr/>
        </p:nvSpPr>
        <p:spPr>
          <a:xfrm>
            <a:off x="0" y="6021288"/>
            <a:ext cx="9217024" cy="584775"/>
          </a:xfrm>
          <a:prstGeom prst="rect">
            <a:avLst/>
          </a:prstGeom>
        </p:spPr>
        <p:txBody>
          <a:bodyPr wrap="square">
            <a:spAutoFit/>
          </a:bodyPr>
          <a:lstStyle/>
          <a:p>
            <a:r>
              <a:rPr lang="ja-JP" altLang="en-US" sz="3200" dirty="0" smtClean="0"/>
              <a:t>生きがいの喪失、孤独感を抱え、老いる人々の増加</a:t>
            </a:r>
            <a:endParaRPr lang="ja-JP" altLang="en-US"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900" decel="100000" fill="hold"/>
                                        <p:tgtEl>
                                          <p:spTgt spid="1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900" decel="100000" fill="hold"/>
                                        <p:tgtEl>
                                          <p:spTgt spid="1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900" decel="100000" fill="hold"/>
                                        <p:tgtEl>
                                          <p:spTgt spid="1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 grpId="0" animBg="1"/>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図１－２－１－１１ 同居形態別にみた心配ごとや悩みごと"/>
          <p:cNvPicPr>
            <a:picLocks noChangeAspect="1" noChangeArrowheads="1"/>
          </p:cNvPicPr>
          <p:nvPr/>
        </p:nvPicPr>
        <p:blipFill>
          <a:blip r:embed="rId2" cstate="print"/>
          <a:srcRect/>
          <a:stretch>
            <a:fillRect/>
          </a:stretch>
        </p:blipFill>
        <p:spPr bwMode="auto">
          <a:xfrm>
            <a:off x="251520" y="404664"/>
            <a:ext cx="8640960" cy="5832648"/>
          </a:xfrm>
          <a:prstGeom prst="rect">
            <a:avLst/>
          </a:prstGeom>
          <a:noFill/>
        </p:spPr>
      </p:pic>
      <p:sp>
        <p:nvSpPr>
          <p:cNvPr id="6" name="円/楕円 5"/>
          <p:cNvSpPr/>
          <p:nvPr/>
        </p:nvSpPr>
        <p:spPr>
          <a:xfrm>
            <a:off x="3995936" y="3429000"/>
            <a:ext cx="576064"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508104" y="3429000"/>
            <a:ext cx="432048" cy="1224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3" descr="C:\Users\Yousuke\Pictures\図1.gif"/>
          <p:cNvPicPr>
            <a:picLocks noChangeAspect="1" noChangeArrowheads="1"/>
          </p:cNvPicPr>
          <p:nvPr/>
        </p:nvPicPr>
        <p:blipFill>
          <a:blip r:embed="rId2" cstate="print"/>
          <a:srcRect/>
          <a:stretch>
            <a:fillRect/>
          </a:stretch>
        </p:blipFill>
        <p:spPr bwMode="auto">
          <a:xfrm>
            <a:off x="611560" y="404664"/>
            <a:ext cx="7776863" cy="6192688"/>
          </a:xfrm>
          <a:prstGeom prst="rect">
            <a:avLst/>
          </a:prstGeom>
          <a:noFill/>
        </p:spPr>
      </p:pic>
      <p:sp>
        <p:nvSpPr>
          <p:cNvPr id="7" name="円/楕円 6"/>
          <p:cNvSpPr/>
          <p:nvPr/>
        </p:nvSpPr>
        <p:spPr>
          <a:xfrm>
            <a:off x="1619672" y="1628800"/>
            <a:ext cx="936104" cy="38164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失われつつある「家族の機能」を、果たすのは行政か？</a:t>
            </a:r>
            <a:endParaRPr kumimoji="1" lang="ja-JP" altLang="en-US" dirty="0"/>
          </a:p>
        </p:txBody>
      </p:sp>
      <p:sp>
        <p:nvSpPr>
          <p:cNvPr id="3" name="正方形/長方形 2"/>
          <p:cNvSpPr/>
          <p:nvPr/>
        </p:nvSpPr>
        <p:spPr>
          <a:xfrm>
            <a:off x="5724128" y="4941168"/>
            <a:ext cx="2952328" cy="646331"/>
          </a:xfrm>
          <a:prstGeom prst="rect">
            <a:avLst/>
          </a:prstGeom>
        </p:spPr>
        <p:txBody>
          <a:bodyPr wrap="square">
            <a:spAutoFit/>
          </a:bodyPr>
          <a:lstStyle/>
          <a:p>
            <a:r>
              <a:rPr lang="ja-JP" altLang="en-US" dirty="0" smtClean="0"/>
              <a:t>平成</a:t>
            </a:r>
            <a:r>
              <a:rPr lang="en-US" altLang="ja-JP" dirty="0" smtClean="0"/>
              <a:t>24</a:t>
            </a:r>
            <a:r>
              <a:rPr lang="ja-JP" altLang="en-US" dirty="0" smtClean="0"/>
              <a:t>年１月６日</a:t>
            </a:r>
          </a:p>
          <a:p>
            <a:r>
              <a:rPr lang="zh-TW" altLang="en-US" dirty="0" smtClean="0"/>
              <a:t>厚生労働大臣提出資料</a:t>
            </a:r>
            <a:r>
              <a:rPr lang="ja-JP" altLang="en-US" dirty="0" smtClean="0"/>
              <a:t>より</a:t>
            </a:r>
            <a:endParaRPr lang="ja-JP" altLang="en-US" dirty="0"/>
          </a:p>
        </p:txBody>
      </p:sp>
      <p:sp>
        <p:nvSpPr>
          <p:cNvPr id="4" name="正方形/長方形 3"/>
          <p:cNvSpPr/>
          <p:nvPr/>
        </p:nvSpPr>
        <p:spPr>
          <a:xfrm>
            <a:off x="323528" y="1628800"/>
            <a:ext cx="8073044" cy="461665"/>
          </a:xfrm>
          <a:prstGeom prst="rect">
            <a:avLst/>
          </a:prstGeom>
          <a:solidFill>
            <a:srgbClr val="FFC000"/>
          </a:solidFill>
        </p:spPr>
        <p:txBody>
          <a:bodyPr wrap="none">
            <a:spAutoFit/>
          </a:bodyPr>
          <a:lstStyle/>
          <a:p>
            <a:r>
              <a:rPr lang="ja-JP" altLang="en-US" sz="2400" dirty="0" smtClean="0"/>
              <a:t>社会保障と税の一体改革で目指す将来像～改革の方向性～</a:t>
            </a:r>
            <a:endParaRPr lang="ja-JP" altLang="en-US" sz="2400" dirty="0"/>
          </a:p>
        </p:txBody>
      </p:sp>
      <p:sp>
        <p:nvSpPr>
          <p:cNvPr id="5" name="テキスト ボックス 4"/>
          <p:cNvSpPr txBox="1"/>
          <p:nvPr/>
        </p:nvSpPr>
        <p:spPr>
          <a:xfrm>
            <a:off x="467544" y="2276873"/>
            <a:ext cx="7920880" cy="4370427"/>
          </a:xfrm>
          <a:prstGeom prst="rect">
            <a:avLst/>
          </a:prstGeom>
          <a:noFill/>
        </p:spPr>
        <p:txBody>
          <a:bodyPr wrap="square" rtlCol="0">
            <a:spAutoFit/>
          </a:bodyPr>
          <a:lstStyle/>
          <a:p>
            <a:pPr marL="342900" indent="-342900">
              <a:buFont typeface="+mj-ea"/>
              <a:buAutoNum type="circleNumDbPlain"/>
            </a:pPr>
            <a:r>
              <a:rPr lang="ja-JP" altLang="en-US" sz="2800" dirty="0" smtClean="0">
                <a:solidFill>
                  <a:srgbClr val="FF0000"/>
                </a:solidFill>
              </a:rPr>
              <a:t>未来への投資（子ども・子育て支援）の強化</a:t>
            </a:r>
            <a:endParaRPr lang="en-US" altLang="ja-JP" sz="2800" dirty="0" smtClean="0">
              <a:solidFill>
                <a:srgbClr val="FF0000"/>
              </a:solidFill>
            </a:endParaRPr>
          </a:p>
          <a:p>
            <a:pPr marL="342900" indent="-342900">
              <a:buFont typeface="+mj-ea"/>
              <a:buAutoNum type="circleNumDbPlain"/>
            </a:pPr>
            <a:r>
              <a:rPr kumimoji="1" lang="ja-JP" altLang="en-US" sz="2800" dirty="0" smtClean="0">
                <a:solidFill>
                  <a:srgbClr val="FF0000"/>
                </a:solidFill>
              </a:rPr>
              <a:t>医療・介護サービス保障の強化</a:t>
            </a:r>
            <a:endParaRPr kumimoji="1" lang="en-US" altLang="ja-JP" sz="2800" dirty="0" smtClean="0">
              <a:solidFill>
                <a:srgbClr val="FF0000"/>
              </a:solidFill>
            </a:endParaRPr>
          </a:p>
          <a:p>
            <a:pPr marL="342900" indent="-342900">
              <a:buFont typeface="+mj-ea"/>
              <a:buAutoNum type="circleNumDbPlain"/>
            </a:pPr>
            <a:r>
              <a:rPr lang="ja-JP" altLang="en-US" sz="2800" dirty="0" smtClean="0"/>
              <a:t>貧困・格差対策の強化（重層的セーフティネットの構築）</a:t>
            </a:r>
            <a:endParaRPr lang="en-US" altLang="ja-JP" sz="2800" dirty="0" smtClean="0"/>
          </a:p>
          <a:p>
            <a:pPr marL="342900" indent="-342900">
              <a:buFont typeface="+mj-ea"/>
              <a:buAutoNum type="circleNumDbPlain"/>
            </a:pPr>
            <a:r>
              <a:rPr lang="ja-JP" altLang="en-US" sz="2800" dirty="0" smtClean="0"/>
              <a:t>多様な働き方を支える社会保障制度へ</a:t>
            </a:r>
            <a:endParaRPr lang="en-US" altLang="ja-JP" sz="2800" dirty="0" smtClean="0"/>
          </a:p>
          <a:p>
            <a:pPr marL="342900" indent="-342900">
              <a:buFont typeface="+mj-ea"/>
              <a:buAutoNum type="circleNumDbPlain"/>
            </a:pPr>
            <a:r>
              <a:rPr lang="ja-JP" altLang="en-US" sz="2800" dirty="0" smtClean="0"/>
              <a:t>全員参加型社会、ディーセント・ワークの実現</a:t>
            </a:r>
            <a:endParaRPr lang="en-US" altLang="ja-JP" sz="2800" dirty="0" smtClean="0"/>
          </a:p>
          <a:p>
            <a:pPr marL="342900" indent="-342900">
              <a:buFont typeface="+mj-ea"/>
              <a:buAutoNum type="circleNumDbPlain"/>
            </a:pPr>
            <a:r>
              <a:rPr lang="ja-JP" altLang="en-US" sz="2800" dirty="0" smtClean="0"/>
              <a:t>社会保障制度の安定財源確保</a:t>
            </a:r>
            <a:endParaRPr lang="en-US" altLang="ja-JP" sz="2800" dirty="0" smtClean="0"/>
          </a:p>
          <a:p>
            <a:pPr marL="342900" indent="-342900">
              <a:buFont typeface="+mj-ea"/>
              <a:buAutoNum type="circleNumDbPlain"/>
            </a:pPr>
            <a:endParaRPr kumimoji="1" lang="en-US" altLang="ja-JP" sz="2800" dirty="0" smtClean="0"/>
          </a:p>
          <a:p>
            <a:endParaRPr kumimoji="1" lang="en-US" altLang="ja-JP" dirty="0" smtClean="0"/>
          </a:p>
          <a:p>
            <a:endParaRPr lang="en-US" altLang="ja-JP" dirty="0" smtClean="0"/>
          </a:p>
          <a:p>
            <a:endParaRPr kumimoji="1" lang="ja-JP" altLang="en-US" dirty="0"/>
          </a:p>
        </p:txBody>
      </p:sp>
      <p:sp>
        <p:nvSpPr>
          <p:cNvPr id="7" name="正方形/長方形 6"/>
          <p:cNvSpPr/>
          <p:nvPr/>
        </p:nvSpPr>
        <p:spPr>
          <a:xfrm>
            <a:off x="539552" y="5949280"/>
            <a:ext cx="4434227" cy="646331"/>
          </a:xfrm>
          <a:prstGeom prst="rect">
            <a:avLst/>
          </a:prstGeom>
        </p:spPr>
        <p:txBody>
          <a:bodyPr wrap="none">
            <a:spAutoFit/>
          </a:bodyPr>
          <a:lstStyle/>
          <a:p>
            <a:r>
              <a:rPr lang="ja-JP" altLang="en-US" sz="3600" dirty="0" smtClean="0">
                <a:solidFill>
                  <a:schemeClr val="tx2"/>
                </a:solidFill>
              </a:rPr>
              <a:t>限界もあるのでは</a:t>
            </a:r>
            <a:r>
              <a:rPr lang="en-US" altLang="ja-JP" sz="3600" dirty="0" smtClean="0">
                <a:solidFill>
                  <a:schemeClr val="tx2"/>
                </a:solidFill>
              </a:rPr>
              <a:t>…</a:t>
            </a:r>
            <a:r>
              <a:rPr lang="ja-JP" altLang="en-US" sz="3600" dirty="0" smtClean="0">
                <a:solidFill>
                  <a:schemeClr val="tx2"/>
                </a:solidFill>
              </a:rPr>
              <a:t>？</a:t>
            </a:r>
            <a:endParaRPr lang="ja-JP" altLang="en-US" sz="3600"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処理 4"/>
          <p:cNvSpPr/>
          <p:nvPr/>
        </p:nvSpPr>
        <p:spPr>
          <a:xfrm>
            <a:off x="539552" y="5301208"/>
            <a:ext cx="8424936" cy="1008112"/>
          </a:xfrm>
          <a:prstGeom prst="flowChartProcess">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コレクティブハウスとは</a:t>
            </a:r>
            <a:r>
              <a:rPr kumimoji="1" lang="en-US" altLang="ja-JP" dirty="0" smtClean="0"/>
              <a:t>~</a:t>
            </a:r>
            <a:r>
              <a:rPr kumimoji="1" lang="ja-JP" altLang="en-US" dirty="0" smtClean="0"/>
              <a:t>理念</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「個人や家族の</a:t>
            </a:r>
            <a:r>
              <a:rPr lang="ja-JP" altLang="en-US" dirty="0" smtClean="0">
                <a:solidFill>
                  <a:schemeClr val="tx2"/>
                </a:solidFill>
              </a:rPr>
              <a:t>自由でプライバシーのある生活を基本</a:t>
            </a:r>
            <a:r>
              <a:rPr lang="ja-JP" altLang="en-US" dirty="0" smtClean="0"/>
              <a:t>に、複数の世帯が</a:t>
            </a:r>
            <a:r>
              <a:rPr lang="ja-JP" altLang="en-US" dirty="0" smtClean="0">
                <a:solidFill>
                  <a:srgbClr val="00B050"/>
                </a:solidFill>
              </a:rPr>
              <a:t>日常生活の一部を共同化</a:t>
            </a:r>
            <a:r>
              <a:rPr lang="ja-JP" altLang="en-US" dirty="0" smtClean="0"/>
              <a:t>して生活の合理化をはかり、共用の生活空間を充実させ、そのような住コミュニティーを</a:t>
            </a:r>
            <a:r>
              <a:rPr lang="ja-JP" altLang="en-US" dirty="0" smtClean="0">
                <a:solidFill>
                  <a:srgbClr val="FF0000"/>
                </a:solidFill>
              </a:rPr>
              <a:t>居住者自身がつくり育てていく</a:t>
            </a:r>
            <a:r>
              <a:rPr lang="ja-JP" altLang="en-US" dirty="0" smtClean="0"/>
              <a:t>住まい方」（小谷部育子氏「コレクティブハウジングで暮らそう」</a:t>
            </a:r>
            <a:endParaRPr kumimoji="1" lang="ja-JP" altLang="en-US" dirty="0"/>
          </a:p>
        </p:txBody>
      </p:sp>
      <p:sp>
        <p:nvSpPr>
          <p:cNvPr id="4" name="正方形/長方形 3"/>
          <p:cNvSpPr/>
          <p:nvPr/>
        </p:nvSpPr>
        <p:spPr>
          <a:xfrm>
            <a:off x="683568" y="5301208"/>
            <a:ext cx="8280920" cy="954107"/>
          </a:xfrm>
          <a:prstGeom prst="rect">
            <a:avLst/>
          </a:prstGeom>
        </p:spPr>
        <p:txBody>
          <a:bodyPr wrap="square">
            <a:spAutoFit/>
          </a:bodyPr>
          <a:lstStyle/>
          <a:p>
            <a:r>
              <a:rPr lang="ja-JP" altLang="en-US" sz="2800" dirty="0" smtClean="0"/>
              <a:t>集まって住むことのメリットを最大限に活かした暮らしのスタイルと住まいづくり</a:t>
            </a:r>
            <a:endParaRPr lang="ja-JP" altLang="en-US" sz="2800" dirty="0"/>
          </a:p>
        </p:txBody>
      </p:sp>
      <p:sp>
        <p:nvSpPr>
          <p:cNvPr id="6" name="円/楕円 5"/>
          <p:cNvSpPr/>
          <p:nvPr/>
        </p:nvSpPr>
        <p:spPr>
          <a:xfrm>
            <a:off x="755576" y="1700808"/>
            <a:ext cx="7776864" cy="350100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47664" y="2492896"/>
            <a:ext cx="6696744" cy="1815882"/>
          </a:xfrm>
          <a:prstGeom prst="rect">
            <a:avLst/>
          </a:prstGeom>
        </p:spPr>
        <p:txBody>
          <a:bodyPr wrap="square">
            <a:spAutoFit/>
          </a:bodyPr>
          <a:lstStyle/>
          <a:p>
            <a:r>
              <a:rPr lang="ja-JP" altLang="en-US" sz="2800" dirty="0" smtClean="0"/>
              <a:t>居住者による空間の共用、生活の一部の共同・運営にあたっての協働を伴う暮らし！</a:t>
            </a:r>
            <a:endParaRPr lang="en-US" altLang="ja-JP" sz="2800" dirty="0" smtClean="0"/>
          </a:p>
          <a:p>
            <a:r>
              <a:rPr lang="en-US" altLang="ja-JP" sz="2800" dirty="0" smtClean="0">
                <a:solidFill>
                  <a:srgbClr val="0070C0"/>
                </a:solidFill>
              </a:rPr>
              <a:t>×</a:t>
            </a:r>
            <a:r>
              <a:rPr lang="ja-JP" altLang="en-US" sz="2800" dirty="0" smtClean="0">
                <a:solidFill>
                  <a:srgbClr val="0070C0"/>
                </a:solidFill>
              </a:rPr>
              <a:t>住宅供給のモデル（ハコ・ハード）</a:t>
            </a:r>
            <a:endParaRPr lang="en-US" altLang="ja-JP" sz="2800" dirty="0" smtClean="0">
              <a:solidFill>
                <a:srgbClr val="0070C0"/>
              </a:solidFill>
            </a:endParaRPr>
          </a:p>
          <a:p>
            <a:r>
              <a:rPr lang="ja-JP" altLang="en-US" sz="2800" dirty="0" smtClean="0">
                <a:solidFill>
                  <a:srgbClr val="FF0000"/>
                </a:solidFill>
              </a:rPr>
              <a:t>○現代的な社会的居住運動（ソフト）</a:t>
            </a:r>
            <a:endParaRPr lang="ja-JP" altLang="en-US" sz="2800"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線コネクタ 21"/>
          <p:cNvCxnSpPr/>
          <p:nvPr/>
        </p:nvCxnSpPr>
        <p:spPr>
          <a:xfrm>
            <a:off x="0" y="3501008"/>
            <a:ext cx="9144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67544" y="548680"/>
            <a:ext cx="8229600" cy="1143000"/>
          </a:xfrm>
        </p:spPr>
        <p:txBody>
          <a:bodyPr>
            <a:normAutofit fontScale="90000"/>
          </a:bodyPr>
          <a:lstStyle/>
          <a:p>
            <a:r>
              <a:rPr kumimoji="1" lang="ja-JP" altLang="en-US" dirty="0" smtClean="0"/>
              <a:t>コレクティブハウスとは～時代背景～</a:t>
            </a:r>
            <a:endParaRPr kumimoji="1" lang="ja-JP" altLang="en-US" dirty="0"/>
          </a:p>
        </p:txBody>
      </p:sp>
      <p:sp>
        <p:nvSpPr>
          <p:cNvPr id="7" name="正方形/長方形 6"/>
          <p:cNvSpPr/>
          <p:nvPr/>
        </p:nvSpPr>
        <p:spPr>
          <a:xfrm>
            <a:off x="683568" y="6237312"/>
            <a:ext cx="7128792" cy="461665"/>
          </a:xfrm>
          <a:prstGeom prst="rect">
            <a:avLst/>
          </a:prstGeom>
        </p:spPr>
        <p:txBody>
          <a:bodyPr wrap="square">
            <a:spAutoFit/>
          </a:bodyPr>
          <a:lstStyle/>
          <a:p>
            <a:r>
              <a:rPr lang="ja-JP" altLang="en-US" sz="2400" b="1" dirty="0" smtClean="0">
                <a:solidFill>
                  <a:srgbClr val="FF0000"/>
                </a:solidFill>
              </a:rPr>
              <a:t>→日本では阪神淡路大震災をきっかけに導入が開始</a:t>
            </a:r>
            <a:endParaRPr lang="en-US" altLang="ja-JP" sz="2400" b="1" dirty="0" smtClean="0">
              <a:solidFill>
                <a:srgbClr val="FF0000"/>
              </a:solidFill>
            </a:endParaRPr>
          </a:p>
        </p:txBody>
      </p:sp>
      <p:sp>
        <p:nvSpPr>
          <p:cNvPr id="8" name="正方形/長方形 7"/>
          <p:cNvSpPr/>
          <p:nvPr/>
        </p:nvSpPr>
        <p:spPr>
          <a:xfrm>
            <a:off x="539552" y="1844824"/>
            <a:ext cx="1342034" cy="369332"/>
          </a:xfrm>
          <a:prstGeom prst="rect">
            <a:avLst/>
          </a:prstGeom>
        </p:spPr>
        <p:txBody>
          <a:bodyPr wrap="none">
            <a:spAutoFit/>
          </a:bodyPr>
          <a:lstStyle/>
          <a:p>
            <a:r>
              <a:rPr lang="en-US" altLang="ja-JP" dirty="0" smtClean="0"/>
              <a:t>20</a:t>
            </a:r>
            <a:r>
              <a:rPr lang="ja-JP" altLang="en-US" dirty="0" smtClean="0"/>
              <a:t>世紀初頭</a:t>
            </a:r>
            <a:endParaRPr lang="ja-JP" altLang="en-US" dirty="0"/>
          </a:p>
        </p:txBody>
      </p:sp>
      <p:sp>
        <p:nvSpPr>
          <p:cNvPr id="9" name="正方形/長方形 8"/>
          <p:cNvSpPr/>
          <p:nvPr/>
        </p:nvSpPr>
        <p:spPr>
          <a:xfrm>
            <a:off x="2051720" y="1844824"/>
            <a:ext cx="5104282" cy="369332"/>
          </a:xfrm>
          <a:prstGeom prst="rect">
            <a:avLst/>
          </a:prstGeom>
        </p:spPr>
        <p:txBody>
          <a:bodyPr wrap="none">
            <a:spAutoFit/>
          </a:bodyPr>
          <a:lstStyle/>
          <a:p>
            <a:r>
              <a:rPr lang="ja-JP" altLang="en-US" b="1" dirty="0" smtClean="0"/>
              <a:t>ヨーロッパの機能主義建築思想 </a:t>
            </a:r>
            <a:r>
              <a:rPr lang="ja-JP" altLang="en-US" dirty="0" smtClean="0"/>
              <a:t>→ </a:t>
            </a:r>
            <a:r>
              <a:rPr lang="ja-JP" altLang="en-US" dirty="0" smtClean="0">
                <a:effectLst>
                  <a:outerShdw blurRad="38100" dist="38100" dir="2700000" algn="tl">
                    <a:srgbClr val="000000">
                      <a:alpha val="43137"/>
                    </a:srgbClr>
                  </a:outerShdw>
                </a:effectLst>
              </a:rPr>
              <a:t>合理性、利便性</a:t>
            </a:r>
            <a:endParaRPr lang="ja-JP" altLang="en-US" dirty="0">
              <a:effectLst>
                <a:outerShdw blurRad="38100" dist="38100" dir="2700000" algn="tl">
                  <a:srgbClr val="000000">
                    <a:alpha val="43137"/>
                  </a:srgbClr>
                </a:outerShdw>
              </a:effectLst>
            </a:endParaRPr>
          </a:p>
        </p:txBody>
      </p:sp>
      <p:sp>
        <p:nvSpPr>
          <p:cNvPr id="10" name="正方形/長方形 9"/>
          <p:cNvSpPr/>
          <p:nvPr/>
        </p:nvSpPr>
        <p:spPr>
          <a:xfrm>
            <a:off x="755576" y="2564904"/>
            <a:ext cx="4272323" cy="369332"/>
          </a:xfrm>
          <a:prstGeom prst="rect">
            <a:avLst/>
          </a:prstGeom>
          <a:noFill/>
        </p:spPr>
        <p:txBody>
          <a:bodyPr wrap="none">
            <a:spAutoFit/>
          </a:bodyPr>
          <a:lstStyle/>
          <a:p>
            <a:r>
              <a:rPr lang="ja-JP" altLang="en-US" dirty="0" smtClean="0"/>
              <a:t>労働者のための健康で文化的な住宅提案</a:t>
            </a:r>
            <a:endParaRPr lang="ja-JP" altLang="en-US" dirty="0"/>
          </a:p>
        </p:txBody>
      </p:sp>
      <p:sp>
        <p:nvSpPr>
          <p:cNvPr id="11" name="正方形/長方形 10"/>
          <p:cNvSpPr/>
          <p:nvPr/>
        </p:nvSpPr>
        <p:spPr>
          <a:xfrm>
            <a:off x="683568" y="2204864"/>
            <a:ext cx="4472699" cy="369332"/>
          </a:xfrm>
          <a:prstGeom prst="rect">
            <a:avLst/>
          </a:prstGeom>
        </p:spPr>
        <p:txBody>
          <a:bodyPr wrap="none">
            <a:spAutoFit/>
          </a:bodyPr>
          <a:lstStyle/>
          <a:p>
            <a:r>
              <a:rPr lang="ja-JP" altLang="en-US" dirty="0" smtClean="0"/>
              <a:t>スウェーデン：都市労働者の貧しい住宅事情</a:t>
            </a:r>
            <a:endParaRPr lang="ja-JP" altLang="en-US" dirty="0"/>
          </a:p>
        </p:txBody>
      </p:sp>
      <p:sp>
        <p:nvSpPr>
          <p:cNvPr id="12" name="正方形/長方形 11"/>
          <p:cNvSpPr/>
          <p:nvPr/>
        </p:nvSpPr>
        <p:spPr>
          <a:xfrm>
            <a:off x="5436096" y="2204864"/>
            <a:ext cx="3510136" cy="923330"/>
          </a:xfrm>
          <a:prstGeom prst="rect">
            <a:avLst/>
          </a:prstGeom>
          <a:solidFill>
            <a:srgbClr val="FFC000"/>
          </a:solidFill>
          <a:ln>
            <a:solidFill>
              <a:schemeClr val="tx1"/>
            </a:solidFill>
          </a:ln>
        </p:spPr>
        <p:txBody>
          <a:bodyPr wrap="square">
            <a:spAutoFit/>
          </a:bodyPr>
          <a:lstStyle/>
          <a:p>
            <a:r>
              <a:rPr lang="ja-JP" altLang="en-US" dirty="0" smtClean="0"/>
              <a:t>集住により、食事や家事、育児などの住生活をサービス化</a:t>
            </a:r>
            <a:r>
              <a:rPr lang="en-US" altLang="ja-JP" dirty="0" smtClean="0"/>
              <a:t>(</a:t>
            </a:r>
            <a:r>
              <a:rPr lang="ja-JP" altLang="en-US" dirty="0" smtClean="0"/>
              <a:t>外部</a:t>
            </a:r>
          </a:p>
          <a:p>
            <a:r>
              <a:rPr lang="ja-JP" altLang="en-US" dirty="0" smtClean="0"/>
              <a:t>化</a:t>
            </a:r>
            <a:r>
              <a:rPr lang="en-US" altLang="ja-JP" dirty="0" smtClean="0"/>
              <a:t>)</a:t>
            </a:r>
          </a:p>
        </p:txBody>
      </p:sp>
      <p:sp>
        <p:nvSpPr>
          <p:cNvPr id="14" name="正方形/長方形 13"/>
          <p:cNvSpPr/>
          <p:nvPr/>
        </p:nvSpPr>
        <p:spPr>
          <a:xfrm>
            <a:off x="7441290" y="1916832"/>
            <a:ext cx="1702710" cy="369332"/>
          </a:xfrm>
          <a:prstGeom prst="rect">
            <a:avLst/>
          </a:prstGeom>
        </p:spPr>
        <p:txBody>
          <a:bodyPr wrap="none">
            <a:spAutoFit/>
          </a:bodyPr>
          <a:lstStyle/>
          <a:p>
            <a:r>
              <a:rPr lang="ja-JP" altLang="en-US" dirty="0" smtClean="0"/>
              <a:t>サービスモデル</a:t>
            </a:r>
            <a:endParaRPr lang="en-US" altLang="ja-JP" dirty="0" smtClean="0"/>
          </a:p>
        </p:txBody>
      </p:sp>
      <p:sp>
        <p:nvSpPr>
          <p:cNvPr id="15" name="正方形/長方形 14"/>
          <p:cNvSpPr/>
          <p:nvPr/>
        </p:nvSpPr>
        <p:spPr>
          <a:xfrm>
            <a:off x="5345832" y="3717032"/>
            <a:ext cx="3798168" cy="923330"/>
          </a:xfrm>
          <a:prstGeom prst="rect">
            <a:avLst/>
          </a:prstGeom>
          <a:solidFill>
            <a:srgbClr val="FFC000"/>
          </a:solidFill>
          <a:ln>
            <a:solidFill>
              <a:schemeClr val="tx1"/>
            </a:solidFill>
          </a:ln>
        </p:spPr>
        <p:txBody>
          <a:bodyPr wrap="square">
            <a:spAutoFit/>
          </a:bodyPr>
          <a:lstStyle/>
          <a:p>
            <a:r>
              <a:rPr lang="ja-JP" altLang="en-US" dirty="0" smtClean="0"/>
              <a:t>コミュニティのあるリラックスしたライフスタイルは評価しつつ、住生活文化は、自分達の手で担う</a:t>
            </a:r>
            <a:endParaRPr lang="en-US" altLang="ja-JP" dirty="0" smtClean="0"/>
          </a:p>
        </p:txBody>
      </p:sp>
      <p:sp>
        <p:nvSpPr>
          <p:cNvPr id="16" name="下矢印 15"/>
          <p:cNvSpPr/>
          <p:nvPr/>
        </p:nvSpPr>
        <p:spPr>
          <a:xfrm>
            <a:off x="7092280" y="3356992"/>
            <a:ext cx="72008"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084168" y="4653136"/>
            <a:ext cx="2097049" cy="369332"/>
          </a:xfrm>
          <a:prstGeom prst="rect">
            <a:avLst/>
          </a:prstGeom>
        </p:spPr>
        <p:txBody>
          <a:bodyPr wrap="none">
            <a:spAutoFit/>
          </a:bodyPr>
          <a:lstStyle/>
          <a:p>
            <a:r>
              <a:rPr lang="ja-JP" altLang="en-US" dirty="0" smtClean="0"/>
              <a:t>セルフワークモデル</a:t>
            </a:r>
            <a:endParaRPr lang="en-US" altLang="ja-JP" dirty="0" smtClean="0"/>
          </a:p>
        </p:txBody>
      </p:sp>
      <p:sp>
        <p:nvSpPr>
          <p:cNvPr id="18" name="正方形/長方形 17"/>
          <p:cNvSpPr/>
          <p:nvPr/>
        </p:nvSpPr>
        <p:spPr>
          <a:xfrm>
            <a:off x="1475656" y="2924944"/>
            <a:ext cx="3060453" cy="369332"/>
          </a:xfrm>
          <a:prstGeom prst="rect">
            <a:avLst/>
          </a:prstGeom>
          <a:solidFill>
            <a:srgbClr val="FFC000"/>
          </a:solidFill>
        </p:spPr>
        <p:txBody>
          <a:bodyPr wrap="none">
            <a:spAutoFit/>
          </a:bodyPr>
          <a:lstStyle/>
          <a:p>
            <a:r>
              <a:rPr lang="en-US" altLang="ja-JP" u="sng" dirty="0" smtClean="0"/>
              <a:t>※</a:t>
            </a:r>
            <a:r>
              <a:rPr lang="ja-JP" altLang="en-US" u="sng" dirty="0" smtClean="0"/>
              <a:t>社会福祉の観点から導入</a:t>
            </a:r>
            <a:r>
              <a:rPr lang="en-US" altLang="ja-JP" u="sng" dirty="0" smtClean="0"/>
              <a:t>!!</a:t>
            </a:r>
          </a:p>
        </p:txBody>
      </p:sp>
      <p:sp>
        <p:nvSpPr>
          <p:cNvPr id="20" name="左矢印 19"/>
          <p:cNvSpPr/>
          <p:nvPr/>
        </p:nvSpPr>
        <p:spPr>
          <a:xfrm>
            <a:off x="4716016" y="4149080"/>
            <a:ext cx="432048" cy="144016"/>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36296" y="3284984"/>
            <a:ext cx="805029" cy="369332"/>
          </a:xfrm>
          <a:prstGeom prst="rect">
            <a:avLst/>
          </a:prstGeom>
          <a:solidFill>
            <a:schemeClr val="bg1"/>
          </a:solidFill>
          <a:ln>
            <a:solidFill>
              <a:schemeClr val="bg1"/>
            </a:solidFill>
          </a:ln>
        </p:spPr>
        <p:txBody>
          <a:bodyPr wrap="none">
            <a:spAutoFit/>
          </a:bodyPr>
          <a:lstStyle/>
          <a:p>
            <a:r>
              <a:rPr lang="ja-JP" altLang="en-US" dirty="0" smtClean="0"/>
              <a:t>反省</a:t>
            </a:r>
            <a:r>
              <a:rPr lang="en-US" altLang="ja-JP" dirty="0" smtClean="0"/>
              <a:t>…</a:t>
            </a:r>
          </a:p>
        </p:txBody>
      </p:sp>
      <p:sp>
        <p:nvSpPr>
          <p:cNvPr id="23" name="正方形/長方形 22"/>
          <p:cNvSpPr/>
          <p:nvPr/>
        </p:nvSpPr>
        <p:spPr>
          <a:xfrm>
            <a:off x="6588224" y="5229200"/>
            <a:ext cx="2307042" cy="369332"/>
          </a:xfrm>
          <a:prstGeom prst="rect">
            <a:avLst/>
          </a:prstGeom>
        </p:spPr>
        <p:txBody>
          <a:bodyPr wrap="none">
            <a:spAutoFit/>
          </a:bodyPr>
          <a:lstStyle/>
          <a:p>
            <a:r>
              <a:rPr lang="ja-JP" altLang="en-US" dirty="0" smtClean="0">
                <a:effectLst>
                  <a:outerShdw blurRad="38100" dist="38100" dir="2700000" algn="tl">
                    <a:srgbClr val="000000">
                      <a:alpha val="43137"/>
                    </a:srgbClr>
                  </a:outerShdw>
                </a:effectLst>
              </a:rPr>
              <a:t>持続可能な環境づくり</a:t>
            </a:r>
            <a:endParaRPr lang="ja-JP" altLang="en-US" dirty="0">
              <a:effectLst>
                <a:outerShdw blurRad="38100" dist="38100" dir="2700000" algn="tl">
                  <a:srgbClr val="000000">
                    <a:alpha val="43137"/>
                  </a:srgbClr>
                </a:outerShdw>
              </a:effectLst>
            </a:endParaRPr>
          </a:p>
        </p:txBody>
      </p:sp>
      <p:sp>
        <p:nvSpPr>
          <p:cNvPr id="24" name="正方形/長方形 23"/>
          <p:cNvSpPr/>
          <p:nvPr/>
        </p:nvSpPr>
        <p:spPr>
          <a:xfrm>
            <a:off x="6527578" y="5589240"/>
            <a:ext cx="2616422" cy="369332"/>
          </a:xfrm>
          <a:prstGeom prst="rect">
            <a:avLst/>
          </a:prstGeom>
        </p:spPr>
        <p:txBody>
          <a:bodyPr wrap="none">
            <a:spAutoFit/>
          </a:bodyPr>
          <a:lstStyle/>
          <a:p>
            <a:r>
              <a:rPr lang="ja-JP" altLang="en-US" dirty="0" smtClean="0">
                <a:effectLst>
                  <a:outerShdw blurRad="38100" dist="38100" dir="2700000" algn="tl">
                    <a:srgbClr val="000000">
                      <a:alpha val="43137"/>
                    </a:srgbClr>
                  </a:outerShdw>
                </a:effectLst>
              </a:rPr>
              <a:t>コミュニティのある住環境</a:t>
            </a:r>
            <a:endParaRPr lang="en-US" altLang="ja-JP" dirty="0" smtClean="0">
              <a:effectLst>
                <a:outerShdw blurRad="38100" dist="38100" dir="2700000" algn="tl">
                  <a:srgbClr val="000000">
                    <a:alpha val="43137"/>
                  </a:srgbClr>
                </a:outerShdw>
              </a:effectLst>
            </a:endParaRPr>
          </a:p>
        </p:txBody>
      </p:sp>
      <p:sp>
        <p:nvSpPr>
          <p:cNvPr id="25" name="正方形/長方形 24"/>
          <p:cNvSpPr/>
          <p:nvPr/>
        </p:nvSpPr>
        <p:spPr>
          <a:xfrm>
            <a:off x="395536" y="3717032"/>
            <a:ext cx="4035079" cy="1200329"/>
          </a:xfrm>
          <a:prstGeom prst="rect">
            <a:avLst/>
          </a:prstGeom>
          <a:solidFill>
            <a:srgbClr val="FFC000"/>
          </a:solidFill>
        </p:spPr>
        <p:txBody>
          <a:bodyPr wrap="none">
            <a:spAutoFit/>
          </a:bodyPr>
          <a:lstStyle/>
          <a:p>
            <a:r>
              <a:rPr lang="en-US" altLang="ja-JP" b="1" dirty="0" smtClean="0"/>
              <a:t>70</a:t>
            </a:r>
            <a:r>
              <a:rPr lang="ja-JP" altLang="en-US" b="1" dirty="0" smtClean="0"/>
              <a:t>年代：多様な居住運動の展開</a:t>
            </a:r>
            <a:endParaRPr lang="en-US" altLang="ja-JP" b="1" dirty="0" smtClean="0"/>
          </a:p>
          <a:p>
            <a:endParaRPr lang="en-US" altLang="ja-JP" dirty="0" smtClean="0"/>
          </a:p>
          <a:p>
            <a:r>
              <a:rPr lang="ja-JP" altLang="en-US" dirty="0" smtClean="0"/>
              <a:t>→地域の政治家、自治体行政に影響</a:t>
            </a:r>
            <a:endParaRPr lang="en-US" altLang="ja-JP" dirty="0" smtClean="0"/>
          </a:p>
          <a:p>
            <a:r>
              <a:rPr lang="ja-JP" altLang="en-US" dirty="0" smtClean="0"/>
              <a:t>公共セクターでもコレクティブハウジング</a:t>
            </a:r>
            <a:endParaRPr lang="en-US" altLang="ja-JP" dirty="0" smtClean="0"/>
          </a:p>
        </p:txBody>
      </p:sp>
      <p:sp>
        <p:nvSpPr>
          <p:cNvPr id="26" name="正方形/長方形 25"/>
          <p:cNvSpPr/>
          <p:nvPr/>
        </p:nvSpPr>
        <p:spPr>
          <a:xfrm>
            <a:off x="395536" y="5373216"/>
            <a:ext cx="4572000" cy="646331"/>
          </a:xfrm>
          <a:prstGeom prst="rect">
            <a:avLst/>
          </a:prstGeom>
          <a:solidFill>
            <a:srgbClr val="FFC000"/>
          </a:solidFill>
        </p:spPr>
        <p:txBody>
          <a:bodyPr>
            <a:spAutoFit/>
          </a:bodyPr>
          <a:lstStyle/>
          <a:p>
            <a:r>
              <a:rPr lang="en-US" altLang="ja-JP" b="1" dirty="0" smtClean="0"/>
              <a:t>80</a:t>
            </a:r>
            <a:r>
              <a:rPr lang="ja-JP" altLang="en-US" b="1" dirty="0" smtClean="0"/>
              <a:t>年代：スウェーデン、デンマークなどでは、公的住宅の</a:t>
            </a:r>
            <a:r>
              <a:rPr lang="en-US" altLang="ja-JP" b="1" dirty="0" smtClean="0"/>
              <a:t>1</a:t>
            </a:r>
            <a:r>
              <a:rPr lang="ja-JP" altLang="en-US" b="1" dirty="0" smtClean="0"/>
              <a:t>タイプとして定着</a:t>
            </a:r>
            <a:endParaRPr lang="en-US" altLang="ja-JP" b="1" dirty="0" smtClean="0"/>
          </a:p>
        </p:txBody>
      </p:sp>
      <p:sp>
        <p:nvSpPr>
          <p:cNvPr id="27" name="下矢印 26"/>
          <p:cNvSpPr/>
          <p:nvPr/>
        </p:nvSpPr>
        <p:spPr>
          <a:xfrm>
            <a:off x="2483768" y="5013176"/>
            <a:ext cx="72008"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a:off x="0" y="6165304"/>
            <a:ext cx="9144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コレクティブハウスの持つ可能性</a:t>
            </a:r>
            <a:endParaRPr kumimoji="1" lang="ja-JP" altLang="en-US" dirty="0"/>
          </a:p>
        </p:txBody>
      </p:sp>
      <p:sp>
        <p:nvSpPr>
          <p:cNvPr id="8" name="コンテンツ プレースホルダ 7"/>
          <p:cNvSpPr>
            <a:spLocks noGrp="1"/>
          </p:cNvSpPr>
          <p:nvPr>
            <p:ph idx="1"/>
          </p:nvPr>
        </p:nvSpPr>
        <p:spPr/>
        <p:txBody>
          <a:bodyPr/>
          <a:lstStyle/>
          <a:p>
            <a:r>
              <a:rPr lang="ja-JP" altLang="en-US" dirty="0" smtClean="0"/>
              <a:t>子育て支援</a:t>
            </a:r>
            <a:endParaRPr lang="en-US" altLang="ja-JP" dirty="0" smtClean="0"/>
          </a:p>
          <a:p>
            <a:r>
              <a:rPr lang="ja-JP" altLang="en-US" dirty="0" smtClean="0"/>
              <a:t>高齢者介護</a:t>
            </a:r>
            <a:endParaRPr lang="en-US" altLang="ja-JP" dirty="0" smtClean="0"/>
          </a:p>
          <a:p>
            <a:r>
              <a:rPr lang="ja-JP" altLang="en-US" dirty="0" smtClean="0"/>
              <a:t>防災・減災</a:t>
            </a:r>
            <a:endParaRPr lang="en-US" altLang="ja-JP" dirty="0" smtClean="0"/>
          </a:p>
          <a:p>
            <a:r>
              <a:rPr lang="ja-JP" altLang="en-US" dirty="0" smtClean="0"/>
              <a:t>省エネ・省資源　</a:t>
            </a:r>
            <a:r>
              <a:rPr lang="en-US" altLang="ja-JP" dirty="0" smtClean="0"/>
              <a:t>etc…</a:t>
            </a:r>
          </a:p>
          <a:p>
            <a:pPr>
              <a:buNone/>
            </a:pPr>
            <a:endParaRPr lang="en-US" altLang="ja-JP" dirty="0" smtClean="0"/>
          </a:p>
        </p:txBody>
      </p:sp>
      <p:sp>
        <p:nvSpPr>
          <p:cNvPr id="10" name="正方形/長方形 9"/>
          <p:cNvSpPr/>
          <p:nvPr/>
        </p:nvSpPr>
        <p:spPr>
          <a:xfrm>
            <a:off x="4283968" y="2060848"/>
            <a:ext cx="4356992" cy="1200329"/>
          </a:xfrm>
          <a:prstGeom prst="rect">
            <a:avLst/>
          </a:prstGeom>
          <a:solidFill>
            <a:srgbClr val="FFC000"/>
          </a:solidFill>
        </p:spPr>
        <p:txBody>
          <a:bodyPr wrap="square">
            <a:spAutoFit/>
          </a:bodyPr>
          <a:lstStyle/>
          <a:p>
            <a:r>
              <a:rPr lang="ja-JP" altLang="en-US" sz="2400" dirty="0" smtClean="0"/>
              <a:t>コミュニティの抱える多くの問題解決につながり得る</a:t>
            </a:r>
            <a:endParaRPr lang="en-US" altLang="ja-JP" sz="2400" dirty="0" smtClean="0"/>
          </a:p>
          <a:p>
            <a:r>
              <a:rPr lang="ja-JP" altLang="en-US" sz="2400" dirty="0" smtClean="0"/>
              <a:t>（行政・民間サービスの限界）</a:t>
            </a:r>
            <a:endParaRPr lang="ja-JP" altLang="en-US" sz="2400" dirty="0"/>
          </a:p>
        </p:txBody>
      </p:sp>
      <p:sp>
        <p:nvSpPr>
          <p:cNvPr id="12" name="正方形/長方形 11"/>
          <p:cNvSpPr/>
          <p:nvPr/>
        </p:nvSpPr>
        <p:spPr>
          <a:xfrm>
            <a:off x="179512" y="3933056"/>
            <a:ext cx="9900592" cy="523220"/>
          </a:xfrm>
          <a:prstGeom prst="rect">
            <a:avLst/>
          </a:prstGeom>
        </p:spPr>
        <p:txBody>
          <a:bodyPr wrap="square">
            <a:spAutoFit/>
          </a:bodyPr>
          <a:lstStyle/>
          <a:p>
            <a:r>
              <a:rPr lang="en-US" altLang="ja-JP" sz="2800" dirty="0" smtClean="0">
                <a:solidFill>
                  <a:srgbClr val="FF0000"/>
                </a:solidFill>
              </a:rPr>
              <a:t>※</a:t>
            </a:r>
            <a:r>
              <a:rPr lang="ja-JP" altLang="en-US" sz="2800" dirty="0" smtClean="0">
                <a:solidFill>
                  <a:srgbClr val="FF0000"/>
                </a:solidFill>
              </a:rPr>
              <a:t>ただし、居住者の積極的なコミュニティへの参加が前提！</a:t>
            </a:r>
            <a:endParaRPr lang="ja-JP" altLang="en-US" sz="2800" dirty="0"/>
          </a:p>
        </p:txBody>
      </p:sp>
      <p:sp>
        <p:nvSpPr>
          <p:cNvPr id="13" name="正方形/長方形 12"/>
          <p:cNvSpPr/>
          <p:nvPr/>
        </p:nvSpPr>
        <p:spPr>
          <a:xfrm>
            <a:off x="539552" y="4869160"/>
            <a:ext cx="8136904"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r>
              <a:rPr lang="ja-JP" altLang="en-US" b="1" u="sng" dirty="0" smtClean="0"/>
              <a:t>賃貸事業としてのコレクティブハウスの優位性</a:t>
            </a:r>
            <a:endParaRPr lang="en-US" altLang="ja-JP" b="1" u="sng" dirty="0" smtClean="0"/>
          </a:p>
          <a:p>
            <a:r>
              <a:rPr lang="ja-JP" altLang="en-US" dirty="0" smtClean="0"/>
              <a:t>空室リスクの少なさ・維持管理コストの軽減・「コミュニティ、絆」の付加価値</a:t>
            </a:r>
            <a:endParaRPr lang="en-US" altLang="ja-JP" dirty="0" smtClean="0"/>
          </a:p>
        </p:txBody>
      </p:sp>
      <p:sp>
        <p:nvSpPr>
          <p:cNvPr id="14" name="正方形/長方形 13"/>
          <p:cNvSpPr/>
          <p:nvPr/>
        </p:nvSpPr>
        <p:spPr>
          <a:xfrm>
            <a:off x="539552" y="5805264"/>
            <a:ext cx="7704856" cy="369332"/>
          </a:xfrm>
          <a:prstGeom prst="rect">
            <a:avLst/>
          </a:prstGeom>
        </p:spPr>
        <p:txBody>
          <a:bodyPr wrap="square">
            <a:spAutoFit/>
          </a:bodyPr>
          <a:lstStyle/>
          <a:p>
            <a:r>
              <a:rPr lang="en-US" altLang="ja-JP" dirty="0" smtClean="0">
                <a:solidFill>
                  <a:srgbClr val="FF0000"/>
                </a:solidFill>
              </a:rPr>
              <a:t>『</a:t>
            </a:r>
            <a:r>
              <a:rPr lang="ja-JP" altLang="en-US" dirty="0" smtClean="0">
                <a:solidFill>
                  <a:srgbClr val="FF0000"/>
                </a:solidFill>
              </a:rPr>
              <a:t>定期借地＋既存建物</a:t>
            </a:r>
            <a:r>
              <a:rPr lang="en-US" altLang="ja-JP" dirty="0" smtClean="0">
                <a:solidFill>
                  <a:srgbClr val="FF0000"/>
                </a:solidFill>
              </a:rPr>
              <a:t>』</a:t>
            </a:r>
            <a:r>
              <a:rPr lang="ja-JP" altLang="en-US" dirty="0" smtClean="0">
                <a:solidFill>
                  <a:srgbClr val="FF0000"/>
                </a:solidFill>
              </a:rPr>
              <a:t>ならば、事業生産的に投資可能な事業、というデータも</a:t>
            </a:r>
            <a:endParaRPr lang="en-US" altLang="ja-JP" dirty="0" smtClean="0">
              <a:solidFill>
                <a:srgbClr val="FF0000"/>
              </a:solidFill>
            </a:endParaRPr>
          </a:p>
        </p:txBody>
      </p:sp>
      <p:sp>
        <p:nvSpPr>
          <p:cNvPr id="15" name="正方形/長方形 14"/>
          <p:cNvSpPr/>
          <p:nvPr/>
        </p:nvSpPr>
        <p:spPr>
          <a:xfrm>
            <a:off x="611560" y="6165304"/>
            <a:ext cx="7848872" cy="369332"/>
          </a:xfrm>
          <a:prstGeom prst="rect">
            <a:avLst/>
          </a:prstGeom>
        </p:spPr>
        <p:txBody>
          <a:bodyPr wrap="square">
            <a:spAutoFit/>
          </a:bodyPr>
          <a:lstStyle/>
          <a:p>
            <a:r>
              <a:rPr lang="ja-JP" altLang="en-US" dirty="0" smtClean="0"/>
              <a:t>→居住者の高齢化と空き家が増加傾向にある公的住宅を利用できるのでは？</a:t>
            </a:r>
            <a:endParaRPr lang="ja-JP" altLang="en-US" dirty="0"/>
          </a:p>
        </p:txBody>
      </p:sp>
      <p:cxnSp>
        <p:nvCxnSpPr>
          <p:cNvPr id="16" name="直線コネクタ 15"/>
          <p:cNvCxnSpPr/>
          <p:nvPr/>
        </p:nvCxnSpPr>
        <p:spPr>
          <a:xfrm>
            <a:off x="251520" y="4653136"/>
            <a:ext cx="856895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lang="ja-JP" altLang="en-US" dirty="0" smtClean="0"/>
              <a:t>支え合いの暮らしを具現化する住宅として、全国初の公営コレクティブハウジングの導入（</a:t>
            </a:r>
            <a:r>
              <a:rPr lang="ja-JP" altLang="en-US" dirty="0" smtClean="0">
                <a:latin typeface="ＭＳ Ｐゴシック" pitchFamily="50" charset="-128"/>
                <a:ea typeface="ＭＳ Ｐゴシック" pitchFamily="50" charset="-128"/>
              </a:rPr>
              <a:t>災害</a:t>
            </a:r>
            <a:r>
              <a:rPr lang="zh-TW" altLang="en-US" dirty="0" smtClean="0">
                <a:latin typeface="ＭＳ Ｐゴシック" pitchFamily="50" charset="-128"/>
                <a:ea typeface="ＭＳ Ｐゴシック" pitchFamily="50" charset="-128"/>
              </a:rPr>
              <a:t>復興公営住宅</a:t>
            </a:r>
            <a:r>
              <a:rPr lang="ja-JP" altLang="en-US" dirty="0" smtClean="0">
                <a:latin typeface="ＭＳ Ｐゴシック" pitchFamily="50" charset="-128"/>
                <a:ea typeface="ＭＳ Ｐゴシック" pitchFamily="50" charset="-128"/>
              </a:rPr>
              <a:t>として</a:t>
            </a:r>
            <a:r>
              <a:rPr lang="en-US" altLang="ja-JP" dirty="0" smtClean="0"/>
              <a:t>1997</a:t>
            </a:r>
            <a:r>
              <a:rPr lang="ja-JP" altLang="en-US" dirty="0" smtClean="0"/>
              <a:t>年～</a:t>
            </a:r>
            <a:r>
              <a:rPr lang="en-US" altLang="ja-JP" dirty="0" smtClean="0"/>
              <a:t>2000</a:t>
            </a:r>
            <a:r>
              <a:rPr lang="ja-JP" altLang="en-US" dirty="0" smtClean="0"/>
              <a:t>年）</a:t>
            </a:r>
            <a:endParaRPr lang="en-US" altLang="ja-JP" dirty="0" smtClean="0"/>
          </a:p>
          <a:p>
            <a:r>
              <a:rPr lang="ja-JP" altLang="en-US" dirty="0" smtClean="0"/>
              <a:t>１０団地３４１戸の公営コレクティブハウジング（県営、神戸市営、尼崎市営）</a:t>
            </a:r>
            <a:endParaRPr lang="en-US" altLang="ja-JP" dirty="0" smtClean="0"/>
          </a:p>
          <a:p>
            <a:r>
              <a:rPr lang="zh-TW" altLang="en-US" dirty="0" smtClean="0">
                <a:latin typeface="ＭＳ Ｐゴシック" pitchFamily="50" charset="-128"/>
                <a:ea typeface="ＭＳ Ｐゴシック" pitchFamily="50" charset="-128"/>
              </a:rPr>
              <a:t>生活援助員（ＬＳＡ</a:t>
            </a:r>
            <a:r>
              <a:rPr lang="ja-JP" altLang="en-US" dirty="0" smtClean="0">
                <a:latin typeface="ＭＳ Ｐゴシック" pitchFamily="50" charset="-128"/>
                <a:ea typeface="ＭＳ Ｐゴシック" pitchFamily="50" charset="-128"/>
              </a:rPr>
              <a:t>）が各住宅に</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共益費</a:t>
            </a:r>
            <a:r>
              <a:rPr lang="en-US" altLang="ja-JP" dirty="0" smtClean="0">
                <a:latin typeface="ＭＳ Ｐゴシック" pitchFamily="50" charset="-128"/>
                <a:ea typeface="ＭＳ Ｐゴシック" pitchFamily="50" charset="-128"/>
              </a:rPr>
              <a:t>2500</a:t>
            </a:r>
            <a:r>
              <a:rPr lang="ja-JP" altLang="en-US" dirty="0" smtClean="0">
                <a:latin typeface="ＭＳ Ｐゴシック" pitchFamily="50" charset="-128"/>
                <a:ea typeface="ＭＳ Ｐゴシック" pitchFamily="50" charset="-128"/>
              </a:rPr>
              <a:t>円～</a:t>
            </a:r>
            <a:r>
              <a:rPr lang="en-US" altLang="ja-JP" dirty="0" smtClean="0">
                <a:latin typeface="ＭＳ Ｐゴシック" pitchFamily="50" charset="-128"/>
                <a:ea typeface="ＭＳ Ｐゴシック" pitchFamily="50" charset="-128"/>
              </a:rPr>
              <a:t>6000</a:t>
            </a:r>
            <a:r>
              <a:rPr lang="ja-JP" altLang="en-US" dirty="0" smtClean="0">
                <a:latin typeface="ＭＳ Ｐゴシック" pitchFamily="50" charset="-128"/>
                <a:ea typeface="ＭＳ Ｐゴシック" pitchFamily="50" charset="-128"/>
              </a:rPr>
              <a:t>円</a:t>
            </a:r>
            <a:endParaRPr lang="en-US" altLang="ja-JP" dirty="0" smtClean="0">
              <a:latin typeface="ＭＳ Ｐゴシック" pitchFamily="50" charset="-128"/>
              <a:ea typeface="ＭＳ Ｐゴシック" pitchFamily="50" charset="-128"/>
            </a:endParaRPr>
          </a:p>
          <a:p>
            <a:endParaRPr lang="en-US" altLang="ja-JP" dirty="0" smtClean="0"/>
          </a:p>
          <a:p>
            <a:endParaRPr lang="en-US" altLang="ja-JP" dirty="0" smtClean="0"/>
          </a:p>
        </p:txBody>
      </p:sp>
      <p:sp>
        <p:nvSpPr>
          <p:cNvPr id="7" name="正方形/長方形 6"/>
          <p:cNvSpPr/>
          <p:nvPr/>
        </p:nvSpPr>
        <p:spPr>
          <a:xfrm>
            <a:off x="323528" y="4437112"/>
            <a:ext cx="8568952" cy="2232248"/>
          </a:xfrm>
          <a:prstGeom prst="rect">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lang="ja-JP" altLang="en-US" dirty="0" smtClean="0"/>
              <a:t>具体的事例</a:t>
            </a:r>
            <a:r>
              <a:rPr lang="en-US" altLang="ja-JP" dirty="0" smtClean="0"/>
              <a:t>①</a:t>
            </a:r>
            <a:r>
              <a:rPr lang="ja-JP" altLang="en-US" dirty="0" smtClean="0"/>
              <a:t>阪神</a:t>
            </a:r>
            <a:r>
              <a:rPr lang="ja-JP" altLang="en-US" dirty="0" smtClean="0"/>
              <a:t>淡路大震災～ふれあい住宅～</a:t>
            </a:r>
            <a:endParaRPr kumimoji="1" lang="ja-JP" altLang="en-US" dirty="0"/>
          </a:p>
        </p:txBody>
      </p:sp>
      <p:sp>
        <p:nvSpPr>
          <p:cNvPr id="5" name="正方形/長方形 4"/>
          <p:cNvSpPr/>
          <p:nvPr/>
        </p:nvSpPr>
        <p:spPr>
          <a:xfrm>
            <a:off x="467544" y="5013176"/>
            <a:ext cx="3096344" cy="461665"/>
          </a:xfrm>
          <a:prstGeom prst="rect">
            <a:avLst/>
          </a:prstGeom>
        </p:spPr>
        <p:txBody>
          <a:bodyPr wrap="square">
            <a:spAutoFit/>
          </a:bodyPr>
          <a:lstStyle/>
          <a:p>
            <a:r>
              <a:rPr lang="ja-JP" altLang="en-US" sz="2400" dirty="0" smtClean="0">
                <a:latin typeface="ＭＳ Ｐゴシック" pitchFamily="50" charset="-128"/>
                <a:ea typeface="ＭＳ Ｐゴシック" pitchFamily="50" charset="-128"/>
              </a:rPr>
              <a:t>・仮設住宅での独居死</a:t>
            </a:r>
            <a:endParaRPr lang="en-US" altLang="ja-JP" sz="2400" dirty="0" smtClean="0">
              <a:latin typeface="ＭＳ Ｐゴシック" pitchFamily="50" charset="-128"/>
              <a:ea typeface="ＭＳ Ｐゴシック" pitchFamily="50" charset="-128"/>
            </a:endParaRPr>
          </a:p>
        </p:txBody>
      </p:sp>
      <p:sp>
        <p:nvSpPr>
          <p:cNvPr id="4" name="正方形/長方形 3"/>
          <p:cNvSpPr/>
          <p:nvPr/>
        </p:nvSpPr>
        <p:spPr>
          <a:xfrm>
            <a:off x="467544" y="5445224"/>
            <a:ext cx="8316416" cy="1200329"/>
          </a:xfrm>
          <a:prstGeom prst="rect">
            <a:avLst/>
          </a:prstGeom>
        </p:spPr>
        <p:txBody>
          <a:bodyPr wrap="square">
            <a:spAutoFit/>
          </a:bodyPr>
          <a:lstStyle/>
          <a:p>
            <a:r>
              <a:rPr lang="ja-JP" altLang="en-US" sz="2400" dirty="0" smtClean="0"/>
              <a:t>・仮設住宅の入居者アンケート「気心の知れた数世帯が一緒に居住できる共同住宅への入居を希望しますか」→１２％が「希望する」と回答</a:t>
            </a:r>
            <a:endParaRPr lang="en-US" altLang="ja-JP" sz="2400" dirty="0" smtClean="0"/>
          </a:p>
        </p:txBody>
      </p:sp>
      <p:sp>
        <p:nvSpPr>
          <p:cNvPr id="6" name="正方形/長方形 5"/>
          <p:cNvSpPr/>
          <p:nvPr/>
        </p:nvSpPr>
        <p:spPr>
          <a:xfrm>
            <a:off x="683568" y="4509120"/>
            <a:ext cx="902811" cy="523220"/>
          </a:xfrm>
          <a:prstGeom prst="rect">
            <a:avLst/>
          </a:prstGeom>
        </p:spPr>
        <p:txBody>
          <a:bodyPr wrap="none">
            <a:spAutoFit/>
          </a:bodyPr>
          <a:lstStyle/>
          <a:p>
            <a:r>
              <a:rPr lang="ja-JP" altLang="en-US" sz="2800" u="sng" dirty="0" smtClean="0"/>
              <a:t>背景</a:t>
            </a:r>
            <a:endParaRPr lang="ja-JP" altLang="en-US" sz="2800" u="sng"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900" decel="100000" fill="hold"/>
                                        <p:tgtEl>
                                          <p:spTgt spid="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900" decel="100000" fill="hold"/>
                                        <p:tgtEl>
                                          <p:spTgt spid="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6785992" y="5103674"/>
            <a:ext cx="2538536" cy="1477328"/>
          </a:xfrm>
          <a:prstGeom prst="rect">
            <a:avLst/>
          </a:prstGeom>
        </p:spPr>
        <p:txBody>
          <a:bodyPr wrap="square">
            <a:spAutoFit/>
          </a:bodyPr>
          <a:lstStyle/>
          <a:p>
            <a:r>
              <a:rPr lang="ja-JP" altLang="en-US" dirty="0" smtClean="0"/>
              <a:t>２００８年１１月～１２月</a:t>
            </a:r>
            <a:r>
              <a:rPr lang="en-US" altLang="ja-JP" dirty="0" smtClean="0"/>
              <a:t>(</a:t>
            </a:r>
            <a:r>
              <a:rPr lang="ja-JP" altLang="en-US" dirty="0" smtClean="0"/>
              <a:t>岸本達也</a:t>
            </a:r>
            <a:r>
              <a:rPr lang="en-US" altLang="ja-JP" dirty="0" smtClean="0"/>
              <a:t>『</a:t>
            </a:r>
            <a:r>
              <a:rPr lang="ja-JP" altLang="en-US" dirty="0" smtClean="0"/>
              <a:t>住の安全安心に関する研究</a:t>
            </a:r>
          </a:p>
          <a:p>
            <a:r>
              <a:rPr lang="ja-JP" altLang="en-US" dirty="0" smtClean="0"/>
              <a:t>～コレクティブハウジングの課題と将来像～</a:t>
            </a:r>
            <a:r>
              <a:rPr lang="en-US" altLang="ja-JP" dirty="0" smtClean="0"/>
              <a:t>』)</a:t>
            </a:r>
          </a:p>
        </p:txBody>
      </p:sp>
      <p:sp>
        <p:nvSpPr>
          <p:cNvPr id="31" name="正方形/長方形 30"/>
          <p:cNvSpPr/>
          <p:nvPr/>
        </p:nvSpPr>
        <p:spPr>
          <a:xfrm>
            <a:off x="179512" y="4005064"/>
            <a:ext cx="8964488" cy="523220"/>
          </a:xfrm>
          <a:prstGeom prst="rect">
            <a:avLst/>
          </a:prstGeom>
        </p:spPr>
        <p:txBody>
          <a:bodyPr wrap="square">
            <a:spAutoFit/>
          </a:bodyPr>
          <a:lstStyle/>
          <a:p>
            <a:r>
              <a:rPr lang="ja-JP" altLang="en-US" sz="2800" dirty="0" smtClean="0"/>
              <a:t>「コレクティブハウジングのことをいつ知ったか」</a:t>
            </a:r>
            <a:endParaRPr lang="ja-JP" altLang="en-US" sz="2800" dirty="0"/>
          </a:p>
        </p:txBody>
      </p:sp>
      <p:graphicFrame>
        <p:nvGraphicFramePr>
          <p:cNvPr id="23" name="グラフ 22"/>
          <p:cNvGraphicFramePr/>
          <p:nvPr/>
        </p:nvGraphicFramePr>
        <p:xfrm>
          <a:off x="251520" y="4581128"/>
          <a:ext cx="7848872" cy="2091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p:nvPr/>
        </p:nvGraphicFramePr>
        <p:xfrm>
          <a:off x="323528" y="0"/>
          <a:ext cx="4032448"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1763688" y="1556792"/>
            <a:ext cx="758541" cy="369332"/>
          </a:xfrm>
          <a:prstGeom prst="rect">
            <a:avLst/>
          </a:prstGeom>
        </p:spPr>
        <p:txBody>
          <a:bodyPr wrap="none">
            <a:spAutoFit/>
          </a:bodyPr>
          <a:lstStyle/>
          <a:p>
            <a:r>
              <a:rPr lang="en-US" altLang="ja-JP" dirty="0" smtClean="0"/>
              <a:t>49.4%</a:t>
            </a:r>
            <a:endParaRPr lang="ja-JP" altLang="en-US" dirty="0"/>
          </a:p>
        </p:txBody>
      </p:sp>
      <p:sp>
        <p:nvSpPr>
          <p:cNvPr id="6" name="正方形/長方形 5"/>
          <p:cNvSpPr/>
          <p:nvPr/>
        </p:nvSpPr>
        <p:spPr>
          <a:xfrm>
            <a:off x="755576" y="1988840"/>
            <a:ext cx="758541" cy="369332"/>
          </a:xfrm>
          <a:prstGeom prst="rect">
            <a:avLst/>
          </a:prstGeom>
        </p:spPr>
        <p:txBody>
          <a:bodyPr wrap="none">
            <a:spAutoFit/>
          </a:bodyPr>
          <a:lstStyle/>
          <a:p>
            <a:r>
              <a:rPr lang="en-US" altLang="ja-JP" dirty="0" smtClean="0"/>
              <a:t>23.8%</a:t>
            </a:r>
            <a:endParaRPr lang="ja-JP" altLang="en-US" dirty="0"/>
          </a:p>
        </p:txBody>
      </p:sp>
      <p:sp>
        <p:nvSpPr>
          <p:cNvPr id="7" name="正方形/長方形 6"/>
          <p:cNvSpPr/>
          <p:nvPr/>
        </p:nvSpPr>
        <p:spPr>
          <a:xfrm>
            <a:off x="539552" y="1340768"/>
            <a:ext cx="758541" cy="369332"/>
          </a:xfrm>
          <a:prstGeom prst="rect">
            <a:avLst/>
          </a:prstGeom>
        </p:spPr>
        <p:txBody>
          <a:bodyPr wrap="none">
            <a:spAutoFit/>
          </a:bodyPr>
          <a:lstStyle/>
          <a:p>
            <a:r>
              <a:rPr lang="en-US" altLang="ja-JP" dirty="0" smtClean="0"/>
              <a:t>12.5%</a:t>
            </a:r>
            <a:endParaRPr lang="ja-JP" altLang="en-US" dirty="0"/>
          </a:p>
        </p:txBody>
      </p:sp>
      <p:sp>
        <p:nvSpPr>
          <p:cNvPr id="8" name="正方形/長方形 7"/>
          <p:cNvSpPr/>
          <p:nvPr/>
        </p:nvSpPr>
        <p:spPr>
          <a:xfrm>
            <a:off x="755576" y="836712"/>
            <a:ext cx="641522" cy="369332"/>
          </a:xfrm>
          <a:prstGeom prst="rect">
            <a:avLst/>
          </a:prstGeom>
        </p:spPr>
        <p:txBody>
          <a:bodyPr wrap="none">
            <a:spAutoFit/>
          </a:bodyPr>
          <a:lstStyle/>
          <a:p>
            <a:r>
              <a:rPr lang="en-US" altLang="ja-JP" dirty="0" smtClean="0"/>
              <a:t>7.5%</a:t>
            </a:r>
            <a:endParaRPr lang="ja-JP" altLang="en-US" dirty="0"/>
          </a:p>
        </p:txBody>
      </p:sp>
      <p:sp>
        <p:nvSpPr>
          <p:cNvPr id="9" name="正方形/長方形 8"/>
          <p:cNvSpPr/>
          <p:nvPr/>
        </p:nvSpPr>
        <p:spPr>
          <a:xfrm>
            <a:off x="1115616" y="620688"/>
            <a:ext cx="641522" cy="369332"/>
          </a:xfrm>
          <a:prstGeom prst="rect">
            <a:avLst/>
          </a:prstGeom>
        </p:spPr>
        <p:txBody>
          <a:bodyPr wrap="none">
            <a:spAutoFit/>
          </a:bodyPr>
          <a:lstStyle/>
          <a:p>
            <a:r>
              <a:rPr lang="en-US" altLang="ja-JP" dirty="0" smtClean="0"/>
              <a:t>6.9%</a:t>
            </a:r>
            <a:endParaRPr lang="ja-JP" altLang="en-US" dirty="0"/>
          </a:p>
        </p:txBody>
      </p:sp>
      <p:graphicFrame>
        <p:nvGraphicFramePr>
          <p:cNvPr id="10" name="グラフ 9"/>
          <p:cNvGraphicFramePr/>
          <p:nvPr/>
        </p:nvGraphicFramePr>
        <p:xfrm>
          <a:off x="4967536" y="0"/>
          <a:ext cx="4176464" cy="3501008"/>
        </p:xfrm>
        <a:graphic>
          <a:graphicData uri="http://schemas.openxmlformats.org/drawingml/2006/chart">
            <c:chart xmlns:c="http://schemas.openxmlformats.org/drawingml/2006/chart" xmlns:r="http://schemas.openxmlformats.org/officeDocument/2006/relationships" r:id="rId4"/>
          </a:graphicData>
        </a:graphic>
      </p:graphicFrame>
      <p:sp>
        <p:nvSpPr>
          <p:cNvPr id="11" name="正方形/長方形 10"/>
          <p:cNvSpPr/>
          <p:nvPr/>
        </p:nvSpPr>
        <p:spPr>
          <a:xfrm>
            <a:off x="5076056" y="2924944"/>
            <a:ext cx="3456384" cy="954107"/>
          </a:xfrm>
          <a:prstGeom prst="rect">
            <a:avLst/>
          </a:prstGeom>
        </p:spPr>
        <p:txBody>
          <a:bodyPr wrap="square">
            <a:spAutoFit/>
          </a:bodyPr>
          <a:lstStyle/>
          <a:p>
            <a:r>
              <a:rPr lang="ja-JP" altLang="en-US" sz="2800" dirty="0" smtClean="0"/>
              <a:t>「現状の生活に対する満足度」</a:t>
            </a:r>
            <a:endParaRPr lang="ja-JP" altLang="en-US" sz="2800" dirty="0"/>
          </a:p>
        </p:txBody>
      </p:sp>
      <p:sp>
        <p:nvSpPr>
          <p:cNvPr id="12" name="正方形/長方形 11"/>
          <p:cNvSpPr/>
          <p:nvPr/>
        </p:nvSpPr>
        <p:spPr>
          <a:xfrm>
            <a:off x="6444208" y="980728"/>
            <a:ext cx="758541" cy="369332"/>
          </a:xfrm>
          <a:prstGeom prst="rect">
            <a:avLst/>
          </a:prstGeom>
        </p:spPr>
        <p:txBody>
          <a:bodyPr wrap="none">
            <a:spAutoFit/>
          </a:bodyPr>
          <a:lstStyle/>
          <a:p>
            <a:r>
              <a:rPr lang="en-US" altLang="ja-JP" dirty="0" smtClean="0"/>
              <a:t>18.1%</a:t>
            </a:r>
          </a:p>
        </p:txBody>
      </p:sp>
      <p:sp>
        <p:nvSpPr>
          <p:cNvPr id="13" name="正方形/長方形 12"/>
          <p:cNvSpPr/>
          <p:nvPr/>
        </p:nvSpPr>
        <p:spPr>
          <a:xfrm>
            <a:off x="6012160" y="2132856"/>
            <a:ext cx="758541" cy="369332"/>
          </a:xfrm>
          <a:prstGeom prst="rect">
            <a:avLst/>
          </a:prstGeom>
        </p:spPr>
        <p:txBody>
          <a:bodyPr wrap="none">
            <a:spAutoFit/>
          </a:bodyPr>
          <a:lstStyle/>
          <a:p>
            <a:r>
              <a:rPr lang="en-US" altLang="ja-JP" dirty="0" smtClean="0"/>
              <a:t>55.6%</a:t>
            </a:r>
          </a:p>
        </p:txBody>
      </p:sp>
      <p:sp>
        <p:nvSpPr>
          <p:cNvPr id="14" name="正方形/長方形 13"/>
          <p:cNvSpPr/>
          <p:nvPr/>
        </p:nvSpPr>
        <p:spPr>
          <a:xfrm>
            <a:off x="5292080" y="1412776"/>
            <a:ext cx="758541" cy="369332"/>
          </a:xfrm>
          <a:prstGeom prst="rect">
            <a:avLst/>
          </a:prstGeom>
        </p:spPr>
        <p:txBody>
          <a:bodyPr wrap="none">
            <a:spAutoFit/>
          </a:bodyPr>
          <a:lstStyle/>
          <a:p>
            <a:r>
              <a:rPr lang="en-US" altLang="ja-JP" dirty="0" smtClean="0"/>
              <a:t>13.1%</a:t>
            </a:r>
          </a:p>
        </p:txBody>
      </p:sp>
      <p:sp>
        <p:nvSpPr>
          <p:cNvPr id="15" name="正方形/長方形 14"/>
          <p:cNvSpPr/>
          <p:nvPr/>
        </p:nvSpPr>
        <p:spPr>
          <a:xfrm>
            <a:off x="5580112" y="980728"/>
            <a:ext cx="641522" cy="369332"/>
          </a:xfrm>
          <a:prstGeom prst="rect">
            <a:avLst/>
          </a:prstGeom>
        </p:spPr>
        <p:txBody>
          <a:bodyPr wrap="none">
            <a:spAutoFit/>
          </a:bodyPr>
          <a:lstStyle/>
          <a:p>
            <a:r>
              <a:rPr lang="en-US" altLang="ja-JP" dirty="0" smtClean="0"/>
              <a:t>9.4%</a:t>
            </a:r>
          </a:p>
        </p:txBody>
      </p:sp>
      <p:sp>
        <p:nvSpPr>
          <p:cNvPr id="16" name="正方形/長方形 15"/>
          <p:cNvSpPr/>
          <p:nvPr/>
        </p:nvSpPr>
        <p:spPr>
          <a:xfrm>
            <a:off x="6012160" y="620688"/>
            <a:ext cx="641522" cy="369332"/>
          </a:xfrm>
          <a:prstGeom prst="rect">
            <a:avLst/>
          </a:prstGeom>
        </p:spPr>
        <p:txBody>
          <a:bodyPr wrap="none">
            <a:spAutoFit/>
          </a:bodyPr>
          <a:lstStyle/>
          <a:p>
            <a:r>
              <a:rPr lang="en-US" altLang="ja-JP" dirty="0" smtClean="0"/>
              <a:t>3.8%</a:t>
            </a:r>
            <a:endParaRPr lang="ja-JP" altLang="en-US" dirty="0"/>
          </a:p>
        </p:txBody>
      </p:sp>
      <p:sp>
        <p:nvSpPr>
          <p:cNvPr id="19" name="正方形/長方形 18"/>
          <p:cNvSpPr/>
          <p:nvPr/>
        </p:nvSpPr>
        <p:spPr>
          <a:xfrm>
            <a:off x="467544" y="2852936"/>
            <a:ext cx="3312367" cy="954107"/>
          </a:xfrm>
          <a:prstGeom prst="rect">
            <a:avLst/>
          </a:prstGeom>
        </p:spPr>
        <p:txBody>
          <a:bodyPr wrap="square">
            <a:spAutoFit/>
          </a:bodyPr>
          <a:lstStyle/>
          <a:p>
            <a:r>
              <a:rPr lang="ja-JP" altLang="en-US" sz="2800" dirty="0" smtClean="0"/>
              <a:t>「共同のイベントに参加する頻度」</a:t>
            </a:r>
            <a:endParaRPr lang="ja-JP" altLang="en-US" sz="2800" dirty="0"/>
          </a:p>
        </p:txBody>
      </p:sp>
      <p:cxnSp>
        <p:nvCxnSpPr>
          <p:cNvPr id="30" name="直線コネクタ 29"/>
          <p:cNvCxnSpPr/>
          <p:nvPr/>
        </p:nvCxnSpPr>
        <p:spPr>
          <a:xfrm>
            <a:off x="0" y="3933056"/>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5831632" y="4293096"/>
            <a:ext cx="3312368" cy="151216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940152" y="4293096"/>
            <a:ext cx="4176463" cy="3139321"/>
          </a:xfrm>
          <a:prstGeom prst="rect">
            <a:avLst/>
          </a:prstGeom>
        </p:spPr>
        <p:txBody>
          <a:bodyPr wrap="square">
            <a:spAutoFit/>
          </a:bodyPr>
          <a:lstStyle/>
          <a:p>
            <a:r>
              <a:rPr lang="ja-JP" altLang="en-US" dirty="0" smtClean="0">
                <a:solidFill>
                  <a:srgbClr val="FF0000"/>
                </a:solidFill>
              </a:rPr>
              <a:t>さらに</a:t>
            </a:r>
            <a:r>
              <a:rPr lang="en-US" altLang="ja-JP" dirty="0" smtClean="0">
                <a:solidFill>
                  <a:srgbClr val="FF0000"/>
                </a:solidFill>
              </a:rPr>
              <a:t>…</a:t>
            </a:r>
          </a:p>
          <a:p>
            <a:r>
              <a:rPr lang="ja-JP" altLang="en-US" dirty="0" smtClean="0"/>
              <a:t>「現状の生活に不満足なところ」</a:t>
            </a:r>
            <a:endParaRPr lang="en-US" altLang="ja-JP" dirty="0" smtClean="0"/>
          </a:p>
          <a:p>
            <a:r>
              <a:rPr lang="ja-JP" altLang="en-US" dirty="0" smtClean="0"/>
              <a:t>人間関係がわずらわしい </a:t>
            </a:r>
            <a:r>
              <a:rPr lang="en-US" altLang="ja-JP" dirty="0" smtClean="0"/>
              <a:t>28.8%</a:t>
            </a:r>
          </a:p>
          <a:p>
            <a:r>
              <a:rPr lang="ja-JP" altLang="en-US" dirty="0" smtClean="0"/>
              <a:t>「共用スペースを利用する頻度」</a:t>
            </a:r>
            <a:endParaRPr lang="en-US" altLang="ja-JP" dirty="0" smtClean="0"/>
          </a:p>
          <a:p>
            <a:r>
              <a:rPr lang="ja-JP" altLang="en-US" dirty="0" smtClean="0"/>
              <a:t>ほとんど使わない </a:t>
            </a:r>
            <a:r>
              <a:rPr lang="en-US" altLang="ja-JP" dirty="0" smtClean="0"/>
              <a:t>41.3%</a:t>
            </a:r>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900" decel="100000" fill="hold"/>
                                        <p:tgtEl>
                                          <p:spTgt spid="3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anim calcmode="lin" valueType="num">
                                      <p:cBhvr>
                                        <p:cTn id="14" dur="1000" fill="hold"/>
                                        <p:tgtEl>
                                          <p:spTgt spid="34"/>
                                        </p:tgtEl>
                                        <p:attrNameLst>
                                          <p:attrName>ppt_x</p:attrName>
                                        </p:attrNameLst>
                                      </p:cBhvr>
                                      <p:tavLst>
                                        <p:tav tm="0">
                                          <p:val>
                                            <p:strVal val="#ppt_x"/>
                                          </p:val>
                                        </p:tav>
                                        <p:tav tm="100000">
                                          <p:val>
                                            <p:strVal val="#ppt_x"/>
                                          </p:val>
                                        </p:tav>
                                      </p:tavLst>
                                    </p:anim>
                                    <p:anim calcmode="lin" valueType="num">
                                      <p:cBhvr>
                                        <p:cTn id="15" dur="900" decel="100000" fill="hold"/>
                                        <p:tgtEl>
                                          <p:spTgt spid="3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問題点：高齢化の中で</a:t>
            </a:r>
            <a:r>
              <a:rPr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多くが、シルバーハウジングを活用した高齢者向けの住宅であったため、「</a:t>
            </a:r>
            <a:r>
              <a:rPr lang="ja-JP" altLang="en-US" dirty="0"/>
              <a:t>高齢者同士の支え合い</a:t>
            </a:r>
            <a:r>
              <a:rPr lang="ja-JP" altLang="en-US" dirty="0" smtClean="0"/>
              <a:t>」という要素が強い。</a:t>
            </a:r>
            <a:endParaRPr lang="en-US" altLang="ja-JP" dirty="0" smtClean="0"/>
          </a:p>
          <a:p>
            <a:pPr>
              <a:buFont typeface="Wingdings" pitchFamily="2" charset="2"/>
              <a:buChar char="Ø"/>
            </a:pPr>
            <a:r>
              <a:rPr lang="ja-JP" altLang="en-US" dirty="0" smtClean="0"/>
              <a:t>高齢化</a:t>
            </a:r>
            <a:r>
              <a:rPr lang="ja-JP" altLang="en-US" dirty="0"/>
              <a:t>への</a:t>
            </a:r>
            <a:r>
              <a:rPr lang="ja-JP" altLang="en-US" dirty="0" smtClean="0"/>
              <a:t>不安</a:t>
            </a:r>
            <a:endParaRPr lang="en-US" altLang="ja-JP" dirty="0" smtClean="0"/>
          </a:p>
          <a:p>
            <a:pPr>
              <a:buNone/>
            </a:pPr>
            <a:r>
              <a:rPr lang="ja-JP" altLang="en-US" dirty="0" smtClean="0"/>
              <a:t>　　：住民の平均年齢７２．４歳（</a:t>
            </a:r>
            <a:r>
              <a:rPr lang="en-US" altLang="ja-JP" dirty="0" smtClean="0"/>
              <a:t>2008</a:t>
            </a:r>
            <a:r>
              <a:rPr lang="ja-JP" altLang="en-US" dirty="0" smtClean="0"/>
              <a:t>年時点）</a:t>
            </a:r>
            <a:endParaRPr lang="en-US" altLang="ja-JP" dirty="0" smtClean="0"/>
          </a:p>
          <a:p>
            <a:pPr>
              <a:buNone/>
            </a:pPr>
            <a:r>
              <a:rPr lang="ja-JP" altLang="en-US" dirty="0" smtClean="0"/>
              <a:t>→</a:t>
            </a:r>
            <a:r>
              <a:rPr lang="ja-JP" altLang="en-US" u="sng" dirty="0" smtClean="0"/>
              <a:t>行政への要望</a:t>
            </a:r>
            <a:endParaRPr lang="en-US" altLang="ja-JP" u="sng" dirty="0" smtClean="0"/>
          </a:p>
          <a:p>
            <a:pPr>
              <a:buNone/>
            </a:pPr>
            <a:r>
              <a:rPr lang="ja-JP" altLang="en-US" dirty="0" smtClean="0"/>
              <a:t>　　若い世代の入居・募集時の説明徹底</a:t>
            </a:r>
            <a:endParaRPr lang="en-US" altLang="ja-JP" dirty="0" smtClean="0"/>
          </a:p>
          <a:p>
            <a:pPr>
              <a:buNone/>
            </a:pPr>
            <a:endParaRPr lang="en-US" altLang="ja-JP" dirty="0" smtClean="0"/>
          </a:p>
          <a:p>
            <a:pPr>
              <a:buNone/>
            </a:pPr>
            <a:endParaRPr lang="ja-JP" altLang="en-US" dirty="0" smtClean="0"/>
          </a:p>
        </p:txBody>
      </p:sp>
      <p:sp>
        <p:nvSpPr>
          <p:cNvPr id="4" name="正方形/長方形 3"/>
          <p:cNvSpPr/>
          <p:nvPr/>
        </p:nvSpPr>
        <p:spPr>
          <a:xfrm>
            <a:off x="755576" y="5517232"/>
            <a:ext cx="6885218" cy="523220"/>
          </a:xfrm>
          <a:prstGeom prst="rect">
            <a:avLst/>
          </a:prstGeom>
        </p:spPr>
        <p:txBody>
          <a:bodyPr wrap="none">
            <a:spAutoFit/>
          </a:bodyPr>
          <a:lstStyle/>
          <a:p>
            <a:r>
              <a:rPr lang="ja-JP" altLang="en-US" sz="2800" dirty="0" smtClean="0"/>
              <a:t>兵庫県：「新婚・子育て優先枠」を一部で導入</a:t>
            </a:r>
            <a:endParaRPr lang="ja-JP" altLang="en-US" sz="2800" dirty="0"/>
          </a:p>
        </p:txBody>
      </p:sp>
      <p:sp>
        <p:nvSpPr>
          <p:cNvPr id="8" name="フローチャート: 処理 7"/>
          <p:cNvSpPr/>
          <p:nvPr/>
        </p:nvSpPr>
        <p:spPr>
          <a:xfrm>
            <a:off x="827584" y="5445224"/>
            <a:ext cx="6840760" cy="576064"/>
          </a:xfrm>
          <a:prstGeom prst="flowChartProcess">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27584" y="6093296"/>
            <a:ext cx="8064896" cy="523220"/>
          </a:xfrm>
          <a:prstGeom prst="rect">
            <a:avLst/>
          </a:prstGeom>
        </p:spPr>
        <p:txBody>
          <a:bodyPr wrap="square">
            <a:spAutoFit/>
          </a:bodyPr>
          <a:lstStyle/>
          <a:p>
            <a:r>
              <a:rPr lang="ja-JP" altLang="en-US" sz="2800" dirty="0" smtClean="0">
                <a:solidFill>
                  <a:srgbClr val="FF0000"/>
                </a:solidFill>
              </a:rPr>
              <a:t>多世代で多様な居住者の住まいである必要性？</a:t>
            </a:r>
            <a:endParaRPr lang="en-US" altLang="ja-JP" sz="28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目次</a:t>
            </a:r>
            <a:endParaRPr kumimoji="1" lang="ja-JP" altLang="en-US" dirty="0"/>
          </a:p>
        </p:txBody>
      </p:sp>
      <p:sp>
        <p:nvSpPr>
          <p:cNvPr id="6" name="コンテンツ プレースホルダ 5"/>
          <p:cNvSpPr>
            <a:spLocks noGrp="1"/>
          </p:cNvSpPr>
          <p:nvPr>
            <p:ph idx="1"/>
          </p:nvPr>
        </p:nvSpPr>
        <p:spPr/>
        <p:txBody>
          <a:bodyPr>
            <a:normAutofit fontScale="85000" lnSpcReduction="10000"/>
          </a:bodyPr>
          <a:lstStyle/>
          <a:p>
            <a:r>
              <a:rPr kumimoji="1" lang="ja-JP" altLang="en-US" dirty="0" smtClean="0"/>
              <a:t>現状</a:t>
            </a:r>
            <a:endParaRPr lang="en-US" altLang="ja-JP" dirty="0" smtClean="0"/>
          </a:p>
          <a:p>
            <a:pPr lvl="1">
              <a:buFont typeface="Wingdings" pitchFamily="2" charset="2"/>
              <a:buChar char="Ø"/>
            </a:pPr>
            <a:r>
              <a:rPr kumimoji="1" lang="ja-JP" altLang="en-US" dirty="0" smtClean="0"/>
              <a:t>核家族化の進行</a:t>
            </a:r>
            <a:endParaRPr kumimoji="1" lang="en-US" altLang="ja-JP" dirty="0" smtClean="0"/>
          </a:p>
          <a:p>
            <a:pPr lvl="1">
              <a:buFont typeface="Wingdings" pitchFamily="2" charset="2"/>
              <a:buChar char="Ø"/>
            </a:pPr>
            <a:r>
              <a:rPr lang="ja-JP" altLang="en-US" dirty="0" smtClean="0"/>
              <a:t>単身世帯の増加</a:t>
            </a:r>
            <a:endParaRPr lang="en-US" altLang="ja-JP" dirty="0" smtClean="0"/>
          </a:p>
          <a:p>
            <a:r>
              <a:rPr kumimoji="1" lang="ja-JP" altLang="en-US" dirty="0" smtClean="0"/>
              <a:t>コレクティブハウスの紹介</a:t>
            </a:r>
            <a:endParaRPr kumimoji="1" lang="en-US" altLang="ja-JP" dirty="0" smtClean="0"/>
          </a:p>
          <a:p>
            <a:pPr lvl="1">
              <a:buFont typeface="Wingdings" pitchFamily="2" charset="2"/>
              <a:buChar char="Ø"/>
            </a:pPr>
            <a:r>
              <a:rPr lang="ja-JP" altLang="en-US" dirty="0" smtClean="0"/>
              <a:t>コレクティブハウスとは</a:t>
            </a:r>
            <a:endParaRPr lang="en-US" altLang="ja-JP" dirty="0" smtClean="0"/>
          </a:p>
          <a:p>
            <a:pPr lvl="1">
              <a:buFont typeface="Wingdings" pitchFamily="2" charset="2"/>
              <a:buChar char="Ø"/>
            </a:pPr>
            <a:r>
              <a:rPr lang="ja-JP" altLang="en-US" dirty="0" smtClean="0"/>
              <a:t>公営、民営の取り組み紹介</a:t>
            </a:r>
            <a:endParaRPr lang="en-US" altLang="ja-JP" dirty="0" smtClean="0"/>
          </a:p>
          <a:p>
            <a:r>
              <a:rPr kumimoji="1" lang="ja-JP" altLang="en-US" dirty="0" smtClean="0"/>
              <a:t>スウェーデンと日本の住宅政策比較</a:t>
            </a:r>
            <a:endParaRPr kumimoji="1" lang="en-US" altLang="ja-JP" dirty="0" smtClean="0"/>
          </a:p>
          <a:p>
            <a:r>
              <a:rPr lang="ja-JP" altLang="en-US" dirty="0" smtClean="0"/>
              <a:t>考察</a:t>
            </a:r>
            <a:endParaRPr lang="en-US" altLang="ja-JP" dirty="0" smtClean="0"/>
          </a:p>
          <a:p>
            <a:r>
              <a:rPr kumimoji="1" lang="ja-JP" altLang="en-US" dirty="0" smtClean="0"/>
              <a:t>政策提言（いかにコレクティブハウスを広めるか）</a:t>
            </a:r>
            <a:endParaRPr kumimoji="1" lang="en-US" altLang="ja-JP" dirty="0" smtClean="0"/>
          </a:p>
          <a:p>
            <a:r>
              <a:rPr lang="ja-JP" altLang="en-US" dirty="0" smtClean="0"/>
              <a:t>論点</a:t>
            </a:r>
            <a:endParaRPr kumimoji="1" lang="en-US" altLang="ja-JP" dirty="0" smtClean="0"/>
          </a:p>
          <a:p>
            <a:pPr lvl="1">
              <a:buFont typeface="Wingdings" pitchFamily="2" charset="2"/>
              <a:buChar char="Ø"/>
            </a:pPr>
            <a:endParaRPr kumimoji="1" lang="en-US" altLang="ja-JP" dirty="0" smtClean="0"/>
          </a:p>
          <a:p>
            <a:pPr lvl="1">
              <a:buFont typeface="Wingdings" pitchFamily="2" charset="2"/>
              <a:buChar char="Ø"/>
            </a:pP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居住希望者(組合)-事業主(賃貸事業者)-コレクティブハウジング社-"/>
          <p:cNvPicPr>
            <a:picLocks noChangeAspect="1" noChangeArrowheads="1"/>
          </p:cNvPicPr>
          <p:nvPr/>
        </p:nvPicPr>
        <p:blipFill>
          <a:blip r:embed="rId2" cstate="print">
            <a:lum bright="15000"/>
          </a:blip>
          <a:srcRect/>
          <a:stretch>
            <a:fillRect/>
          </a:stretch>
        </p:blipFill>
        <p:spPr bwMode="auto">
          <a:xfrm>
            <a:off x="5399584" y="1340768"/>
            <a:ext cx="3744416" cy="3384376"/>
          </a:xfrm>
          <a:prstGeom prst="rect">
            <a:avLst/>
          </a:prstGeom>
          <a:noFill/>
        </p:spPr>
      </p:pic>
      <p:sp>
        <p:nvSpPr>
          <p:cNvPr id="2" name="タイトル 1"/>
          <p:cNvSpPr>
            <a:spLocks noGrp="1"/>
          </p:cNvSpPr>
          <p:nvPr>
            <p:ph type="title"/>
          </p:nvPr>
        </p:nvSpPr>
        <p:spPr>
          <a:xfrm>
            <a:off x="-180528" y="404664"/>
            <a:ext cx="9793088" cy="1143000"/>
          </a:xfrm>
        </p:spPr>
        <p:txBody>
          <a:bodyPr>
            <a:noAutofit/>
          </a:bodyPr>
          <a:lstStyle/>
          <a:p>
            <a:r>
              <a:rPr kumimoji="1" lang="ja-JP" altLang="en-US" sz="3600" dirty="0" smtClean="0"/>
              <a:t>具体的事例</a:t>
            </a:r>
            <a:r>
              <a:rPr kumimoji="1" lang="en-US" altLang="ja-JP" sz="3600" dirty="0" smtClean="0"/>
              <a:t>②</a:t>
            </a:r>
            <a:r>
              <a:rPr kumimoji="1" lang="en-US" altLang="ja-JP" sz="3600" dirty="0" smtClean="0"/>
              <a:t>NPO</a:t>
            </a:r>
            <a:r>
              <a:rPr kumimoji="1" lang="ja-JP" altLang="en-US" sz="3600" dirty="0" smtClean="0"/>
              <a:t>コレクティブハウジング社</a:t>
            </a:r>
            <a:endParaRPr kumimoji="1" lang="ja-JP" altLang="en-US" sz="3600" dirty="0"/>
          </a:p>
        </p:txBody>
      </p:sp>
      <p:sp>
        <p:nvSpPr>
          <p:cNvPr id="3" name="コンテンツ プレースホルダ 2"/>
          <p:cNvSpPr>
            <a:spLocks noGrp="1"/>
          </p:cNvSpPr>
          <p:nvPr>
            <p:ph idx="1"/>
          </p:nvPr>
        </p:nvSpPr>
        <p:spPr>
          <a:xfrm>
            <a:off x="251520" y="1700809"/>
            <a:ext cx="8229600" cy="4176464"/>
          </a:xfrm>
        </p:spPr>
        <p:txBody>
          <a:bodyPr>
            <a:normAutofit fontScale="92500" lnSpcReduction="20000"/>
          </a:bodyPr>
          <a:lstStyle/>
          <a:p>
            <a:r>
              <a:rPr lang="ja-JP" altLang="en-US" dirty="0" smtClean="0"/>
              <a:t>コレクティブハウジングの</a:t>
            </a:r>
            <a:endParaRPr lang="en-US" altLang="ja-JP" dirty="0" smtClean="0"/>
          </a:p>
          <a:p>
            <a:pPr marL="914400" lvl="1" indent="-514350">
              <a:buFont typeface="+mj-ea"/>
              <a:buAutoNum type="circleNumDbPlain"/>
            </a:pPr>
            <a:r>
              <a:rPr lang="ja-JP" altLang="en-US" dirty="0" smtClean="0"/>
              <a:t>実現とその運営支援</a:t>
            </a:r>
            <a:endParaRPr lang="en-US" altLang="ja-JP" dirty="0" smtClean="0"/>
          </a:p>
          <a:p>
            <a:pPr marL="914400" lvl="1" indent="-514350">
              <a:buFont typeface="+mj-ea"/>
              <a:buAutoNum type="circleNumDbPlain"/>
            </a:pPr>
            <a:r>
              <a:rPr lang="ja-JP" altLang="en-US" dirty="0" smtClean="0"/>
              <a:t>啓発普及活動</a:t>
            </a:r>
            <a:endParaRPr lang="en-US" altLang="ja-JP" dirty="0" smtClean="0"/>
          </a:p>
          <a:p>
            <a:r>
              <a:rPr kumimoji="1" lang="ja-JP" altLang="en-US" dirty="0" smtClean="0"/>
              <a:t>既存ハウスへの見学会など、各種イベントの開催</a:t>
            </a:r>
            <a:endParaRPr kumimoji="1" lang="en-US" altLang="ja-JP" dirty="0" smtClean="0"/>
          </a:p>
          <a:p>
            <a:r>
              <a:rPr lang="ja-JP" altLang="en-US" dirty="0" smtClean="0"/>
              <a:t>プロジェクト</a:t>
            </a:r>
            <a:endParaRPr lang="en-US" altLang="ja-JP" dirty="0" smtClean="0"/>
          </a:p>
          <a:p>
            <a:pPr marL="914400" lvl="1" indent="-514350">
              <a:buFont typeface="+mj-ea"/>
              <a:buAutoNum type="circleNumDbPlain"/>
            </a:pPr>
            <a:r>
              <a:rPr kumimoji="1" lang="ja-JP" altLang="en-US" dirty="0" smtClean="0"/>
              <a:t>ハウジングプロジェクト</a:t>
            </a:r>
            <a:endParaRPr kumimoji="1" lang="en-US" altLang="ja-JP" dirty="0" smtClean="0"/>
          </a:p>
          <a:p>
            <a:pPr marL="914400" lvl="1" indent="-514350">
              <a:buFont typeface="+mj-ea"/>
              <a:buAutoNum type="circleNumDbPlain"/>
            </a:pPr>
            <a:r>
              <a:rPr lang="ja-JP" altLang="en-US" dirty="0" smtClean="0"/>
              <a:t>まちづくりプロジェクト</a:t>
            </a:r>
            <a:endParaRPr lang="en-US" altLang="ja-JP" dirty="0" smtClean="0"/>
          </a:p>
          <a:p>
            <a:pPr marL="1314450" lvl="2" indent="-514350"/>
            <a:r>
              <a:rPr lang="ja-JP" altLang="en-US" dirty="0" smtClean="0"/>
              <a:t>南三陸町プロジェクト</a:t>
            </a:r>
            <a:r>
              <a:rPr lang="en-US" altLang="ja-JP" dirty="0" smtClean="0"/>
              <a:t>-</a:t>
            </a:r>
            <a:r>
              <a:rPr lang="ja-JP" altLang="en-US" dirty="0" smtClean="0"/>
              <a:t>震災</a:t>
            </a:r>
            <a:endParaRPr lang="en-US" altLang="ja-JP" dirty="0" smtClean="0"/>
          </a:p>
          <a:p>
            <a:pPr marL="1314450" lvl="2" indent="-514350"/>
            <a:r>
              <a:rPr lang="ja-JP" altLang="en-US" dirty="0" smtClean="0"/>
              <a:t>道志村プロジェクト</a:t>
            </a:r>
            <a:r>
              <a:rPr lang="en-US" altLang="ja-JP" dirty="0" smtClean="0"/>
              <a:t>-</a:t>
            </a:r>
            <a:r>
              <a:rPr lang="ja-JP" altLang="en-US" dirty="0" smtClean="0"/>
              <a:t>持続可能な村づくり</a:t>
            </a:r>
            <a:endParaRPr lang="en-US" altLang="ja-JP" dirty="0" smtClean="0"/>
          </a:p>
          <a:p>
            <a:pPr marL="914400" lvl="1" indent="-514350">
              <a:buFont typeface="+mj-ea"/>
              <a:buAutoNum type="circleNumDbPlain"/>
            </a:pPr>
            <a:endParaRPr kumimoji="1" lang="en-US" altLang="ja-JP" dirty="0" smtClean="0"/>
          </a:p>
          <a:p>
            <a:endParaRPr lang="en-US" altLang="ja-JP" dirty="0" smtClean="0"/>
          </a:p>
          <a:p>
            <a:endParaRPr kumimoji="1" lang="en-US" altLang="ja-JP" dirty="0" smtClean="0"/>
          </a:p>
        </p:txBody>
      </p:sp>
      <p:sp>
        <p:nvSpPr>
          <p:cNvPr id="8" name="正方形/長方形 7"/>
          <p:cNvSpPr/>
          <p:nvPr/>
        </p:nvSpPr>
        <p:spPr>
          <a:xfrm>
            <a:off x="6084168" y="4221088"/>
            <a:ext cx="2376264" cy="923330"/>
          </a:xfrm>
          <a:prstGeom prst="rect">
            <a:avLst/>
          </a:prstGeom>
          <a:ln>
            <a:solidFill>
              <a:srgbClr val="FF0000"/>
            </a:solidFill>
          </a:ln>
        </p:spPr>
        <p:txBody>
          <a:bodyPr wrap="square">
            <a:spAutoFit/>
          </a:bodyPr>
          <a:lstStyle/>
          <a:p>
            <a:r>
              <a:rPr lang="ja-JP" altLang="en-US" b="1" dirty="0" smtClean="0"/>
              <a:t>コレクティブハウスの設計、監理、入居後の運営などを支援</a:t>
            </a:r>
            <a:endParaRPr lang="ja-JP" altLang="en-US" b="1" dirty="0"/>
          </a:p>
        </p:txBody>
      </p:sp>
      <p:sp>
        <p:nvSpPr>
          <p:cNvPr id="9" name="正方形/長方形 8"/>
          <p:cNvSpPr/>
          <p:nvPr/>
        </p:nvSpPr>
        <p:spPr>
          <a:xfrm>
            <a:off x="467544" y="5805264"/>
            <a:ext cx="8460432" cy="830997"/>
          </a:xfrm>
          <a:prstGeom prst="rect">
            <a:avLst/>
          </a:prstGeom>
        </p:spPr>
        <p:txBody>
          <a:bodyPr wrap="square">
            <a:spAutoFit/>
          </a:bodyPr>
          <a:lstStyle/>
          <a:p>
            <a:r>
              <a:rPr lang="ja-JP" altLang="en-US" sz="2400" dirty="0" smtClean="0">
                <a:solidFill>
                  <a:srgbClr val="FF0000"/>
                </a:solidFill>
              </a:rPr>
              <a:t>「一人一人は自由で自立しつつ、</a:t>
            </a:r>
            <a:endParaRPr lang="en-US" altLang="ja-JP" sz="2400" dirty="0" smtClean="0">
              <a:solidFill>
                <a:srgbClr val="FF0000"/>
              </a:solidFill>
            </a:endParaRPr>
          </a:p>
          <a:p>
            <a:r>
              <a:rPr lang="ja-JP" altLang="en-US" sz="2400" dirty="0" smtClean="0">
                <a:solidFill>
                  <a:srgbClr val="FF0000"/>
                </a:solidFill>
              </a:rPr>
              <a:t>安心して孤独でもいられる、孤立しない暮らしの場づくりの提案</a:t>
            </a:r>
            <a:r>
              <a:rPr lang="ja-JP" altLang="en-US" sz="2400" dirty="0" smtClean="0"/>
              <a:t>」</a:t>
            </a:r>
            <a:endParaRPr lang="ja-JP" altLang="en-US" sz="2400" dirty="0"/>
          </a:p>
        </p:txBody>
      </p:sp>
      <p:sp>
        <p:nvSpPr>
          <p:cNvPr id="10" name="正方形/長方形 9"/>
          <p:cNvSpPr/>
          <p:nvPr/>
        </p:nvSpPr>
        <p:spPr>
          <a:xfrm>
            <a:off x="323528" y="260648"/>
            <a:ext cx="3550972" cy="369332"/>
          </a:xfrm>
          <a:prstGeom prst="rect">
            <a:avLst/>
          </a:prstGeom>
          <a:ln>
            <a:solidFill>
              <a:schemeClr val="tx1"/>
            </a:solidFill>
          </a:ln>
        </p:spPr>
        <p:txBody>
          <a:bodyPr wrap="none">
            <a:spAutoFit/>
          </a:bodyPr>
          <a:lstStyle/>
          <a:p>
            <a:r>
              <a:rPr lang="ja-JP" altLang="en-US" dirty="0" smtClean="0"/>
              <a:t>多世代型コレクティブハウスを志向</a:t>
            </a:r>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3">
                                            <p:txEl>
                                              <p:pRg st="5" end="5"/>
                                            </p:txEl>
                                          </p:spTgt>
                                        </p:tgtEl>
                                      </p:cBhvr>
                                      <p:to x="80000" y="100000"/>
                                    </p:animScale>
                                    <p:anim by="(#ppt_w*0.10)" calcmode="lin" valueType="num">
                                      <p:cBhvr>
                                        <p:cTn id="7" dur="250" autoRev="1" fill="hold">
                                          <p:stCondLst>
                                            <p:cond delay="0"/>
                                          </p:stCondLst>
                                        </p:cTn>
                                        <p:tgtEl>
                                          <p:spTgt spid="3">
                                            <p:txEl>
                                              <p:pRg st="5" end="5"/>
                                            </p:txEl>
                                          </p:spTgt>
                                        </p:tgtEl>
                                        <p:attrNameLst>
                                          <p:attrName>ppt_x</p:attrName>
                                        </p:attrNameLst>
                                      </p:cBhvr>
                                    </p:anim>
                                    <p:anim by="(-#ppt_w*0.10)" calcmode="lin" valueType="num">
                                      <p:cBhvr>
                                        <p:cTn id="8" dur="250" autoRev="1" fill="hold">
                                          <p:stCondLst>
                                            <p:cond delay="0"/>
                                          </p:stCondLst>
                                        </p:cTn>
                                        <p:tgtEl>
                                          <p:spTgt spid="3">
                                            <p:txEl>
                                              <p:pRg st="5" end="5"/>
                                            </p:txEl>
                                          </p:spTgt>
                                        </p:tgtEl>
                                        <p:attrNameLst>
                                          <p:attrName>ppt_y</p:attrName>
                                        </p:attrNameLst>
                                      </p:cBhvr>
                                    </p:anim>
                                    <p:animRot by="-480000">
                                      <p:cBhvr>
                                        <p:cTn id="9" dur="250" autoRev="1"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フローチャート: 処理 45"/>
          <p:cNvSpPr/>
          <p:nvPr/>
        </p:nvSpPr>
        <p:spPr>
          <a:xfrm>
            <a:off x="5724128" y="3861048"/>
            <a:ext cx="3024336" cy="280831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処理 44"/>
          <p:cNvSpPr/>
          <p:nvPr/>
        </p:nvSpPr>
        <p:spPr>
          <a:xfrm>
            <a:off x="2843808" y="3861048"/>
            <a:ext cx="2736304" cy="2808312"/>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処理 43"/>
          <p:cNvSpPr/>
          <p:nvPr/>
        </p:nvSpPr>
        <p:spPr>
          <a:xfrm>
            <a:off x="323528" y="4005064"/>
            <a:ext cx="2411760" cy="2592288"/>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t>かんかん森</a:t>
            </a:r>
            <a:r>
              <a:rPr lang="ja-JP" altLang="en-US" dirty="0" smtClean="0"/>
              <a:t>（日暮里）の</a:t>
            </a:r>
            <a:r>
              <a:rPr kumimoji="1" lang="ja-JP" altLang="en-US" dirty="0" smtClean="0"/>
              <a:t>例</a:t>
            </a:r>
            <a:endParaRPr kumimoji="1" lang="ja-JP" altLang="en-US" dirty="0"/>
          </a:p>
        </p:txBody>
      </p:sp>
      <p:sp>
        <p:nvSpPr>
          <p:cNvPr id="3" name="コンテンツ プレースホルダ 2"/>
          <p:cNvSpPr>
            <a:spLocks noGrp="1"/>
          </p:cNvSpPr>
          <p:nvPr>
            <p:ph idx="1"/>
          </p:nvPr>
        </p:nvSpPr>
        <p:spPr>
          <a:xfrm>
            <a:off x="457200" y="1600200"/>
            <a:ext cx="8229600" cy="4421087"/>
          </a:xfrm>
        </p:spPr>
        <p:txBody>
          <a:bodyPr>
            <a:normAutofit/>
          </a:bodyPr>
          <a:lstStyle/>
          <a:p>
            <a:r>
              <a:rPr kumimoji="1" lang="ja-JP" altLang="en-US" sz="2400" dirty="0" smtClean="0"/>
              <a:t>日本初の</a:t>
            </a:r>
            <a:r>
              <a:rPr kumimoji="1" lang="ja-JP" altLang="en-US" sz="2400" dirty="0" smtClean="0">
                <a:solidFill>
                  <a:srgbClr val="FF0000"/>
                </a:solidFill>
              </a:rPr>
              <a:t>居住者による自主運営・自主管理型</a:t>
            </a:r>
            <a:r>
              <a:rPr kumimoji="1" lang="ja-JP" altLang="en-US" sz="2400" dirty="0" smtClean="0"/>
              <a:t>の賃貸型コレクティブハウス</a:t>
            </a:r>
            <a:endParaRPr kumimoji="1" lang="en-US" altLang="ja-JP" sz="2400" dirty="0" smtClean="0"/>
          </a:p>
          <a:p>
            <a:r>
              <a:rPr lang="en-US" altLang="ja-JP" sz="2400" dirty="0" smtClean="0"/>
              <a:t>2001</a:t>
            </a:r>
            <a:r>
              <a:rPr lang="ja-JP" altLang="en-US" sz="2400" dirty="0" smtClean="0"/>
              <a:t>年から</a:t>
            </a:r>
            <a:r>
              <a:rPr lang="en-US" altLang="ja-JP" sz="2400" dirty="0" smtClean="0"/>
              <a:t>CHC</a:t>
            </a:r>
            <a:r>
              <a:rPr lang="ja-JP" altLang="en-US" sz="2400" dirty="0" smtClean="0"/>
              <a:t>のコーディネートにより</a:t>
            </a:r>
            <a:r>
              <a:rPr lang="en-US" altLang="ja-JP" sz="2400" dirty="0" smtClean="0"/>
              <a:t>10</a:t>
            </a:r>
            <a:r>
              <a:rPr lang="ja-JP" altLang="en-US" sz="2400" dirty="0" smtClean="0"/>
              <a:t>運営の検討が重ねられ、</a:t>
            </a:r>
            <a:r>
              <a:rPr lang="en-US" altLang="ja-JP" sz="2400" dirty="0" smtClean="0"/>
              <a:t>2003</a:t>
            </a:r>
            <a:r>
              <a:rPr lang="ja-JP" altLang="en-US" sz="2400" dirty="0" smtClean="0"/>
              <a:t>年</a:t>
            </a:r>
            <a:r>
              <a:rPr lang="en-US" altLang="ja-JP" sz="2400" dirty="0" smtClean="0"/>
              <a:t>6</a:t>
            </a:r>
            <a:r>
              <a:rPr lang="ja-JP" altLang="en-US" sz="2400" dirty="0" smtClean="0"/>
              <a:t>月に入居を開始（</a:t>
            </a:r>
            <a:r>
              <a:rPr lang="ja-JP" altLang="en-US" sz="2400" u="sng" dirty="0" smtClean="0"/>
              <a:t>ワークショップ</a:t>
            </a:r>
            <a:r>
              <a:rPr lang="ja-JP" altLang="en-US" sz="2400" dirty="0" smtClean="0"/>
              <a:t>を</a:t>
            </a:r>
            <a:r>
              <a:rPr lang="en-US" altLang="ja-JP" sz="2400" dirty="0" smtClean="0"/>
              <a:t>32</a:t>
            </a:r>
            <a:r>
              <a:rPr lang="ja-JP" altLang="en-US" sz="2400" dirty="0" smtClean="0"/>
              <a:t>回開催）</a:t>
            </a:r>
            <a:endParaRPr lang="en-US" altLang="ja-JP" sz="2400" dirty="0" smtClean="0"/>
          </a:p>
        </p:txBody>
      </p:sp>
      <p:sp>
        <p:nvSpPr>
          <p:cNvPr id="4" name="正方形/長方形 3"/>
          <p:cNvSpPr/>
          <p:nvPr/>
        </p:nvSpPr>
        <p:spPr>
          <a:xfrm>
            <a:off x="251520" y="3212976"/>
            <a:ext cx="9144000" cy="369332"/>
          </a:xfrm>
          <a:prstGeom prst="rect">
            <a:avLst/>
          </a:prstGeom>
        </p:spPr>
        <p:txBody>
          <a:bodyPr wrap="square">
            <a:spAutoFit/>
          </a:bodyPr>
          <a:lstStyle/>
          <a:p>
            <a:r>
              <a:rPr lang="en-US" altLang="ja-JP" dirty="0" smtClean="0"/>
              <a:t>【</a:t>
            </a:r>
            <a:r>
              <a:rPr lang="ja-JP" altLang="en-US" dirty="0" smtClean="0"/>
              <a:t>ワークショップ：どのような暮らしがしたいのか、どのような空間と運営の仕組みが必要か</a:t>
            </a:r>
            <a:r>
              <a:rPr lang="en-US" altLang="ja-JP" dirty="0" smtClean="0"/>
              <a:t>】</a:t>
            </a:r>
            <a:endParaRPr lang="ja-JP" altLang="en-US" dirty="0"/>
          </a:p>
        </p:txBody>
      </p:sp>
      <p:sp>
        <p:nvSpPr>
          <p:cNvPr id="11" name="正方形/長方形 10"/>
          <p:cNvSpPr/>
          <p:nvPr/>
        </p:nvSpPr>
        <p:spPr>
          <a:xfrm>
            <a:off x="6516216" y="3933056"/>
            <a:ext cx="1467068" cy="400110"/>
          </a:xfrm>
          <a:prstGeom prst="rect">
            <a:avLst/>
          </a:prstGeom>
          <a:ln>
            <a:solidFill>
              <a:schemeClr val="tx1"/>
            </a:solidFill>
          </a:ln>
        </p:spPr>
        <p:txBody>
          <a:bodyPr wrap="none">
            <a:spAutoFit/>
          </a:bodyPr>
          <a:lstStyle/>
          <a:p>
            <a:r>
              <a:rPr lang="ja-JP" altLang="en-US" sz="2000" dirty="0" smtClean="0"/>
              <a:t>建物所有者</a:t>
            </a:r>
            <a:endParaRPr lang="ja-JP" altLang="en-US" sz="2000" dirty="0"/>
          </a:p>
        </p:txBody>
      </p:sp>
      <p:sp>
        <p:nvSpPr>
          <p:cNvPr id="12" name="正方形/長方形 11"/>
          <p:cNvSpPr/>
          <p:nvPr/>
        </p:nvSpPr>
        <p:spPr>
          <a:xfrm>
            <a:off x="6732240" y="6237312"/>
            <a:ext cx="954107" cy="400110"/>
          </a:xfrm>
          <a:prstGeom prst="rect">
            <a:avLst/>
          </a:prstGeom>
          <a:ln>
            <a:solidFill>
              <a:schemeClr val="tx1"/>
            </a:solidFill>
          </a:ln>
        </p:spPr>
        <p:txBody>
          <a:bodyPr wrap="none">
            <a:spAutoFit/>
          </a:bodyPr>
          <a:lstStyle/>
          <a:p>
            <a:r>
              <a:rPr lang="ja-JP" altLang="en-US" sz="2000" dirty="0" smtClean="0"/>
              <a:t>居住者</a:t>
            </a:r>
            <a:endParaRPr lang="ja-JP" altLang="en-US" sz="2000" dirty="0"/>
          </a:p>
        </p:txBody>
      </p:sp>
      <p:sp>
        <p:nvSpPr>
          <p:cNvPr id="13" name="正方形/長方形 12"/>
          <p:cNvSpPr/>
          <p:nvPr/>
        </p:nvSpPr>
        <p:spPr>
          <a:xfrm>
            <a:off x="3491880" y="5157192"/>
            <a:ext cx="1467068" cy="400110"/>
          </a:xfrm>
          <a:prstGeom prst="rect">
            <a:avLst/>
          </a:prstGeom>
          <a:ln>
            <a:solidFill>
              <a:schemeClr val="tx1"/>
            </a:solidFill>
          </a:ln>
        </p:spPr>
        <p:txBody>
          <a:bodyPr wrap="none">
            <a:spAutoFit/>
          </a:bodyPr>
          <a:lstStyle/>
          <a:p>
            <a:r>
              <a:rPr lang="ja-JP" altLang="en-US" sz="2000" dirty="0" smtClean="0"/>
              <a:t>居住者組合</a:t>
            </a:r>
            <a:endParaRPr lang="ja-JP" altLang="en-US" sz="2000" dirty="0"/>
          </a:p>
        </p:txBody>
      </p:sp>
      <p:sp>
        <p:nvSpPr>
          <p:cNvPr id="14" name="正方形/長方形 13"/>
          <p:cNvSpPr/>
          <p:nvPr/>
        </p:nvSpPr>
        <p:spPr>
          <a:xfrm>
            <a:off x="6660232" y="5157192"/>
            <a:ext cx="1210588" cy="400110"/>
          </a:xfrm>
          <a:prstGeom prst="rect">
            <a:avLst/>
          </a:prstGeom>
          <a:ln>
            <a:solidFill>
              <a:schemeClr val="tx1"/>
            </a:solidFill>
          </a:ln>
        </p:spPr>
        <p:txBody>
          <a:bodyPr wrap="none">
            <a:spAutoFit/>
          </a:bodyPr>
          <a:lstStyle/>
          <a:p>
            <a:r>
              <a:rPr lang="ja-JP" altLang="en-US" sz="2000" dirty="0" smtClean="0"/>
              <a:t>運営会社</a:t>
            </a:r>
            <a:endParaRPr lang="ja-JP" altLang="en-US" sz="2000" dirty="0"/>
          </a:p>
        </p:txBody>
      </p:sp>
      <p:sp>
        <p:nvSpPr>
          <p:cNvPr id="15" name="正方形/長方形 14"/>
          <p:cNvSpPr/>
          <p:nvPr/>
        </p:nvSpPr>
        <p:spPr>
          <a:xfrm>
            <a:off x="6012160" y="5805264"/>
            <a:ext cx="646331" cy="369332"/>
          </a:xfrm>
          <a:prstGeom prst="rect">
            <a:avLst/>
          </a:prstGeom>
        </p:spPr>
        <p:txBody>
          <a:bodyPr wrap="none">
            <a:spAutoFit/>
          </a:bodyPr>
          <a:lstStyle/>
          <a:p>
            <a:r>
              <a:rPr lang="ja-JP" altLang="en-US" dirty="0" smtClean="0"/>
              <a:t>家賃</a:t>
            </a:r>
            <a:endParaRPr lang="ja-JP" altLang="en-US" dirty="0"/>
          </a:p>
        </p:txBody>
      </p:sp>
      <p:sp>
        <p:nvSpPr>
          <p:cNvPr id="16" name="正方形/長方形 15"/>
          <p:cNvSpPr/>
          <p:nvPr/>
        </p:nvSpPr>
        <p:spPr>
          <a:xfrm>
            <a:off x="1907704" y="5229200"/>
            <a:ext cx="646331" cy="369332"/>
          </a:xfrm>
          <a:prstGeom prst="rect">
            <a:avLst/>
          </a:prstGeom>
        </p:spPr>
        <p:txBody>
          <a:bodyPr wrap="none">
            <a:spAutoFit/>
          </a:bodyPr>
          <a:lstStyle/>
          <a:p>
            <a:r>
              <a:rPr lang="ja-JP" altLang="en-US" dirty="0" smtClean="0"/>
              <a:t>賃貸</a:t>
            </a:r>
            <a:endParaRPr lang="ja-JP" altLang="en-US" dirty="0"/>
          </a:p>
        </p:txBody>
      </p:sp>
      <p:sp>
        <p:nvSpPr>
          <p:cNvPr id="17" name="正方形/長方形 16"/>
          <p:cNvSpPr/>
          <p:nvPr/>
        </p:nvSpPr>
        <p:spPr>
          <a:xfrm>
            <a:off x="5796136" y="4581128"/>
            <a:ext cx="1107996" cy="369332"/>
          </a:xfrm>
          <a:prstGeom prst="rect">
            <a:avLst/>
          </a:prstGeom>
        </p:spPr>
        <p:txBody>
          <a:bodyPr wrap="none">
            <a:spAutoFit/>
          </a:bodyPr>
          <a:lstStyle/>
          <a:p>
            <a:r>
              <a:rPr lang="ja-JP" altLang="en-US" dirty="0" smtClean="0"/>
              <a:t>一括賃料</a:t>
            </a:r>
            <a:endParaRPr lang="ja-JP" altLang="en-US" dirty="0"/>
          </a:p>
        </p:txBody>
      </p:sp>
      <p:sp>
        <p:nvSpPr>
          <p:cNvPr id="18" name="正方形/長方形 17"/>
          <p:cNvSpPr/>
          <p:nvPr/>
        </p:nvSpPr>
        <p:spPr>
          <a:xfrm>
            <a:off x="7668344" y="5805264"/>
            <a:ext cx="646331" cy="369332"/>
          </a:xfrm>
          <a:prstGeom prst="rect">
            <a:avLst/>
          </a:prstGeom>
        </p:spPr>
        <p:txBody>
          <a:bodyPr wrap="none">
            <a:spAutoFit/>
          </a:bodyPr>
          <a:lstStyle/>
          <a:p>
            <a:r>
              <a:rPr lang="ja-JP" altLang="en-US" dirty="0" smtClean="0"/>
              <a:t>転貸</a:t>
            </a:r>
            <a:endParaRPr lang="ja-JP" altLang="en-US" dirty="0"/>
          </a:p>
        </p:txBody>
      </p:sp>
      <p:sp>
        <p:nvSpPr>
          <p:cNvPr id="19" name="正方形/長方形 18"/>
          <p:cNvSpPr/>
          <p:nvPr/>
        </p:nvSpPr>
        <p:spPr>
          <a:xfrm>
            <a:off x="3491880" y="3933056"/>
            <a:ext cx="1467068" cy="400110"/>
          </a:xfrm>
          <a:prstGeom prst="rect">
            <a:avLst/>
          </a:prstGeom>
          <a:ln>
            <a:solidFill>
              <a:schemeClr val="tx1"/>
            </a:solidFill>
          </a:ln>
        </p:spPr>
        <p:txBody>
          <a:bodyPr wrap="none">
            <a:spAutoFit/>
          </a:bodyPr>
          <a:lstStyle/>
          <a:p>
            <a:r>
              <a:rPr lang="ja-JP" altLang="en-US" sz="2000" dirty="0" smtClean="0"/>
              <a:t>建物所有者</a:t>
            </a:r>
            <a:endParaRPr lang="ja-JP" altLang="en-US" sz="2000" dirty="0"/>
          </a:p>
        </p:txBody>
      </p:sp>
      <p:sp>
        <p:nvSpPr>
          <p:cNvPr id="20" name="正方形/長方形 19"/>
          <p:cNvSpPr/>
          <p:nvPr/>
        </p:nvSpPr>
        <p:spPr>
          <a:xfrm>
            <a:off x="827584" y="4509120"/>
            <a:ext cx="1467068" cy="400110"/>
          </a:xfrm>
          <a:prstGeom prst="rect">
            <a:avLst/>
          </a:prstGeom>
          <a:ln>
            <a:solidFill>
              <a:schemeClr val="tx1"/>
            </a:solidFill>
          </a:ln>
        </p:spPr>
        <p:txBody>
          <a:bodyPr wrap="none">
            <a:spAutoFit/>
          </a:bodyPr>
          <a:lstStyle/>
          <a:p>
            <a:r>
              <a:rPr lang="ja-JP" altLang="en-US" sz="2000" dirty="0" smtClean="0"/>
              <a:t>建物所有者</a:t>
            </a:r>
            <a:endParaRPr lang="ja-JP" altLang="en-US" sz="2000" dirty="0"/>
          </a:p>
        </p:txBody>
      </p:sp>
      <p:sp>
        <p:nvSpPr>
          <p:cNvPr id="21" name="正方形/長方形 20"/>
          <p:cNvSpPr/>
          <p:nvPr/>
        </p:nvSpPr>
        <p:spPr>
          <a:xfrm>
            <a:off x="3707904" y="6237312"/>
            <a:ext cx="954107" cy="400110"/>
          </a:xfrm>
          <a:prstGeom prst="rect">
            <a:avLst/>
          </a:prstGeom>
          <a:ln>
            <a:solidFill>
              <a:schemeClr val="tx1"/>
            </a:solidFill>
          </a:ln>
        </p:spPr>
        <p:txBody>
          <a:bodyPr wrap="none">
            <a:spAutoFit/>
          </a:bodyPr>
          <a:lstStyle/>
          <a:p>
            <a:r>
              <a:rPr lang="ja-JP" altLang="en-US" sz="2000" dirty="0" smtClean="0"/>
              <a:t>居住者</a:t>
            </a:r>
            <a:endParaRPr lang="ja-JP" altLang="en-US" sz="2000" dirty="0"/>
          </a:p>
        </p:txBody>
      </p:sp>
      <p:sp>
        <p:nvSpPr>
          <p:cNvPr id="22" name="正方形/長方形 21"/>
          <p:cNvSpPr/>
          <p:nvPr/>
        </p:nvSpPr>
        <p:spPr>
          <a:xfrm>
            <a:off x="1115616" y="5949280"/>
            <a:ext cx="954107" cy="400110"/>
          </a:xfrm>
          <a:prstGeom prst="rect">
            <a:avLst/>
          </a:prstGeom>
          <a:ln>
            <a:solidFill>
              <a:schemeClr val="tx1"/>
            </a:solidFill>
          </a:ln>
        </p:spPr>
        <p:txBody>
          <a:bodyPr wrap="none">
            <a:spAutoFit/>
          </a:bodyPr>
          <a:lstStyle/>
          <a:p>
            <a:r>
              <a:rPr lang="ja-JP" altLang="en-US" sz="2000" dirty="0" smtClean="0"/>
              <a:t>居住者</a:t>
            </a:r>
            <a:endParaRPr lang="ja-JP" altLang="en-US" sz="2000" dirty="0"/>
          </a:p>
        </p:txBody>
      </p:sp>
      <p:sp>
        <p:nvSpPr>
          <p:cNvPr id="23" name="正方形/長方形 22"/>
          <p:cNvSpPr/>
          <p:nvPr/>
        </p:nvSpPr>
        <p:spPr>
          <a:xfrm>
            <a:off x="3275856" y="5733256"/>
            <a:ext cx="646331" cy="369332"/>
          </a:xfrm>
          <a:prstGeom prst="rect">
            <a:avLst/>
          </a:prstGeom>
        </p:spPr>
        <p:txBody>
          <a:bodyPr wrap="none">
            <a:spAutoFit/>
          </a:bodyPr>
          <a:lstStyle/>
          <a:p>
            <a:r>
              <a:rPr lang="ja-JP" altLang="en-US" dirty="0" smtClean="0"/>
              <a:t>家賃</a:t>
            </a:r>
            <a:endParaRPr lang="ja-JP" altLang="en-US" dirty="0"/>
          </a:p>
        </p:txBody>
      </p:sp>
      <p:sp>
        <p:nvSpPr>
          <p:cNvPr id="24" name="正方形/長方形 23"/>
          <p:cNvSpPr/>
          <p:nvPr/>
        </p:nvSpPr>
        <p:spPr>
          <a:xfrm>
            <a:off x="395536" y="5301208"/>
            <a:ext cx="646331" cy="369332"/>
          </a:xfrm>
          <a:prstGeom prst="rect">
            <a:avLst/>
          </a:prstGeom>
        </p:spPr>
        <p:txBody>
          <a:bodyPr wrap="none">
            <a:spAutoFit/>
          </a:bodyPr>
          <a:lstStyle/>
          <a:p>
            <a:r>
              <a:rPr lang="ja-JP" altLang="en-US" dirty="0" smtClean="0"/>
              <a:t>家賃</a:t>
            </a:r>
            <a:endParaRPr lang="ja-JP" altLang="en-US" dirty="0"/>
          </a:p>
        </p:txBody>
      </p:sp>
      <p:sp>
        <p:nvSpPr>
          <p:cNvPr id="25" name="正方形/長方形 24"/>
          <p:cNvSpPr/>
          <p:nvPr/>
        </p:nvSpPr>
        <p:spPr>
          <a:xfrm>
            <a:off x="4644008" y="5733256"/>
            <a:ext cx="646331" cy="369332"/>
          </a:xfrm>
          <a:prstGeom prst="rect">
            <a:avLst/>
          </a:prstGeom>
        </p:spPr>
        <p:txBody>
          <a:bodyPr wrap="none">
            <a:spAutoFit/>
          </a:bodyPr>
          <a:lstStyle/>
          <a:p>
            <a:r>
              <a:rPr lang="ja-JP" altLang="en-US" dirty="0" smtClean="0"/>
              <a:t>転貸</a:t>
            </a:r>
            <a:endParaRPr lang="ja-JP" altLang="en-US" dirty="0"/>
          </a:p>
        </p:txBody>
      </p:sp>
      <p:sp>
        <p:nvSpPr>
          <p:cNvPr id="26" name="正方形/長方形 25"/>
          <p:cNvSpPr/>
          <p:nvPr/>
        </p:nvSpPr>
        <p:spPr>
          <a:xfrm>
            <a:off x="2915816" y="4581128"/>
            <a:ext cx="1107996" cy="369332"/>
          </a:xfrm>
          <a:prstGeom prst="rect">
            <a:avLst/>
          </a:prstGeom>
        </p:spPr>
        <p:txBody>
          <a:bodyPr wrap="none">
            <a:spAutoFit/>
          </a:bodyPr>
          <a:lstStyle/>
          <a:p>
            <a:r>
              <a:rPr lang="ja-JP" altLang="en-US" dirty="0" smtClean="0"/>
              <a:t>一括賃料</a:t>
            </a:r>
            <a:endParaRPr lang="ja-JP" altLang="en-US" dirty="0"/>
          </a:p>
        </p:txBody>
      </p:sp>
      <p:sp>
        <p:nvSpPr>
          <p:cNvPr id="37" name="正方形/長方形 36"/>
          <p:cNvSpPr/>
          <p:nvPr/>
        </p:nvSpPr>
        <p:spPr>
          <a:xfrm>
            <a:off x="6948264" y="5733256"/>
            <a:ext cx="601447" cy="369332"/>
          </a:xfrm>
          <a:prstGeom prst="rect">
            <a:avLst/>
          </a:prstGeom>
        </p:spPr>
        <p:txBody>
          <a:bodyPr wrap="none">
            <a:spAutoFit/>
          </a:bodyPr>
          <a:lstStyle/>
          <a:p>
            <a:r>
              <a:rPr lang="ja-JP" altLang="en-US" dirty="0" smtClean="0"/>
              <a:t>↓↑</a:t>
            </a:r>
            <a:endParaRPr lang="ja-JP" altLang="en-US" dirty="0"/>
          </a:p>
        </p:txBody>
      </p:sp>
      <p:sp>
        <p:nvSpPr>
          <p:cNvPr id="38" name="正方形/長方形 37"/>
          <p:cNvSpPr/>
          <p:nvPr/>
        </p:nvSpPr>
        <p:spPr>
          <a:xfrm>
            <a:off x="6876256" y="4581128"/>
            <a:ext cx="601447" cy="369332"/>
          </a:xfrm>
          <a:prstGeom prst="rect">
            <a:avLst/>
          </a:prstGeom>
        </p:spPr>
        <p:txBody>
          <a:bodyPr wrap="none">
            <a:spAutoFit/>
          </a:bodyPr>
          <a:lstStyle/>
          <a:p>
            <a:r>
              <a:rPr lang="ja-JP" altLang="en-US" dirty="0" smtClean="0"/>
              <a:t>↓↑</a:t>
            </a:r>
            <a:endParaRPr lang="ja-JP" altLang="en-US" dirty="0"/>
          </a:p>
        </p:txBody>
      </p:sp>
      <p:sp>
        <p:nvSpPr>
          <p:cNvPr id="39" name="正方形/長方形 38"/>
          <p:cNvSpPr/>
          <p:nvPr/>
        </p:nvSpPr>
        <p:spPr>
          <a:xfrm>
            <a:off x="3923928" y="5733256"/>
            <a:ext cx="601447" cy="369332"/>
          </a:xfrm>
          <a:prstGeom prst="rect">
            <a:avLst/>
          </a:prstGeom>
        </p:spPr>
        <p:txBody>
          <a:bodyPr wrap="none">
            <a:spAutoFit/>
          </a:bodyPr>
          <a:lstStyle/>
          <a:p>
            <a:r>
              <a:rPr lang="ja-JP" altLang="en-US" dirty="0" smtClean="0"/>
              <a:t>↓↑</a:t>
            </a:r>
            <a:endParaRPr lang="ja-JP" altLang="en-US" dirty="0"/>
          </a:p>
        </p:txBody>
      </p:sp>
      <p:sp>
        <p:nvSpPr>
          <p:cNvPr id="40" name="正方形/長方形 39"/>
          <p:cNvSpPr/>
          <p:nvPr/>
        </p:nvSpPr>
        <p:spPr>
          <a:xfrm>
            <a:off x="3995936" y="4581128"/>
            <a:ext cx="601447" cy="369332"/>
          </a:xfrm>
          <a:prstGeom prst="rect">
            <a:avLst/>
          </a:prstGeom>
        </p:spPr>
        <p:txBody>
          <a:bodyPr wrap="none">
            <a:spAutoFit/>
          </a:bodyPr>
          <a:lstStyle/>
          <a:p>
            <a:r>
              <a:rPr lang="ja-JP" altLang="en-US" dirty="0" smtClean="0"/>
              <a:t>↓↑</a:t>
            </a:r>
            <a:endParaRPr lang="ja-JP" altLang="en-US" dirty="0"/>
          </a:p>
        </p:txBody>
      </p:sp>
      <p:sp>
        <p:nvSpPr>
          <p:cNvPr id="41" name="正方形/長方形 40"/>
          <p:cNvSpPr/>
          <p:nvPr/>
        </p:nvSpPr>
        <p:spPr>
          <a:xfrm>
            <a:off x="1187624" y="5301208"/>
            <a:ext cx="601447" cy="369332"/>
          </a:xfrm>
          <a:prstGeom prst="rect">
            <a:avLst/>
          </a:prstGeom>
        </p:spPr>
        <p:txBody>
          <a:bodyPr wrap="none">
            <a:spAutoFit/>
          </a:bodyPr>
          <a:lstStyle/>
          <a:p>
            <a:r>
              <a:rPr lang="ja-JP" altLang="en-US" dirty="0" smtClean="0"/>
              <a:t>↓↑</a:t>
            </a:r>
            <a:endParaRPr lang="ja-JP" altLang="en-US" dirty="0"/>
          </a:p>
        </p:txBody>
      </p:sp>
      <p:sp>
        <p:nvSpPr>
          <p:cNvPr id="42" name="正方形/長方形 41"/>
          <p:cNvSpPr/>
          <p:nvPr/>
        </p:nvSpPr>
        <p:spPr>
          <a:xfrm>
            <a:off x="7452320" y="4581128"/>
            <a:ext cx="1107996" cy="369332"/>
          </a:xfrm>
          <a:prstGeom prst="rect">
            <a:avLst/>
          </a:prstGeom>
        </p:spPr>
        <p:txBody>
          <a:bodyPr wrap="none">
            <a:spAutoFit/>
          </a:bodyPr>
          <a:lstStyle/>
          <a:p>
            <a:r>
              <a:rPr lang="ja-JP" altLang="en-US" dirty="0" smtClean="0"/>
              <a:t>一括賃貸</a:t>
            </a:r>
            <a:endParaRPr lang="ja-JP" altLang="en-US" dirty="0"/>
          </a:p>
        </p:txBody>
      </p:sp>
      <p:sp>
        <p:nvSpPr>
          <p:cNvPr id="43" name="正方形/長方形 42"/>
          <p:cNvSpPr/>
          <p:nvPr/>
        </p:nvSpPr>
        <p:spPr>
          <a:xfrm>
            <a:off x="4499992" y="4581128"/>
            <a:ext cx="1107996" cy="369332"/>
          </a:xfrm>
          <a:prstGeom prst="rect">
            <a:avLst/>
          </a:prstGeom>
        </p:spPr>
        <p:txBody>
          <a:bodyPr wrap="none">
            <a:spAutoFit/>
          </a:bodyPr>
          <a:lstStyle/>
          <a:p>
            <a:r>
              <a:rPr lang="ja-JP" altLang="en-US" dirty="0" smtClean="0"/>
              <a:t>一括賃貸</a:t>
            </a:r>
            <a:endParaRPr lang="ja-JP" altLang="en-US" dirty="0"/>
          </a:p>
        </p:txBody>
      </p:sp>
      <p:sp>
        <p:nvSpPr>
          <p:cNvPr id="47" name="正方形/長方形 46"/>
          <p:cNvSpPr/>
          <p:nvPr/>
        </p:nvSpPr>
        <p:spPr>
          <a:xfrm>
            <a:off x="2555776" y="5013176"/>
            <a:ext cx="3310522" cy="369332"/>
          </a:xfrm>
          <a:prstGeom prst="rect">
            <a:avLst/>
          </a:prstGeom>
          <a:solidFill>
            <a:srgbClr val="FFC000"/>
          </a:solidFill>
        </p:spPr>
        <p:txBody>
          <a:bodyPr wrap="none">
            <a:spAutoFit/>
          </a:bodyPr>
          <a:lstStyle/>
          <a:p>
            <a:r>
              <a:rPr lang="ja-JP" altLang="en-US" dirty="0" smtClean="0"/>
              <a:t>居住者に経営のノウハウが必要</a:t>
            </a:r>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900" decel="100000" fill="hold"/>
                                        <p:tgtEl>
                                          <p:spTgt spid="4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p:nvPr/>
        </p:nvGraphicFramePr>
        <p:xfrm>
          <a:off x="4572000" y="692696"/>
          <a:ext cx="4355976" cy="35283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p:nvPr/>
        </p:nvGraphicFramePr>
        <p:xfrm>
          <a:off x="251520" y="2420888"/>
          <a:ext cx="4176464"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p:cNvSpPr/>
          <p:nvPr/>
        </p:nvSpPr>
        <p:spPr>
          <a:xfrm>
            <a:off x="4644008" y="3789040"/>
            <a:ext cx="4185761" cy="461665"/>
          </a:xfrm>
          <a:prstGeom prst="rect">
            <a:avLst/>
          </a:prstGeom>
        </p:spPr>
        <p:txBody>
          <a:bodyPr wrap="none">
            <a:spAutoFit/>
          </a:bodyPr>
          <a:lstStyle/>
          <a:p>
            <a:r>
              <a:rPr lang="ja-JP" altLang="en-US" sz="2400" dirty="0" smtClean="0">
                <a:solidFill>
                  <a:srgbClr val="0070C0"/>
                </a:solidFill>
              </a:rPr>
              <a:t>居住者の家族型分布（世帯数）</a:t>
            </a:r>
            <a:endParaRPr lang="en-US" altLang="ja-JP" sz="2400" dirty="0" smtClean="0">
              <a:solidFill>
                <a:srgbClr val="0070C0"/>
              </a:solidFill>
            </a:endParaRPr>
          </a:p>
        </p:txBody>
      </p:sp>
      <p:sp>
        <p:nvSpPr>
          <p:cNvPr id="10" name="正方形/長方形 9"/>
          <p:cNvSpPr/>
          <p:nvPr/>
        </p:nvSpPr>
        <p:spPr>
          <a:xfrm>
            <a:off x="755576" y="5589240"/>
            <a:ext cx="3262432" cy="461665"/>
          </a:xfrm>
          <a:prstGeom prst="rect">
            <a:avLst/>
          </a:prstGeom>
        </p:spPr>
        <p:txBody>
          <a:bodyPr wrap="none">
            <a:spAutoFit/>
          </a:bodyPr>
          <a:lstStyle/>
          <a:p>
            <a:r>
              <a:rPr lang="ja-JP" altLang="en-US" sz="2400" dirty="0" smtClean="0">
                <a:solidFill>
                  <a:srgbClr val="0070C0"/>
                </a:solidFill>
              </a:rPr>
              <a:t>居住者の年齢層（人数）</a:t>
            </a:r>
            <a:endParaRPr lang="en-US" altLang="ja-JP" sz="2400" dirty="0" smtClean="0">
              <a:solidFill>
                <a:srgbClr val="0070C0"/>
              </a:solidFill>
            </a:endParaRPr>
          </a:p>
        </p:txBody>
      </p:sp>
      <p:sp>
        <p:nvSpPr>
          <p:cNvPr id="11" name="正方形/長方形 10"/>
          <p:cNvSpPr/>
          <p:nvPr/>
        </p:nvSpPr>
        <p:spPr>
          <a:xfrm>
            <a:off x="4572000" y="5013176"/>
            <a:ext cx="4752528" cy="1477328"/>
          </a:xfrm>
          <a:prstGeom prst="rect">
            <a:avLst/>
          </a:prstGeom>
        </p:spPr>
        <p:txBody>
          <a:bodyPr wrap="square">
            <a:spAutoFit/>
          </a:bodyPr>
          <a:lstStyle/>
          <a:p>
            <a:r>
              <a:rPr lang="ja-JP" altLang="en-US" dirty="0" smtClean="0"/>
              <a:t>・居住者はその時のライフスタイルにあわせて、</a:t>
            </a:r>
            <a:endParaRPr lang="en-US" altLang="ja-JP" dirty="0" smtClean="0"/>
          </a:p>
          <a:p>
            <a:r>
              <a:rPr lang="ja-JP" altLang="en-US" dirty="0" smtClean="0"/>
              <a:t>入退去を行う（当初からの居住者は</a:t>
            </a:r>
            <a:r>
              <a:rPr lang="en-US" altLang="ja-JP" dirty="0" smtClean="0"/>
              <a:t>3</a:t>
            </a:r>
            <a:r>
              <a:rPr lang="ja-JP" altLang="en-US" dirty="0" smtClean="0"/>
              <a:t>名のみ）</a:t>
            </a:r>
          </a:p>
          <a:p>
            <a:r>
              <a:rPr lang="ja-JP" altLang="en-US" dirty="0" smtClean="0"/>
              <a:t>・コモンスペースを共用のものと捉えやすくなる</a:t>
            </a:r>
            <a:endParaRPr lang="en-US" altLang="ja-JP" dirty="0" smtClean="0"/>
          </a:p>
          <a:p>
            <a:r>
              <a:rPr lang="ja-JP" altLang="en-US" dirty="0" smtClean="0"/>
              <a:t>・家賃</a:t>
            </a:r>
            <a:r>
              <a:rPr lang="en-US" altLang="ja-JP" dirty="0" smtClean="0"/>
              <a:t>45000</a:t>
            </a:r>
            <a:r>
              <a:rPr lang="ja-JP" altLang="en-US" dirty="0" smtClean="0"/>
              <a:t>円～</a:t>
            </a:r>
            <a:r>
              <a:rPr lang="en-US" altLang="ja-JP" dirty="0" smtClean="0"/>
              <a:t>158000</a:t>
            </a:r>
            <a:r>
              <a:rPr lang="ja-JP" altLang="en-US" dirty="0" smtClean="0"/>
              <a:t>円（組合費</a:t>
            </a:r>
            <a:r>
              <a:rPr lang="en-US" altLang="ja-JP" dirty="0" smtClean="0"/>
              <a:t>7500</a:t>
            </a:r>
            <a:r>
              <a:rPr lang="ja-JP" altLang="en-US" dirty="0" smtClean="0"/>
              <a:t>円）</a:t>
            </a:r>
          </a:p>
          <a:p>
            <a:endParaRPr lang="ja-JP" altLang="en-US" dirty="0"/>
          </a:p>
        </p:txBody>
      </p:sp>
      <p:sp>
        <p:nvSpPr>
          <p:cNvPr id="12" name="正方形/長方形 11"/>
          <p:cNvSpPr/>
          <p:nvPr/>
        </p:nvSpPr>
        <p:spPr>
          <a:xfrm>
            <a:off x="7450908" y="6488668"/>
            <a:ext cx="1693092" cy="369332"/>
          </a:xfrm>
          <a:prstGeom prst="rect">
            <a:avLst/>
          </a:prstGeom>
        </p:spPr>
        <p:txBody>
          <a:bodyPr wrap="none">
            <a:spAutoFit/>
          </a:bodyPr>
          <a:lstStyle/>
          <a:p>
            <a:r>
              <a:rPr lang="en-US" altLang="ja-JP" dirty="0" smtClean="0"/>
              <a:t>2011</a:t>
            </a:r>
            <a:r>
              <a:rPr lang="ja-JP" altLang="en-US" dirty="0" smtClean="0"/>
              <a:t>年</a:t>
            </a:r>
            <a:r>
              <a:rPr lang="en-US" altLang="ja-JP" dirty="0" smtClean="0"/>
              <a:t>6</a:t>
            </a:r>
            <a:r>
              <a:rPr lang="ja-JP" altLang="en-US" dirty="0" smtClean="0"/>
              <a:t>月時点</a:t>
            </a:r>
            <a:endParaRPr lang="ja-JP" altLang="en-US" dirty="0"/>
          </a:p>
        </p:txBody>
      </p:sp>
      <p:sp>
        <p:nvSpPr>
          <p:cNvPr id="13" name="正方形/長方形 12"/>
          <p:cNvSpPr/>
          <p:nvPr/>
        </p:nvSpPr>
        <p:spPr>
          <a:xfrm>
            <a:off x="4644008" y="4437112"/>
            <a:ext cx="4680520" cy="800219"/>
          </a:xfrm>
          <a:prstGeom prst="rect">
            <a:avLst/>
          </a:prstGeom>
        </p:spPr>
        <p:txBody>
          <a:bodyPr wrap="square">
            <a:spAutoFit/>
          </a:bodyPr>
          <a:lstStyle/>
          <a:p>
            <a:r>
              <a:rPr lang="ja-JP" altLang="en-US" sz="2800" dirty="0" smtClean="0"/>
              <a:t>②賃貸であることのこだわり</a:t>
            </a:r>
            <a:r>
              <a:rPr lang="en-US" altLang="ja-JP" dirty="0" smtClean="0"/>
              <a:t/>
            </a:r>
            <a:br>
              <a:rPr lang="en-US" altLang="ja-JP" dirty="0" smtClean="0"/>
            </a:br>
            <a:endParaRPr lang="ja-JP" altLang="en-US" dirty="0"/>
          </a:p>
        </p:txBody>
      </p:sp>
      <p:sp>
        <p:nvSpPr>
          <p:cNvPr id="14" name="正方形/長方形 13"/>
          <p:cNvSpPr/>
          <p:nvPr/>
        </p:nvSpPr>
        <p:spPr>
          <a:xfrm>
            <a:off x="323528" y="908720"/>
            <a:ext cx="4572000" cy="1200329"/>
          </a:xfrm>
          <a:prstGeom prst="rect">
            <a:avLst/>
          </a:prstGeom>
        </p:spPr>
        <p:txBody>
          <a:bodyPr>
            <a:spAutoFit/>
          </a:bodyPr>
          <a:lstStyle/>
          <a:p>
            <a:r>
              <a:rPr lang="ja-JP" altLang="en-US" dirty="0" smtClean="0"/>
              <a:t>子育て中のファミリー世帯を重視</a:t>
            </a:r>
            <a:endParaRPr lang="en-US" altLang="ja-JP" dirty="0" smtClean="0"/>
          </a:p>
          <a:p>
            <a:r>
              <a:rPr lang="ja-JP" altLang="en-US" dirty="0" smtClean="0"/>
              <a:t>（コミュニティ形成に子どもは欠かせない</a:t>
            </a:r>
            <a:endParaRPr lang="en-US" altLang="ja-JP" dirty="0" smtClean="0"/>
          </a:p>
          <a:p>
            <a:r>
              <a:rPr lang="ja-JP" altLang="en-US" dirty="0" smtClean="0"/>
              <a:t>存在という考え）</a:t>
            </a:r>
            <a:endParaRPr lang="en-US" altLang="ja-JP" dirty="0" smtClean="0"/>
          </a:p>
          <a:p>
            <a:r>
              <a:rPr lang="ja-JP" altLang="en-US" dirty="0" smtClean="0"/>
              <a:t>→子育て中のファミリー世帯は家賃を優遇</a:t>
            </a:r>
            <a:endParaRPr lang="ja-JP" altLang="en-US" dirty="0"/>
          </a:p>
        </p:txBody>
      </p:sp>
      <p:sp>
        <p:nvSpPr>
          <p:cNvPr id="15" name="正方形/長方形 14"/>
          <p:cNvSpPr/>
          <p:nvPr/>
        </p:nvSpPr>
        <p:spPr>
          <a:xfrm>
            <a:off x="539552" y="260648"/>
            <a:ext cx="2945037" cy="523220"/>
          </a:xfrm>
          <a:prstGeom prst="rect">
            <a:avLst/>
          </a:prstGeom>
        </p:spPr>
        <p:txBody>
          <a:bodyPr wrap="none">
            <a:spAutoFit/>
          </a:bodyPr>
          <a:lstStyle/>
          <a:p>
            <a:r>
              <a:rPr lang="ja-JP" altLang="en-US" sz="2800" dirty="0" smtClean="0"/>
              <a:t>①子どもの重要性</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p:cNvPicPr>
            <a:picLocks noChangeAspect="1" noChangeArrowheads="1"/>
          </p:cNvPicPr>
          <p:nvPr/>
        </p:nvPicPr>
        <p:blipFill>
          <a:blip r:embed="rId3" cstate="print"/>
          <a:srcRect/>
          <a:stretch>
            <a:fillRect/>
          </a:stretch>
        </p:blipFill>
        <p:spPr bwMode="auto">
          <a:xfrm>
            <a:off x="7981950" y="332656"/>
            <a:ext cx="1162050" cy="1571625"/>
          </a:xfrm>
          <a:prstGeom prst="rect">
            <a:avLst/>
          </a:prstGeom>
          <a:noFill/>
          <a:ln w="9525">
            <a:noFill/>
            <a:miter lim="800000"/>
            <a:headEnd/>
            <a:tailEnd/>
          </a:ln>
        </p:spPr>
      </p:pic>
      <p:sp>
        <p:nvSpPr>
          <p:cNvPr id="2" name="タイトル 1"/>
          <p:cNvSpPr>
            <a:spLocks noGrp="1"/>
          </p:cNvSpPr>
          <p:nvPr>
            <p:ph type="title"/>
          </p:nvPr>
        </p:nvSpPr>
        <p:spPr>
          <a:xfrm>
            <a:off x="395536" y="0"/>
            <a:ext cx="8229600" cy="1143000"/>
          </a:xfrm>
        </p:spPr>
        <p:txBody>
          <a:bodyPr/>
          <a:lstStyle/>
          <a:p>
            <a:r>
              <a:rPr kumimoji="1" lang="ja-JP" altLang="en-US" dirty="0" smtClean="0"/>
              <a:t>居住者の声</a:t>
            </a:r>
            <a:endParaRPr kumimoji="1" lang="ja-JP" altLang="en-US" dirty="0"/>
          </a:p>
        </p:txBody>
      </p:sp>
      <p:pic>
        <p:nvPicPr>
          <p:cNvPr id="34817" name="Picture 1"/>
          <p:cNvPicPr>
            <a:picLocks noChangeAspect="1" noChangeArrowheads="1"/>
          </p:cNvPicPr>
          <p:nvPr/>
        </p:nvPicPr>
        <p:blipFill>
          <a:blip r:embed="rId4" cstate="print"/>
          <a:srcRect/>
          <a:stretch>
            <a:fillRect/>
          </a:stretch>
        </p:blipFill>
        <p:spPr bwMode="auto">
          <a:xfrm>
            <a:off x="683568" y="2276872"/>
            <a:ext cx="1314450" cy="1590675"/>
          </a:xfrm>
          <a:prstGeom prst="rect">
            <a:avLst/>
          </a:prstGeom>
          <a:noFill/>
          <a:ln w="9525">
            <a:noFill/>
            <a:miter lim="800000"/>
            <a:headEnd/>
            <a:tailEnd/>
          </a:ln>
        </p:spPr>
      </p:pic>
      <p:pic>
        <p:nvPicPr>
          <p:cNvPr id="34818" name="Picture 2"/>
          <p:cNvPicPr>
            <a:picLocks noChangeAspect="1" noChangeArrowheads="1"/>
          </p:cNvPicPr>
          <p:nvPr/>
        </p:nvPicPr>
        <p:blipFill>
          <a:blip r:embed="rId5" cstate="print"/>
          <a:srcRect/>
          <a:stretch>
            <a:fillRect/>
          </a:stretch>
        </p:blipFill>
        <p:spPr bwMode="auto">
          <a:xfrm>
            <a:off x="3059832" y="4941168"/>
            <a:ext cx="1200150" cy="1476375"/>
          </a:xfrm>
          <a:prstGeom prst="rect">
            <a:avLst/>
          </a:prstGeom>
          <a:noFill/>
          <a:ln w="9525">
            <a:noFill/>
            <a:miter lim="800000"/>
            <a:headEnd/>
            <a:tailEnd/>
          </a:ln>
        </p:spPr>
      </p:pic>
      <p:sp>
        <p:nvSpPr>
          <p:cNvPr id="9" name="正方形/長方形 8"/>
          <p:cNvSpPr/>
          <p:nvPr/>
        </p:nvSpPr>
        <p:spPr>
          <a:xfrm>
            <a:off x="0" y="4437112"/>
            <a:ext cx="2880320" cy="1754326"/>
          </a:xfrm>
          <a:prstGeom prst="rect">
            <a:avLst/>
          </a:prstGeom>
        </p:spPr>
        <p:txBody>
          <a:bodyPr wrap="square">
            <a:spAutoFit/>
          </a:bodyPr>
          <a:lstStyle/>
          <a:p>
            <a:r>
              <a:rPr lang="ja-JP" altLang="en-US" dirty="0" smtClean="0"/>
              <a:t>コモンスペースでは大人も子どもも</a:t>
            </a:r>
            <a:r>
              <a:rPr lang="ja-JP" altLang="en-US" dirty="0" smtClean="0">
                <a:solidFill>
                  <a:srgbClr val="F65CE4"/>
                </a:solidFill>
              </a:rPr>
              <a:t>何気なく娘をみてくれます</a:t>
            </a:r>
            <a:r>
              <a:rPr lang="ja-JP" altLang="en-US" dirty="0" smtClean="0"/>
              <a:t>。</a:t>
            </a:r>
            <a:endParaRPr lang="en-US" altLang="ja-JP" dirty="0" smtClean="0"/>
          </a:p>
          <a:p>
            <a:r>
              <a:rPr lang="ja-JP" altLang="en-US" dirty="0" smtClean="0"/>
              <a:t>はじめて会った人にもすぐなついてしまうのは、コレクティブハウスのおかげかも</a:t>
            </a:r>
            <a:endParaRPr lang="ja-JP" altLang="en-US" dirty="0"/>
          </a:p>
        </p:txBody>
      </p:sp>
      <p:sp>
        <p:nvSpPr>
          <p:cNvPr id="10" name="正方形/長方形 9"/>
          <p:cNvSpPr/>
          <p:nvPr/>
        </p:nvSpPr>
        <p:spPr>
          <a:xfrm>
            <a:off x="4283968" y="1844824"/>
            <a:ext cx="4680520" cy="1477328"/>
          </a:xfrm>
          <a:prstGeom prst="rect">
            <a:avLst/>
          </a:prstGeom>
        </p:spPr>
        <p:txBody>
          <a:bodyPr wrap="square">
            <a:spAutoFit/>
          </a:bodyPr>
          <a:lstStyle/>
          <a:p>
            <a:r>
              <a:rPr lang="ja-JP" altLang="en-US" dirty="0" smtClean="0">
                <a:solidFill>
                  <a:srgbClr val="F65CE4"/>
                </a:solidFill>
              </a:rPr>
              <a:t>居住者とのコミュニティがほしかった</a:t>
            </a:r>
            <a:r>
              <a:rPr lang="ja-JP" altLang="en-US" dirty="0" smtClean="0"/>
              <a:t>。それを満たすのにとてもいいと思います。</a:t>
            </a:r>
            <a:endParaRPr lang="en-US" altLang="ja-JP" dirty="0" smtClean="0"/>
          </a:p>
          <a:p>
            <a:r>
              <a:rPr lang="ja-JP" altLang="en-US" dirty="0" smtClean="0"/>
              <a:t>住む人が変わり、現実に合わなくなればオルタナティブな意見を出して、</a:t>
            </a:r>
            <a:r>
              <a:rPr lang="ja-JP" altLang="en-US" dirty="0" smtClean="0">
                <a:solidFill>
                  <a:srgbClr val="F65CE4"/>
                </a:solidFill>
              </a:rPr>
              <a:t>ルールを変えていくことも必要</a:t>
            </a:r>
            <a:r>
              <a:rPr lang="ja-JP" altLang="en-US" dirty="0" smtClean="0"/>
              <a:t>だと思っています。</a:t>
            </a:r>
            <a:endParaRPr lang="ja-JP" altLang="en-US" dirty="0"/>
          </a:p>
        </p:txBody>
      </p:sp>
      <p:sp>
        <p:nvSpPr>
          <p:cNvPr id="11" name="正方形/長方形 10"/>
          <p:cNvSpPr/>
          <p:nvPr/>
        </p:nvSpPr>
        <p:spPr>
          <a:xfrm>
            <a:off x="251520" y="1412776"/>
            <a:ext cx="4139952" cy="646331"/>
          </a:xfrm>
          <a:prstGeom prst="rect">
            <a:avLst/>
          </a:prstGeom>
        </p:spPr>
        <p:txBody>
          <a:bodyPr wrap="square">
            <a:spAutoFit/>
          </a:bodyPr>
          <a:lstStyle/>
          <a:p>
            <a:r>
              <a:rPr lang="ja-JP" altLang="en-US" dirty="0" smtClean="0">
                <a:solidFill>
                  <a:srgbClr val="0070C0"/>
                </a:solidFill>
              </a:rPr>
              <a:t>コモンミール</a:t>
            </a:r>
            <a:r>
              <a:rPr lang="ja-JP" altLang="en-US" dirty="0" smtClean="0"/>
              <a:t>は、予定が入っていない限り、ほとんど参加しています。</a:t>
            </a:r>
            <a:endParaRPr lang="ja-JP" altLang="en-US" dirty="0"/>
          </a:p>
        </p:txBody>
      </p:sp>
      <p:sp>
        <p:nvSpPr>
          <p:cNvPr id="12" name="正方形/長方形 11"/>
          <p:cNvSpPr/>
          <p:nvPr/>
        </p:nvSpPr>
        <p:spPr>
          <a:xfrm>
            <a:off x="6084168" y="3717032"/>
            <a:ext cx="2843808" cy="2585323"/>
          </a:xfrm>
          <a:prstGeom prst="rect">
            <a:avLst/>
          </a:prstGeom>
          <a:noFill/>
          <a:ln>
            <a:noFill/>
          </a:ln>
        </p:spPr>
        <p:txBody>
          <a:bodyPr wrap="square">
            <a:spAutoFit/>
          </a:bodyPr>
          <a:lstStyle/>
          <a:p>
            <a:r>
              <a:rPr lang="ja-JP" altLang="en-US" dirty="0" smtClean="0"/>
              <a:t>コレクティブハウスでは、規則はみんなで話し合って決める。自分も決められるんだということに気づいたんです。</a:t>
            </a:r>
            <a:endParaRPr lang="en-US" altLang="ja-JP" dirty="0" smtClean="0"/>
          </a:p>
          <a:p>
            <a:r>
              <a:rPr lang="ja-JP" altLang="en-US" dirty="0" smtClean="0">
                <a:solidFill>
                  <a:srgbClr val="0070C0"/>
                </a:solidFill>
              </a:rPr>
              <a:t>民主主義の根本みたいなこと</a:t>
            </a:r>
            <a:r>
              <a:rPr lang="ja-JP" altLang="en-US" dirty="0" smtClean="0"/>
              <a:t>が、コレクティブハウスではできているんだということが新鮮な驚きでした。</a:t>
            </a:r>
            <a:endParaRPr lang="ja-JP" altLang="en-US" dirty="0"/>
          </a:p>
        </p:txBody>
      </p:sp>
      <p:pic>
        <p:nvPicPr>
          <p:cNvPr id="34821" name="Picture 5"/>
          <p:cNvPicPr>
            <a:picLocks noChangeAspect="1" noChangeArrowheads="1"/>
          </p:cNvPicPr>
          <p:nvPr/>
        </p:nvPicPr>
        <p:blipFill>
          <a:blip r:embed="rId6" cstate="print"/>
          <a:srcRect/>
          <a:stretch>
            <a:fillRect/>
          </a:stretch>
        </p:blipFill>
        <p:spPr bwMode="auto">
          <a:xfrm>
            <a:off x="4211960" y="3861048"/>
            <a:ext cx="1238250" cy="1447800"/>
          </a:xfrm>
          <a:prstGeom prst="rect">
            <a:avLst/>
          </a:prstGeom>
          <a:noFill/>
          <a:ln w="9525">
            <a:noFill/>
            <a:miter lim="800000"/>
            <a:headEnd/>
            <a:tailEnd/>
          </a:ln>
        </p:spPr>
      </p:pic>
      <p:sp>
        <p:nvSpPr>
          <p:cNvPr id="17" name="角丸四角形吹き出し 16"/>
          <p:cNvSpPr/>
          <p:nvPr/>
        </p:nvSpPr>
        <p:spPr>
          <a:xfrm>
            <a:off x="179512" y="1340768"/>
            <a:ext cx="3995936" cy="792088"/>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吹き出し 17"/>
          <p:cNvSpPr/>
          <p:nvPr/>
        </p:nvSpPr>
        <p:spPr>
          <a:xfrm rot="10800000">
            <a:off x="4283968" y="1844824"/>
            <a:ext cx="4680520" cy="1440160"/>
          </a:xfrm>
          <a:prstGeom prst="wedgeRoundRectCallout">
            <a:avLst/>
          </a:prstGeom>
          <a:noFill/>
          <a:ln>
            <a:solidFill>
              <a:srgbClr val="F65C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吹き出し 18"/>
          <p:cNvSpPr/>
          <p:nvPr/>
        </p:nvSpPr>
        <p:spPr>
          <a:xfrm rot="16200000">
            <a:off x="432048" y="3861048"/>
            <a:ext cx="1944216" cy="2808312"/>
          </a:xfrm>
          <a:prstGeom prst="wedgeRoundRectCallout">
            <a:avLst/>
          </a:prstGeom>
          <a:noFill/>
          <a:ln>
            <a:solidFill>
              <a:srgbClr val="F65C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吹き出し 19"/>
          <p:cNvSpPr/>
          <p:nvPr/>
        </p:nvSpPr>
        <p:spPr>
          <a:xfrm rot="5400000">
            <a:off x="6084168" y="3429000"/>
            <a:ext cx="2664296" cy="309634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835696" y="3068960"/>
            <a:ext cx="1856598" cy="369332"/>
          </a:xfrm>
          <a:prstGeom prst="rect">
            <a:avLst/>
          </a:prstGeom>
        </p:spPr>
        <p:txBody>
          <a:bodyPr wrap="none">
            <a:spAutoFit/>
          </a:bodyPr>
          <a:lstStyle/>
          <a:p>
            <a:r>
              <a:rPr lang="ja-JP" altLang="en-US" dirty="0" smtClean="0"/>
              <a:t>（</a:t>
            </a:r>
            <a:r>
              <a:rPr lang="en-US" altLang="ja-JP" dirty="0" smtClean="0"/>
              <a:t>40</a:t>
            </a:r>
            <a:r>
              <a:rPr lang="ja-JP" altLang="en-US" dirty="0" smtClean="0"/>
              <a:t>代男性 単身）</a:t>
            </a:r>
            <a:endParaRPr lang="ja-JP" altLang="en-US" dirty="0"/>
          </a:p>
        </p:txBody>
      </p:sp>
      <p:sp>
        <p:nvSpPr>
          <p:cNvPr id="22" name="正方形/長方形 21"/>
          <p:cNvSpPr/>
          <p:nvPr/>
        </p:nvSpPr>
        <p:spPr>
          <a:xfrm>
            <a:off x="6012160" y="1052736"/>
            <a:ext cx="1909497" cy="369332"/>
          </a:xfrm>
          <a:prstGeom prst="rect">
            <a:avLst/>
          </a:prstGeom>
        </p:spPr>
        <p:txBody>
          <a:bodyPr wrap="none">
            <a:spAutoFit/>
          </a:bodyPr>
          <a:lstStyle/>
          <a:p>
            <a:r>
              <a:rPr lang="ja-JP" altLang="en-US" dirty="0" smtClean="0"/>
              <a:t>（</a:t>
            </a:r>
            <a:r>
              <a:rPr lang="en-US" altLang="ja-JP" dirty="0" smtClean="0"/>
              <a:t>60</a:t>
            </a:r>
            <a:r>
              <a:rPr lang="ja-JP" altLang="en-US" dirty="0" smtClean="0"/>
              <a:t>代女性  単身）</a:t>
            </a:r>
            <a:endParaRPr lang="ja-JP" altLang="en-US" dirty="0"/>
          </a:p>
        </p:txBody>
      </p:sp>
      <p:sp>
        <p:nvSpPr>
          <p:cNvPr id="23" name="正方形/長方形 22"/>
          <p:cNvSpPr/>
          <p:nvPr/>
        </p:nvSpPr>
        <p:spPr>
          <a:xfrm>
            <a:off x="3203848" y="3717032"/>
            <a:ext cx="1856598" cy="369332"/>
          </a:xfrm>
          <a:prstGeom prst="rect">
            <a:avLst/>
          </a:prstGeom>
        </p:spPr>
        <p:txBody>
          <a:bodyPr wrap="none">
            <a:spAutoFit/>
          </a:bodyPr>
          <a:lstStyle/>
          <a:p>
            <a:r>
              <a:rPr lang="ja-JP" altLang="en-US" dirty="0" smtClean="0"/>
              <a:t>（</a:t>
            </a:r>
            <a:r>
              <a:rPr lang="en-US" altLang="ja-JP" dirty="0" smtClean="0"/>
              <a:t>40</a:t>
            </a:r>
            <a:r>
              <a:rPr lang="ja-JP" altLang="en-US" dirty="0" smtClean="0"/>
              <a:t>代男性 単身）</a:t>
            </a:r>
            <a:endParaRPr lang="ja-JP" altLang="en-US" dirty="0"/>
          </a:p>
        </p:txBody>
      </p:sp>
      <p:sp>
        <p:nvSpPr>
          <p:cNvPr id="24" name="正方形/長方形 23"/>
          <p:cNvSpPr/>
          <p:nvPr/>
        </p:nvSpPr>
        <p:spPr>
          <a:xfrm>
            <a:off x="3059832" y="6309320"/>
            <a:ext cx="2204450" cy="369332"/>
          </a:xfrm>
          <a:prstGeom prst="rect">
            <a:avLst/>
          </a:prstGeom>
        </p:spPr>
        <p:txBody>
          <a:bodyPr wrap="none">
            <a:spAutoFit/>
          </a:bodyPr>
          <a:lstStyle/>
          <a:p>
            <a:r>
              <a:rPr lang="ja-JP" altLang="en-US" dirty="0" smtClean="0"/>
              <a:t>（</a:t>
            </a:r>
            <a:r>
              <a:rPr lang="en-US" altLang="ja-JP" dirty="0" smtClean="0"/>
              <a:t>30</a:t>
            </a:r>
            <a:r>
              <a:rPr lang="ja-JP" altLang="en-US" dirty="0" smtClean="0"/>
              <a:t>代夫婦 長女</a:t>
            </a:r>
            <a:r>
              <a:rPr lang="en-US" altLang="ja-JP" dirty="0" smtClean="0"/>
              <a:t>1</a:t>
            </a:r>
            <a:r>
              <a:rPr lang="ja-JP" altLang="en-US" dirty="0" smtClean="0"/>
              <a:t>歳）</a:t>
            </a:r>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900" decel="100000" fill="hold"/>
                                        <p:tgtEl>
                                          <p:spTgt spid="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900" decel="100000" fill="hold"/>
                                        <p:tgtEl>
                                          <p:spTgt spid="1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900" decel="100000" fill="hold"/>
                                        <p:tgtEl>
                                          <p:spTgt spid="1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900" decel="100000" fill="hold"/>
                                        <p:tgtEl>
                                          <p:spTgt spid="1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900" decel="100000" fill="hold"/>
                                        <p:tgtEl>
                                          <p:spTgt spid="2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900" decel="100000" fill="hold"/>
                                        <p:tgtEl>
                                          <p:spTgt spid="12"/>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900" decel="100000" fill="hold"/>
                                        <p:tgtEl>
                                          <p:spTgt spid="19"/>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900" decel="100000" fill="hold"/>
                                        <p:tgtEl>
                                          <p:spTgt spid="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7" grpId="0" animBg="1"/>
      <p:bldP spid="18" grpId="0" animBg="1"/>
      <p:bldP spid="19"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入居後の暮らしの変化（</a:t>
            </a:r>
            <a:r>
              <a:rPr lang="en-US" altLang="ja-JP" dirty="0" smtClean="0"/>
              <a:t>2011</a:t>
            </a:r>
            <a:r>
              <a:rPr lang="ja-JP" altLang="en-US" dirty="0" smtClean="0"/>
              <a:t>年）</a:t>
            </a:r>
            <a:br>
              <a:rPr lang="ja-JP" altLang="en-US" dirty="0" smtClean="0"/>
            </a:br>
            <a:endParaRPr kumimoji="1" lang="ja-JP" altLang="en-US" dirty="0"/>
          </a:p>
        </p:txBody>
      </p:sp>
      <p:graphicFrame>
        <p:nvGraphicFramePr>
          <p:cNvPr id="3" name="グラフ 2"/>
          <p:cNvGraphicFramePr/>
          <p:nvPr/>
        </p:nvGraphicFramePr>
        <p:xfrm>
          <a:off x="179512" y="1124744"/>
          <a:ext cx="9144000" cy="5544616"/>
        </p:xfrm>
        <a:graphic>
          <a:graphicData uri="http://schemas.openxmlformats.org/drawingml/2006/chart">
            <c:chart xmlns:c="http://schemas.openxmlformats.org/drawingml/2006/chart" xmlns:r="http://schemas.openxmlformats.org/officeDocument/2006/relationships" r:id="rId3"/>
          </a:graphicData>
        </a:graphic>
      </p:graphicFrame>
      <p:sp>
        <p:nvSpPr>
          <p:cNvPr id="5" name="円/楕円 4"/>
          <p:cNvSpPr/>
          <p:nvPr/>
        </p:nvSpPr>
        <p:spPr>
          <a:xfrm>
            <a:off x="827584" y="1628800"/>
            <a:ext cx="280831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979712" y="4509120"/>
            <a:ext cx="172819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23528" y="2852936"/>
            <a:ext cx="8352928" cy="374441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スウェーデンでの取り組み</a:t>
            </a:r>
            <a:endParaRPr kumimoji="1" lang="ja-JP" altLang="en-US" dirty="0"/>
          </a:p>
        </p:txBody>
      </p:sp>
      <p:sp>
        <p:nvSpPr>
          <p:cNvPr id="3" name="コンテンツ プレースホルダ 2"/>
          <p:cNvSpPr>
            <a:spLocks noGrp="1"/>
          </p:cNvSpPr>
          <p:nvPr>
            <p:ph idx="1"/>
          </p:nvPr>
        </p:nvSpPr>
        <p:spPr>
          <a:xfrm>
            <a:off x="457200" y="1600201"/>
            <a:ext cx="8229600" cy="4277072"/>
          </a:xfrm>
        </p:spPr>
        <p:txBody>
          <a:bodyPr/>
          <a:lstStyle/>
          <a:p>
            <a:r>
              <a:rPr lang="ja-JP" altLang="en-US" dirty="0" smtClean="0">
                <a:solidFill>
                  <a:srgbClr val="FF0000"/>
                </a:solidFill>
              </a:rPr>
              <a:t>住居の安定＝社会保障の根幹</a:t>
            </a:r>
            <a:r>
              <a:rPr lang="ja-JP" altLang="en-US" dirty="0" smtClean="0"/>
              <a:t>という考え方</a:t>
            </a:r>
            <a:endParaRPr lang="en-US" altLang="ja-JP" dirty="0" smtClean="0"/>
          </a:p>
          <a:p>
            <a:r>
              <a:rPr lang="ja-JP" altLang="en-US" dirty="0" smtClean="0"/>
              <a:t>公的な賃貸住宅としてのコレクティブハウス</a:t>
            </a:r>
            <a:endParaRPr lang="en-US" altLang="ja-JP" dirty="0" smtClean="0"/>
          </a:p>
          <a:p>
            <a:endParaRPr lang="en-US" altLang="ja-JP" dirty="0" smtClean="0"/>
          </a:p>
          <a:p>
            <a:endParaRPr lang="en-US" altLang="ja-JP" dirty="0" smtClean="0"/>
          </a:p>
          <a:p>
            <a:endParaRPr lang="en-US" altLang="ja-JP" dirty="0" smtClean="0"/>
          </a:p>
        </p:txBody>
      </p:sp>
      <p:sp>
        <p:nvSpPr>
          <p:cNvPr id="4" name="正方形/長方形 3"/>
          <p:cNvSpPr/>
          <p:nvPr/>
        </p:nvSpPr>
        <p:spPr>
          <a:xfrm>
            <a:off x="467544" y="3284984"/>
            <a:ext cx="4572000" cy="646331"/>
          </a:xfrm>
          <a:prstGeom prst="rect">
            <a:avLst/>
          </a:prstGeom>
          <a:ln>
            <a:solidFill>
              <a:schemeClr val="tx1"/>
            </a:solidFill>
          </a:ln>
        </p:spPr>
        <p:txBody>
          <a:bodyPr>
            <a:spAutoFit/>
          </a:bodyPr>
          <a:lstStyle/>
          <a:p>
            <a:r>
              <a:rPr lang="ja-JP" altLang="en-US" dirty="0" smtClean="0"/>
              <a:t>自治体の公的住宅斡旋所で申し込みが可能（＝申込者を行政が把握）</a:t>
            </a:r>
            <a:endParaRPr lang="en-US" altLang="ja-JP" dirty="0" smtClean="0"/>
          </a:p>
        </p:txBody>
      </p:sp>
      <p:sp>
        <p:nvSpPr>
          <p:cNvPr id="5" name="正方形/長方形 4"/>
          <p:cNvSpPr/>
          <p:nvPr/>
        </p:nvSpPr>
        <p:spPr>
          <a:xfrm>
            <a:off x="5364088" y="3861048"/>
            <a:ext cx="3096344" cy="646331"/>
          </a:xfrm>
          <a:prstGeom prst="rect">
            <a:avLst/>
          </a:prstGeom>
          <a:ln>
            <a:solidFill>
              <a:schemeClr val="tx1"/>
            </a:solidFill>
            <a:prstDash val="dash"/>
          </a:ln>
        </p:spPr>
        <p:txBody>
          <a:bodyPr wrap="square">
            <a:spAutoFit/>
          </a:bodyPr>
          <a:lstStyle/>
          <a:p>
            <a:r>
              <a:rPr lang="ja-JP" altLang="en-US" dirty="0" smtClean="0"/>
              <a:t>事業推進のコーディネーターは住宅公社側</a:t>
            </a:r>
            <a:endParaRPr lang="en-US" altLang="ja-JP" dirty="0" smtClean="0"/>
          </a:p>
        </p:txBody>
      </p:sp>
      <p:sp>
        <p:nvSpPr>
          <p:cNvPr id="6" name="正方形/長方形 5"/>
          <p:cNvSpPr/>
          <p:nvPr/>
        </p:nvSpPr>
        <p:spPr>
          <a:xfrm>
            <a:off x="611560" y="2924944"/>
            <a:ext cx="4022255" cy="369332"/>
          </a:xfrm>
          <a:prstGeom prst="rect">
            <a:avLst/>
          </a:prstGeom>
        </p:spPr>
        <p:txBody>
          <a:bodyPr wrap="none">
            <a:spAutoFit/>
          </a:bodyPr>
          <a:lstStyle/>
          <a:p>
            <a:r>
              <a:rPr lang="ja-JP" altLang="en-US" dirty="0" smtClean="0"/>
              <a:t>～公的住宅供給が盛んだった</a:t>
            </a:r>
            <a:r>
              <a:rPr lang="en-US" altLang="ja-JP" dirty="0" smtClean="0"/>
              <a:t>80</a:t>
            </a:r>
            <a:r>
              <a:rPr lang="ja-JP" altLang="en-US" dirty="0" smtClean="0"/>
              <a:t>年代～</a:t>
            </a:r>
            <a:endParaRPr lang="ja-JP" altLang="en-US" dirty="0"/>
          </a:p>
        </p:txBody>
      </p:sp>
      <p:sp>
        <p:nvSpPr>
          <p:cNvPr id="7" name="正方形/長方形 6"/>
          <p:cNvSpPr/>
          <p:nvPr/>
        </p:nvSpPr>
        <p:spPr>
          <a:xfrm>
            <a:off x="467544" y="4365104"/>
            <a:ext cx="4572000" cy="646331"/>
          </a:xfrm>
          <a:prstGeom prst="rect">
            <a:avLst/>
          </a:prstGeom>
          <a:ln>
            <a:solidFill>
              <a:schemeClr val="tx1"/>
            </a:solidFill>
          </a:ln>
        </p:spPr>
        <p:txBody>
          <a:bodyPr>
            <a:spAutoFit/>
          </a:bodyPr>
          <a:lstStyle/>
          <a:p>
            <a:r>
              <a:rPr lang="ja-JP" altLang="en-US" dirty="0" smtClean="0"/>
              <a:t>申込者多数により、住宅公社がプロジェクト始動</a:t>
            </a:r>
            <a:endParaRPr lang="ja-JP" altLang="en-US" dirty="0"/>
          </a:p>
        </p:txBody>
      </p:sp>
      <p:sp>
        <p:nvSpPr>
          <p:cNvPr id="8" name="下矢印 7"/>
          <p:cNvSpPr/>
          <p:nvPr/>
        </p:nvSpPr>
        <p:spPr>
          <a:xfrm>
            <a:off x="2627784" y="4005064"/>
            <a:ext cx="72008"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83568" y="5085184"/>
            <a:ext cx="7776864" cy="646331"/>
          </a:xfrm>
          <a:prstGeom prst="rect">
            <a:avLst/>
          </a:prstGeom>
        </p:spPr>
        <p:txBody>
          <a:bodyPr wrap="square">
            <a:spAutoFit/>
          </a:bodyPr>
          <a:lstStyle/>
          <a:p>
            <a:r>
              <a:rPr lang="en-US" altLang="ja-JP" u="sng" dirty="0" smtClean="0"/>
              <a:t>90</a:t>
            </a:r>
            <a:r>
              <a:rPr lang="ja-JP" altLang="en-US" u="sng" dirty="0" smtClean="0"/>
              <a:t>年代以降も、強い居住者ニーズがあれば公的事業主体での建設が可能となっている</a:t>
            </a:r>
            <a:endParaRPr lang="ja-JP" altLang="en-US" u="sng" dirty="0"/>
          </a:p>
        </p:txBody>
      </p:sp>
      <p:sp>
        <p:nvSpPr>
          <p:cNvPr id="12" name="正方形/長方形 11"/>
          <p:cNvSpPr/>
          <p:nvPr/>
        </p:nvSpPr>
        <p:spPr>
          <a:xfrm>
            <a:off x="1907704" y="5877272"/>
            <a:ext cx="5256584" cy="369332"/>
          </a:xfrm>
          <a:prstGeom prst="rect">
            <a:avLst/>
          </a:prstGeom>
          <a:ln>
            <a:solidFill>
              <a:schemeClr val="tx1"/>
            </a:solidFill>
            <a:prstDash val="sysDash"/>
          </a:ln>
        </p:spPr>
        <p:txBody>
          <a:bodyPr wrap="square">
            <a:spAutoFit/>
          </a:bodyPr>
          <a:lstStyle/>
          <a:p>
            <a:r>
              <a:rPr lang="en-US" altLang="ja-JP" dirty="0" smtClean="0"/>
              <a:t>2007</a:t>
            </a:r>
            <a:r>
              <a:rPr lang="ja-JP" altLang="en-US" dirty="0" smtClean="0"/>
              <a:t>年時点で、</a:t>
            </a:r>
            <a:r>
              <a:rPr lang="en-US" altLang="ja-JP" dirty="0" smtClean="0"/>
              <a:t>40</a:t>
            </a:r>
            <a:r>
              <a:rPr lang="ja-JP" altLang="en-US" dirty="0" smtClean="0"/>
              <a:t>を超えるコレクティブハウスが存在</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132656" y="260648"/>
            <a:ext cx="9011344" cy="1143000"/>
          </a:xfrm>
        </p:spPr>
        <p:txBody>
          <a:bodyPr>
            <a:normAutofit/>
          </a:bodyPr>
          <a:lstStyle/>
          <a:p>
            <a:r>
              <a:rPr kumimoji="1" lang="ja-JP" altLang="en-US" dirty="0" smtClean="0"/>
              <a:t>スウェーデンとの文化</a:t>
            </a:r>
            <a:r>
              <a:rPr lang="ja-JP" altLang="en-US" dirty="0" smtClean="0"/>
              <a:t>的</a:t>
            </a:r>
            <a:r>
              <a:rPr kumimoji="1" lang="ja-JP" altLang="en-US" dirty="0" smtClean="0"/>
              <a:t>比較</a:t>
            </a:r>
            <a:endParaRPr kumimoji="1" lang="ja-JP" altLang="en-US" dirty="0"/>
          </a:p>
        </p:txBody>
      </p:sp>
      <p:sp>
        <p:nvSpPr>
          <p:cNvPr id="8" name="テキスト プレースホルダ 7"/>
          <p:cNvSpPr>
            <a:spLocks noGrp="1"/>
          </p:cNvSpPr>
          <p:nvPr>
            <p:ph type="body" idx="1"/>
          </p:nvPr>
        </p:nvSpPr>
        <p:spPr/>
        <p:txBody>
          <a:bodyPr/>
          <a:lstStyle/>
          <a:p>
            <a:r>
              <a:rPr kumimoji="1" lang="ja-JP" altLang="en-US" dirty="0" smtClean="0"/>
              <a:t>日本</a:t>
            </a:r>
            <a:endParaRPr kumimoji="1" lang="ja-JP" altLang="en-US" dirty="0"/>
          </a:p>
        </p:txBody>
      </p:sp>
      <p:sp>
        <p:nvSpPr>
          <p:cNvPr id="9" name="コンテンツ プレースホルダ 8"/>
          <p:cNvSpPr>
            <a:spLocks noGrp="1"/>
          </p:cNvSpPr>
          <p:nvPr>
            <p:ph sz="half" idx="2"/>
          </p:nvPr>
        </p:nvSpPr>
        <p:spPr/>
        <p:txBody>
          <a:bodyPr>
            <a:normAutofit/>
          </a:bodyPr>
          <a:lstStyle/>
          <a:p>
            <a:r>
              <a:rPr lang="ja-JP" altLang="en-US" dirty="0" smtClean="0"/>
              <a:t>「お上」意識の日本人</a:t>
            </a:r>
            <a:endParaRPr lang="en-US" altLang="ja-JP" dirty="0" smtClean="0"/>
          </a:p>
          <a:p>
            <a:r>
              <a:rPr lang="ja-JP" altLang="en-US" dirty="0" smtClean="0"/>
              <a:t>家を取得する際、「暮らし」のことを考えるより「資産を取得する」という意識が強い</a:t>
            </a:r>
            <a:endParaRPr lang="en-US" altLang="ja-JP" dirty="0" smtClean="0"/>
          </a:p>
          <a:p>
            <a:r>
              <a:rPr lang="ja-JP" altLang="en-US" dirty="0" smtClean="0"/>
              <a:t>ソフトにお金を払わない風土（設計図にはお金を払ってもコンセプトには払わない）</a:t>
            </a:r>
            <a:endParaRPr lang="en-US" altLang="ja-JP" dirty="0" smtClean="0"/>
          </a:p>
          <a:p>
            <a:endParaRPr kumimoji="1" lang="ja-JP" altLang="en-US" dirty="0"/>
          </a:p>
        </p:txBody>
      </p:sp>
      <p:sp>
        <p:nvSpPr>
          <p:cNvPr id="10" name="テキスト プレースホルダ 9"/>
          <p:cNvSpPr>
            <a:spLocks noGrp="1"/>
          </p:cNvSpPr>
          <p:nvPr>
            <p:ph type="body" sz="quarter" idx="3"/>
          </p:nvPr>
        </p:nvSpPr>
        <p:spPr/>
        <p:txBody>
          <a:bodyPr/>
          <a:lstStyle/>
          <a:p>
            <a:r>
              <a:rPr kumimoji="1" lang="ja-JP" altLang="en-US" dirty="0" smtClean="0"/>
              <a:t>スウェーデン</a:t>
            </a:r>
            <a:endParaRPr kumimoji="1" lang="ja-JP" altLang="en-US" dirty="0"/>
          </a:p>
        </p:txBody>
      </p:sp>
      <p:sp>
        <p:nvSpPr>
          <p:cNvPr id="11" name="コンテンツ プレースホルダ 10"/>
          <p:cNvSpPr>
            <a:spLocks noGrp="1"/>
          </p:cNvSpPr>
          <p:nvPr>
            <p:ph sz="quarter" idx="4"/>
          </p:nvPr>
        </p:nvSpPr>
        <p:spPr/>
        <p:txBody>
          <a:bodyPr/>
          <a:lstStyle/>
          <a:p>
            <a:r>
              <a:rPr lang="ja-JP" altLang="en-US" dirty="0" smtClean="0"/>
              <a:t>「住まい手が自分たちで企画し、自分たちで担いながら自分たちの暮らしをつくる」文化→コーポラティブハウスが全住宅の</a:t>
            </a:r>
            <a:r>
              <a:rPr lang="en-US" altLang="ja-JP" dirty="0" smtClean="0"/>
              <a:t>20%</a:t>
            </a:r>
            <a:r>
              <a:rPr lang="ja-JP" altLang="en-US" dirty="0" smtClean="0"/>
              <a:t>というデータも</a:t>
            </a:r>
            <a:endParaRPr lang="en-US" altLang="ja-JP" dirty="0" smtClean="0"/>
          </a:p>
          <a:p>
            <a:r>
              <a:rPr lang="ja-JP" altLang="en-US" dirty="0" smtClean="0"/>
              <a:t>居住権を、政策的に認められている</a:t>
            </a:r>
            <a:endParaRPr lang="en-US" altLang="ja-JP" dirty="0" smtClean="0"/>
          </a:p>
        </p:txBody>
      </p:sp>
      <p:sp>
        <p:nvSpPr>
          <p:cNvPr id="12" name="正方形/長方形 11"/>
          <p:cNvSpPr/>
          <p:nvPr/>
        </p:nvSpPr>
        <p:spPr>
          <a:xfrm>
            <a:off x="3995936" y="6237312"/>
            <a:ext cx="4519955" cy="369332"/>
          </a:xfrm>
          <a:prstGeom prst="rect">
            <a:avLst/>
          </a:prstGeom>
        </p:spPr>
        <p:txBody>
          <a:bodyPr wrap="none">
            <a:spAutoFit/>
          </a:bodyPr>
          <a:lstStyle/>
          <a:p>
            <a:r>
              <a:rPr lang="en-US" altLang="ja-JP" b="1" dirty="0" smtClean="0"/>
              <a:t>『Interview </a:t>
            </a:r>
            <a:r>
              <a:rPr lang="ja-JP" altLang="en-US" b="1" dirty="0" smtClean="0"/>
              <a:t>新 協同人に聞く </a:t>
            </a:r>
            <a:r>
              <a:rPr lang="ja-JP" altLang="en-US" dirty="0" smtClean="0"/>
              <a:t>連載第</a:t>
            </a:r>
            <a:r>
              <a:rPr lang="en-US" altLang="ja-JP" dirty="0" smtClean="0"/>
              <a:t>7 </a:t>
            </a:r>
            <a:r>
              <a:rPr lang="ja-JP" altLang="en-US" dirty="0" smtClean="0"/>
              <a:t>回</a:t>
            </a:r>
            <a:r>
              <a:rPr lang="en-US" altLang="ja-JP" dirty="0" smtClean="0"/>
              <a:t>』 </a:t>
            </a:r>
            <a:r>
              <a:rPr lang="ja-JP" altLang="en-US" dirty="0" smtClean="0"/>
              <a:t>より</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5652120" y="5661248"/>
            <a:ext cx="3096344" cy="923330"/>
          </a:xfrm>
          <a:prstGeom prst="rect">
            <a:avLst/>
          </a:prstGeom>
          <a:ln>
            <a:solidFill>
              <a:schemeClr val="tx1"/>
            </a:solidFill>
            <a:prstDash val="sysDash"/>
          </a:ln>
        </p:spPr>
        <p:txBody>
          <a:bodyPr wrap="square">
            <a:spAutoFit/>
          </a:bodyPr>
          <a:lstStyle/>
          <a:p>
            <a:r>
              <a:rPr lang="en-US" altLang="ja-JP" dirty="0" smtClean="0"/>
              <a:t>55</a:t>
            </a:r>
            <a:r>
              <a:rPr lang="ja-JP" altLang="en-US" dirty="0" smtClean="0"/>
              <a:t>年間の家賃総額は月</a:t>
            </a:r>
            <a:r>
              <a:rPr lang="en-US" altLang="ja-JP" dirty="0" smtClean="0"/>
              <a:t>10</a:t>
            </a:r>
            <a:r>
              <a:rPr lang="ja-JP" altLang="en-US" dirty="0" smtClean="0"/>
              <a:t>万円なら</a:t>
            </a:r>
            <a:r>
              <a:rPr lang="en-US" altLang="ja-JP" dirty="0" smtClean="0">
                <a:solidFill>
                  <a:srgbClr val="FF0000"/>
                </a:solidFill>
              </a:rPr>
              <a:t>6,600</a:t>
            </a:r>
            <a:r>
              <a:rPr lang="ja-JP" altLang="en-US" dirty="0" smtClean="0">
                <a:solidFill>
                  <a:srgbClr val="FF0000"/>
                </a:solidFill>
              </a:rPr>
              <a:t>万円</a:t>
            </a:r>
            <a:r>
              <a:rPr lang="ja-JP" altLang="en-US" dirty="0" smtClean="0"/>
              <a:t>、月</a:t>
            </a:r>
            <a:r>
              <a:rPr lang="en-US" altLang="ja-JP" dirty="0" smtClean="0"/>
              <a:t>12</a:t>
            </a:r>
            <a:r>
              <a:rPr lang="ja-JP" altLang="en-US" dirty="0" smtClean="0"/>
              <a:t>万円でも</a:t>
            </a:r>
            <a:r>
              <a:rPr lang="en-US" altLang="ja-JP" dirty="0" smtClean="0">
                <a:solidFill>
                  <a:srgbClr val="FF0000"/>
                </a:solidFill>
              </a:rPr>
              <a:t>7,920</a:t>
            </a:r>
            <a:r>
              <a:rPr lang="ja-JP" altLang="en-US" dirty="0" smtClean="0">
                <a:solidFill>
                  <a:srgbClr val="FF0000"/>
                </a:solidFill>
              </a:rPr>
              <a:t>万円</a:t>
            </a:r>
            <a:r>
              <a:rPr lang="ja-JP" altLang="en-US" dirty="0" smtClean="0"/>
              <a:t>（平均家賃</a:t>
            </a:r>
            <a:r>
              <a:rPr lang="en-US" altLang="ja-JP" dirty="0" smtClean="0"/>
              <a:t>5</a:t>
            </a:r>
            <a:r>
              <a:rPr lang="ja-JP" altLang="en-US" dirty="0" smtClean="0"/>
              <a:t>万円）</a:t>
            </a:r>
            <a:endParaRPr lang="ja-JP" altLang="en-US" dirty="0"/>
          </a:p>
        </p:txBody>
      </p:sp>
      <p:sp>
        <p:nvSpPr>
          <p:cNvPr id="2" name="タイトル 1"/>
          <p:cNvSpPr>
            <a:spLocks noGrp="1"/>
          </p:cNvSpPr>
          <p:nvPr>
            <p:ph type="title"/>
          </p:nvPr>
        </p:nvSpPr>
        <p:spPr/>
        <p:txBody>
          <a:bodyPr/>
          <a:lstStyle/>
          <a:p>
            <a:r>
              <a:rPr kumimoji="1" lang="ja-JP" altLang="en-US" dirty="0" smtClean="0"/>
              <a:t>従来の日本の住宅政策</a:t>
            </a:r>
            <a:endParaRPr kumimoji="1" lang="ja-JP" altLang="en-US" dirty="0"/>
          </a:p>
        </p:txBody>
      </p:sp>
      <p:sp>
        <p:nvSpPr>
          <p:cNvPr id="3" name="コンテンツ プレースホルダ 2"/>
          <p:cNvSpPr>
            <a:spLocks noGrp="1"/>
          </p:cNvSpPr>
          <p:nvPr>
            <p:ph idx="1"/>
          </p:nvPr>
        </p:nvSpPr>
        <p:spPr>
          <a:xfrm>
            <a:off x="457200" y="1600201"/>
            <a:ext cx="8229600" cy="1828800"/>
          </a:xfrm>
        </p:spPr>
        <p:txBody>
          <a:bodyPr>
            <a:normAutofit/>
          </a:bodyPr>
          <a:lstStyle/>
          <a:p>
            <a:r>
              <a:rPr lang="ja-JP" altLang="en-US" dirty="0" smtClean="0"/>
              <a:t>税制優遇や公的な超長期の住宅ローンなどを通じた「持ち家政策」の展開</a:t>
            </a:r>
            <a:endParaRPr lang="en-US" altLang="ja-JP" dirty="0" smtClean="0"/>
          </a:p>
          <a:p>
            <a:r>
              <a:rPr lang="ja-JP" altLang="en-US" dirty="0" smtClean="0"/>
              <a:t>「夫婦と子供二人」世帯を強く意識</a:t>
            </a:r>
            <a:endParaRPr kumimoji="1" lang="en-US" altLang="ja-JP" dirty="0" smtClean="0"/>
          </a:p>
          <a:p>
            <a:endParaRPr lang="en-US" altLang="ja-JP" dirty="0" smtClean="0"/>
          </a:p>
        </p:txBody>
      </p:sp>
      <p:sp>
        <p:nvSpPr>
          <p:cNvPr id="4" name="正方形/長方形 3"/>
          <p:cNvSpPr/>
          <p:nvPr/>
        </p:nvSpPr>
        <p:spPr>
          <a:xfrm>
            <a:off x="683568" y="3284984"/>
            <a:ext cx="6768752" cy="923330"/>
          </a:xfrm>
          <a:prstGeom prst="rect">
            <a:avLst/>
          </a:prstGeom>
          <a:solidFill>
            <a:srgbClr val="FFC000"/>
          </a:solidFill>
        </p:spPr>
        <p:txBody>
          <a:bodyPr wrap="square">
            <a:spAutoFit/>
          </a:bodyPr>
          <a:lstStyle/>
          <a:p>
            <a:r>
              <a:rPr lang="en-US" altLang="ja-JP" dirty="0" smtClean="0"/>
              <a:t>20</a:t>
            </a:r>
            <a:r>
              <a:rPr lang="ja-JP" altLang="en-US" dirty="0" smtClean="0"/>
              <a:t>世紀後半：</a:t>
            </a:r>
            <a:r>
              <a:rPr lang="en-US" altLang="ja-JP" dirty="0" smtClean="0"/>
              <a:t>4</a:t>
            </a:r>
            <a:r>
              <a:rPr lang="ja-JP" altLang="en-US" dirty="0" smtClean="0"/>
              <a:t>人家族が社会の標準</a:t>
            </a:r>
            <a:endParaRPr lang="en-US" altLang="ja-JP" dirty="0" smtClean="0"/>
          </a:p>
          <a:p>
            <a:r>
              <a:rPr lang="ja-JP" altLang="en-US" dirty="0" smtClean="0"/>
              <a:t>高度成長・終身雇用を背景とし、多額の借入を行って住宅を取得</a:t>
            </a:r>
            <a:endParaRPr lang="en-US" altLang="ja-JP" dirty="0" smtClean="0"/>
          </a:p>
          <a:p>
            <a:r>
              <a:rPr lang="ja-JP" altLang="en-US" dirty="0" smtClean="0"/>
              <a:t>定年時にローンを完済し、土地の値上がり益を享受</a:t>
            </a:r>
            <a:endParaRPr lang="ja-JP" altLang="en-US" dirty="0"/>
          </a:p>
        </p:txBody>
      </p:sp>
      <p:sp>
        <p:nvSpPr>
          <p:cNvPr id="6" name="正方形/長方形 5"/>
          <p:cNvSpPr/>
          <p:nvPr/>
        </p:nvSpPr>
        <p:spPr>
          <a:xfrm>
            <a:off x="683568" y="4653136"/>
            <a:ext cx="3435556" cy="646331"/>
          </a:xfrm>
          <a:prstGeom prst="rect">
            <a:avLst/>
          </a:prstGeom>
          <a:solidFill>
            <a:srgbClr val="FFC000"/>
          </a:solidFill>
        </p:spPr>
        <p:txBody>
          <a:bodyPr wrap="none">
            <a:spAutoFit/>
          </a:bodyPr>
          <a:lstStyle/>
          <a:p>
            <a:r>
              <a:rPr lang="en-US" altLang="ja-JP" dirty="0" smtClean="0"/>
              <a:t>21</a:t>
            </a:r>
            <a:r>
              <a:rPr lang="ja-JP" altLang="en-US" dirty="0" smtClean="0"/>
              <a:t>世紀：一人暮らしが社会の標準</a:t>
            </a:r>
            <a:endParaRPr lang="en-US" altLang="ja-JP" dirty="0" smtClean="0"/>
          </a:p>
          <a:p>
            <a:r>
              <a:rPr lang="ja-JP" altLang="en-US" dirty="0" smtClean="0"/>
              <a:t>低成長、雇用の流動性の高まり</a:t>
            </a:r>
            <a:endParaRPr lang="ja-JP" altLang="en-US" dirty="0"/>
          </a:p>
        </p:txBody>
      </p:sp>
      <p:sp>
        <p:nvSpPr>
          <p:cNvPr id="7" name="下矢印 6"/>
          <p:cNvSpPr/>
          <p:nvPr/>
        </p:nvSpPr>
        <p:spPr>
          <a:xfrm>
            <a:off x="2411760" y="4293096"/>
            <a:ext cx="72008"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爆発 2 8"/>
          <p:cNvSpPr/>
          <p:nvPr/>
        </p:nvSpPr>
        <p:spPr>
          <a:xfrm>
            <a:off x="4679504" y="3789040"/>
            <a:ext cx="4464496" cy="2060848"/>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正方形/長方形 9"/>
          <p:cNvSpPr/>
          <p:nvPr/>
        </p:nvSpPr>
        <p:spPr>
          <a:xfrm>
            <a:off x="179512" y="5661248"/>
            <a:ext cx="4896544" cy="923330"/>
          </a:xfrm>
          <a:prstGeom prst="rect">
            <a:avLst/>
          </a:prstGeom>
          <a:ln>
            <a:solidFill>
              <a:schemeClr val="tx1"/>
            </a:solidFill>
            <a:prstDash val="sysDash"/>
          </a:ln>
        </p:spPr>
        <p:txBody>
          <a:bodyPr wrap="square">
            <a:spAutoFit/>
          </a:bodyPr>
          <a:lstStyle/>
          <a:p>
            <a:r>
              <a:rPr lang="ja-JP" altLang="en-US" dirty="0" smtClean="0"/>
              <a:t>頭金</a:t>
            </a:r>
            <a:r>
              <a:rPr lang="en-US" altLang="ja-JP" dirty="0" smtClean="0"/>
              <a:t>500</a:t>
            </a:r>
            <a:r>
              <a:rPr lang="ja-JP" altLang="en-US" dirty="0" smtClean="0"/>
              <a:t>万円で住宅ローン（フラット</a:t>
            </a:r>
            <a:r>
              <a:rPr lang="en-US" altLang="ja-JP" dirty="0" smtClean="0"/>
              <a:t>35</a:t>
            </a:r>
            <a:r>
              <a:rPr lang="ja-JP" altLang="en-US" dirty="0" smtClean="0"/>
              <a:t>）を活用して</a:t>
            </a:r>
            <a:r>
              <a:rPr lang="en-US" altLang="ja-JP" dirty="0" smtClean="0"/>
              <a:t>3,500</a:t>
            </a:r>
            <a:r>
              <a:rPr lang="ja-JP" altLang="en-US" dirty="0" smtClean="0"/>
              <a:t>万円のマンションを購入した場合、ローンの利息</a:t>
            </a:r>
            <a:r>
              <a:rPr lang="en-US" altLang="ja-JP" dirty="0" smtClean="0"/>
              <a:t>1,486</a:t>
            </a:r>
            <a:r>
              <a:rPr lang="ja-JP" altLang="en-US" dirty="0" smtClean="0"/>
              <a:t>万円、総コストは</a:t>
            </a:r>
            <a:r>
              <a:rPr lang="en-US" altLang="ja-JP" dirty="0" smtClean="0">
                <a:solidFill>
                  <a:srgbClr val="FF0000"/>
                </a:solidFill>
              </a:rPr>
              <a:t>7,031</a:t>
            </a:r>
            <a:r>
              <a:rPr lang="ja-JP" altLang="en-US" dirty="0" smtClean="0">
                <a:solidFill>
                  <a:srgbClr val="FF0000"/>
                </a:solidFill>
              </a:rPr>
              <a:t>万円</a:t>
            </a:r>
            <a:endParaRPr lang="ja-JP" altLang="en-US" dirty="0">
              <a:solidFill>
                <a:srgbClr val="FF0000"/>
              </a:solidFill>
            </a:endParaRPr>
          </a:p>
        </p:txBody>
      </p:sp>
      <p:sp>
        <p:nvSpPr>
          <p:cNvPr id="8" name="正方形/長方形 7"/>
          <p:cNvSpPr/>
          <p:nvPr/>
        </p:nvSpPr>
        <p:spPr>
          <a:xfrm>
            <a:off x="5796136" y="4437112"/>
            <a:ext cx="1980029" cy="954107"/>
          </a:xfrm>
          <a:prstGeom prst="rect">
            <a:avLst/>
          </a:prstGeom>
        </p:spPr>
        <p:txBody>
          <a:bodyPr wrap="none">
            <a:spAutoFit/>
          </a:bodyPr>
          <a:lstStyle/>
          <a:p>
            <a:r>
              <a:rPr lang="ja-JP" altLang="en-US" sz="2800" dirty="0" smtClean="0"/>
              <a:t>「持家神話」</a:t>
            </a:r>
            <a:endParaRPr lang="en-US" altLang="ja-JP" sz="2800" dirty="0" smtClean="0"/>
          </a:p>
          <a:p>
            <a:r>
              <a:rPr lang="ja-JP" altLang="en-US" sz="2800" dirty="0" smtClean="0"/>
              <a:t>の崩壊</a:t>
            </a:r>
            <a:endParaRPr lang="ja-JP" altLang="en-US" sz="2800" dirty="0"/>
          </a:p>
        </p:txBody>
      </p:sp>
      <p:sp>
        <p:nvSpPr>
          <p:cNvPr id="13" name="正方形/長方形 12"/>
          <p:cNvSpPr/>
          <p:nvPr/>
        </p:nvSpPr>
        <p:spPr>
          <a:xfrm>
            <a:off x="5148064" y="5949280"/>
            <a:ext cx="420564" cy="369332"/>
          </a:xfrm>
          <a:prstGeom prst="rect">
            <a:avLst/>
          </a:prstGeom>
        </p:spPr>
        <p:txBody>
          <a:bodyPr wrap="none">
            <a:spAutoFit/>
          </a:bodyPr>
          <a:lstStyle/>
          <a:p>
            <a:r>
              <a:rPr lang="en-US" altLang="ja-JP" dirty="0" smtClean="0"/>
              <a:t>VS</a:t>
            </a:r>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900" decel="100000" fill="hold"/>
                                        <p:tgtEl>
                                          <p:spTgt spid="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考察（展望）</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コレクティブハウスの居住者は、</a:t>
            </a:r>
            <a:r>
              <a:rPr kumimoji="1" lang="ja-JP" altLang="en-US" dirty="0" smtClean="0"/>
              <a:t>家族の社会的孤立、相互扶助の喪失を回避できると考えられる。すなわち、コレクティブハウスの広がりは、失われつつあるコミュニティの再生を意味するといえる。</a:t>
            </a:r>
            <a:endParaRPr kumimoji="1" lang="en-US" altLang="ja-JP" dirty="0" smtClean="0"/>
          </a:p>
          <a:p>
            <a:r>
              <a:rPr lang="ja-JP" altLang="en-US" dirty="0" smtClean="0"/>
              <a:t>コレクティブハウスが日本社会に広まることで、居住者同士の支え合いがなされ、子育て支援・高齢者介護などの分野においては、社会保障費の削減につながり得ることも予想できる。</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考察（問題点）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現状は認知度も低く、消費者ニーズの大きさも把握しづらい。</a:t>
            </a:r>
            <a:endParaRPr lang="en-US" altLang="ja-JP" dirty="0" smtClean="0"/>
          </a:p>
          <a:p>
            <a:r>
              <a:rPr lang="ja-JP" altLang="en-US" dirty="0" smtClean="0"/>
              <a:t>コレクティブハウスが、自立心と社会性を身につけている人のみを対象とするならば、社会保障の位置付けとして、政策的に導入する場合、その正当性が問われるのでは。</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クリックすると新しいウィンドウで開きます"/>
          <p:cNvPicPr>
            <a:picLocks noChangeAspect="1" noChangeArrowheads="1"/>
          </p:cNvPicPr>
          <p:nvPr/>
        </p:nvPicPr>
        <p:blipFill>
          <a:blip r:embed="rId3" cstate="print">
            <a:lum bright="46000" contrast="-58000"/>
          </a:blip>
          <a:srcRect/>
          <a:stretch>
            <a:fillRect/>
          </a:stretch>
        </p:blipFill>
        <p:spPr bwMode="auto">
          <a:xfrm>
            <a:off x="0" y="0"/>
            <a:ext cx="9144000" cy="6858000"/>
          </a:xfrm>
          <a:prstGeom prst="rect">
            <a:avLst/>
          </a:prstGeom>
          <a:noFill/>
        </p:spPr>
      </p:pic>
      <p:sp>
        <p:nvSpPr>
          <p:cNvPr id="6" name="正方形/長方形 5"/>
          <p:cNvSpPr/>
          <p:nvPr/>
        </p:nvSpPr>
        <p:spPr>
          <a:xfrm>
            <a:off x="683568" y="6165304"/>
            <a:ext cx="7776864" cy="461665"/>
          </a:xfrm>
          <a:prstGeom prst="rect">
            <a:avLst/>
          </a:prstGeom>
        </p:spPr>
        <p:txBody>
          <a:bodyPr wrap="square">
            <a:spAutoFit/>
          </a:bodyPr>
          <a:lstStyle/>
          <a:p>
            <a:r>
              <a:rPr lang="ja-JP" altLang="en-US" sz="2400" b="1" dirty="0" smtClean="0">
                <a:solidFill>
                  <a:schemeClr val="tx2"/>
                </a:solidFill>
                <a:effectLst>
                  <a:outerShdw blurRad="38100" dist="38100" dir="2700000" algn="tl">
                    <a:srgbClr val="000000">
                      <a:alpha val="43137"/>
                    </a:srgbClr>
                  </a:outerShdw>
                </a:effectLst>
              </a:rPr>
              <a:t>いってらっしゃい、おかえりなさいを言い合える環境</a:t>
            </a:r>
            <a:endParaRPr lang="ja-JP" altLang="en-US" sz="2400" b="1" dirty="0">
              <a:solidFill>
                <a:schemeClr val="tx2"/>
              </a:solidFill>
              <a:effectLst>
                <a:outerShdw blurRad="38100" dist="38100" dir="2700000" algn="tl">
                  <a:srgbClr val="000000">
                    <a:alpha val="43137"/>
                  </a:srgbClr>
                </a:outerShdw>
              </a:effectLst>
            </a:endParaRPr>
          </a:p>
        </p:txBody>
      </p:sp>
      <p:sp>
        <p:nvSpPr>
          <p:cNvPr id="7" name="正方形/長方形 6"/>
          <p:cNvSpPr/>
          <p:nvPr/>
        </p:nvSpPr>
        <p:spPr>
          <a:xfrm>
            <a:off x="2843808" y="764704"/>
            <a:ext cx="6056240" cy="584775"/>
          </a:xfrm>
          <a:prstGeom prst="rect">
            <a:avLst/>
          </a:prstGeom>
        </p:spPr>
        <p:txBody>
          <a:bodyPr vert="horz" wrap="square">
            <a:spAutoFit/>
          </a:bodyPr>
          <a:lstStyle/>
          <a:p>
            <a:r>
              <a:rPr lang="ja-JP" altLang="en-US" sz="3200" b="1" dirty="0" smtClean="0">
                <a:solidFill>
                  <a:schemeClr val="tx2"/>
                </a:solidFill>
                <a:effectLst>
                  <a:outerShdw blurRad="38100" dist="38100" dir="2700000" algn="tl">
                    <a:srgbClr val="000000">
                      <a:alpha val="43137"/>
                    </a:srgbClr>
                  </a:outerShdw>
                </a:effectLst>
              </a:rPr>
              <a:t>安心できる人々の中での子育て</a:t>
            </a:r>
            <a:endParaRPr lang="ja-JP" altLang="en-US" sz="3200" b="1" dirty="0">
              <a:solidFill>
                <a:schemeClr val="tx2"/>
              </a:solidFill>
              <a:effectLst>
                <a:outerShdw blurRad="38100" dist="38100" dir="2700000" algn="tl">
                  <a:srgbClr val="000000">
                    <a:alpha val="43137"/>
                  </a:srgbClr>
                </a:outerShdw>
              </a:effectLst>
            </a:endParaRPr>
          </a:p>
        </p:txBody>
      </p:sp>
      <p:sp>
        <p:nvSpPr>
          <p:cNvPr id="8" name="正方形/長方形 7"/>
          <p:cNvSpPr/>
          <p:nvPr/>
        </p:nvSpPr>
        <p:spPr>
          <a:xfrm>
            <a:off x="7596336" y="2996952"/>
            <a:ext cx="615553" cy="2572179"/>
          </a:xfrm>
          <a:prstGeom prst="rect">
            <a:avLst/>
          </a:prstGeom>
        </p:spPr>
        <p:txBody>
          <a:bodyPr vert="eaVert" wrap="none">
            <a:spAutoFit/>
          </a:bodyPr>
          <a:lstStyle/>
          <a:p>
            <a:r>
              <a:rPr lang="ja-JP" altLang="en-US" sz="2800" b="1" dirty="0" smtClean="0">
                <a:solidFill>
                  <a:schemeClr val="tx2"/>
                </a:solidFill>
                <a:effectLst>
                  <a:outerShdw blurRad="38100" dist="38100" dir="2700000" algn="tl">
                    <a:srgbClr val="000000">
                      <a:alpha val="43137"/>
                    </a:srgbClr>
                  </a:outerShdw>
                </a:effectLst>
              </a:rPr>
              <a:t>多様な人間関係</a:t>
            </a:r>
            <a:endParaRPr lang="ja-JP" altLang="en-US" sz="2800" b="1" dirty="0">
              <a:solidFill>
                <a:schemeClr val="tx2"/>
              </a:solidFill>
              <a:effectLst>
                <a:outerShdw blurRad="38100" dist="38100" dir="2700000" algn="tl">
                  <a:srgbClr val="000000">
                    <a:alpha val="43137"/>
                  </a:srgbClr>
                </a:outerShdw>
              </a:effectLst>
            </a:endParaRPr>
          </a:p>
        </p:txBody>
      </p:sp>
      <p:sp>
        <p:nvSpPr>
          <p:cNvPr id="9" name="正方形/長方形 8"/>
          <p:cNvSpPr/>
          <p:nvPr/>
        </p:nvSpPr>
        <p:spPr>
          <a:xfrm>
            <a:off x="467544" y="980728"/>
            <a:ext cx="861774" cy="1204817"/>
          </a:xfrm>
          <a:prstGeom prst="rect">
            <a:avLst/>
          </a:prstGeom>
        </p:spPr>
        <p:txBody>
          <a:bodyPr vert="eaVert" wrap="none">
            <a:spAutoFit/>
          </a:bodyPr>
          <a:lstStyle/>
          <a:p>
            <a:r>
              <a:rPr lang="ja-JP" altLang="en-US" sz="4400" b="1" dirty="0" smtClean="0">
                <a:solidFill>
                  <a:schemeClr val="tx2"/>
                </a:solidFill>
                <a:effectLst>
                  <a:outerShdw blurRad="38100" dist="38100" dir="2700000" algn="tl">
                    <a:srgbClr val="000000">
                      <a:alpha val="43137"/>
                    </a:srgbClr>
                  </a:outerShdw>
                </a:effectLst>
              </a:rPr>
              <a:t>共食</a:t>
            </a:r>
            <a:endParaRPr lang="ja-JP" altLang="en-US" sz="4400" b="1" dirty="0">
              <a:solidFill>
                <a:schemeClr val="tx2"/>
              </a:solidFill>
              <a:effectLst>
                <a:outerShdw blurRad="38100" dist="38100" dir="2700000" algn="tl">
                  <a:srgbClr val="000000">
                    <a:alpha val="43137"/>
                  </a:srgbClr>
                </a:outerShdw>
              </a:effectLst>
            </a:endParaRPr>
          </a:p>
        </p:txBody>
      </p:sp>
      <p:sp>
        <p:nvSpPr>
          <p:cNvPr id="10" name="正方形/長方形 9"/>
          <p:cNvSpPr/>
          <p:nvPr/>
        </p:nvSpPr>
        <p:spPr>
          <a:xfrm>
            <a:off x="467544" y="3645024"/>
            <a:ext cx="6139822" cy="584775"/>
          </a:xfrm>
          <a:prstGeom prst="rect">
            <a:avLst/>
          </a:prstGeom>
        </p:spPr>
        <p:txBody>
          <a:bodyPr wrap="none">
            <a:spAutoFit/>
          </a:bodyPr>
          <a:lstStyle/>
          <a:p>
            <a:r>
              <a:rPr lang="ja-JP" altLang="en-US" sz="3200" b="1" dirty="0" smtClean="0">
                <a:solidFill>
                  <a:schemeClr val="tx2"/>
                </a:solidFill>
                <a:effectLst>
                  <a:outerShdw blurRad="38100" dist="38100" dir="2700000" algn="tl">
                    <a:srgbClr val="000000">
                      <a:alpha val="43137"/>
                    </a:srgbClr>
                  </a:outerShdw>
                </a:effectLst>
              </a:rPr>
              <a:t>高齢者の自尊心、生きがいの維持</a:t>
            </a:r>
            <a:endParaRPr lang="ja-JP" altLang="en-US" sz="3200" b="1" dirty="0">
              <a:solidFill>
                <a:schemeClr val="tx2"/>
              </a:solidFill>
              <a:effectLst>
                <a:outerShdw blurRad="38100" dist="38100" dir="2700000" algn="tl">
                  <a:srgbClr val="000000">
                    <a:alpha val="43137"/>
                  </a:srgbClr>
                </a:outerShdw>
              </a:effectLst>
            </a:endParaRPr>
          </a:p>
        </p:txBody>
      </p:sp>
      <p:sp>
        <p:nvSpPr>
          <p:cNvPr id="11" name="正方形/長方形 10"/>
          <p:cNvSpPr/>
          <p:nvPr/>
        </p:nvSpPr>
        <p:spPr>
          <a:xfrm>
            <a:off x="179512" y="188640"/>
            <a:ext cx="4190571" cy="523220"/>
          </a:xfrm>
          <a:prstGeom prst="rect">
            <a:avLst/>
          </a:prstGeom>
          <a:ln>
            <a:solidFill>
              <a:schemeClr val="tx1"/>
            </a:solidFill>
          </a:ln>
        </p:spPr>
        <p:txBody>
          <a:bodyPr wrap="none">
            <a:spAutoFit/>
          </a:bodyPr>
          <a:lstStyle/>
          <a:p>
            <a:r>
              <a:rPr lang="ja-JP" altLang="en-US" sz="2800" b="1" dirty="0" smtClean="0"/>
              <a:t>家族の果たしていた役割</a:t>
            </a:r>
            <a:r>
              <a:rPr lang="en-US" altLang="ja-JP" sz="2800" b="1" dirty="0" smtClean="0"/>
              <a:t>…</a:t>
            </a:r>
            <a:endParaRPr lang="ja-JP" altLang="en-US" sz="2800" b="1"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dirty="0" smtClean="0"/>
              <a:t>政策提言</a:t>
            </a:r>
            <a:endParaRPr kumimoji="1" lang="ja-JP" altLang="en-US" dirty="0"/>
          </a:p>
        </p:txBody>
      </p:sp>
      <p:sp>
        <p:nvSpPr>
          <p:cNvPr id="4" name="正方形/長方形 3"/>
          <p:cNvSpPr/>
          <p:nvPr/>
        </p:nvSpPr>
        <p:spPr>
          <a:xfrm>
            <a:off x="251520" y="980728"/>
            <a:ext cx="8711952" cy="1569660"/>
          </a:xfrm>
          <a:prstGeom prst="rect">
            <a:avLst/>
          </a:prstGeom>
          <a:ln>
            <a:solidFill>
              <a:srgbClr val="FFC000"/>
            </a:solidFill>
          </a:ln>
        </p:spPr>
        <p:txBody>
          <a:bodyPr wrap="square">
            <a:spAutoFit/>
          </a:bodyPr>
          <a:lstStyle/>
          <a:p>
            <a:r>
              <a:rPr lang="ja-JP" altLang="en-US" sz="3200" dirty="0" smtClean="0"/>
              <a:t>①実験的に、既存の公的賃貸住宅の空き住棟を、居住者組合や民間企業に、定期借地方式で払い下げ、コレクティブハウスへの改修を義務付ける。</a:t>
            </a:r>
            <a:endParaRPr lang="ja-JP" altLang="en-US" sz="3200" dirty="0"/>
          </a:p>
        </p:txBody>
      </p:sp>
      <p:sp>
        <p:nvSpPr>
          <p:cNvPr id="5" name="正方形/長方形 4"/>
          <p:cNvSpPr/>
          <p:nvPr/>
        </p:nvSpPr>
        <p:spPr>
          <a:xfrm>
            <a:off x="251520" y="2924944"/>
            <a:ext cx="8712968" cy="3046988"/>
          </a:xfrm>
          <a:prstGeom prst="rect">
            <a:avLst/>
          </a:prstGeom>
          <a:ln>
            <a:solidFill>
              <a:schemeClr val="accent1"/>
            </a:solidFill>
          </a:ln>
        </p:spPr>
        <p:txBody>
          <a:bodyPr wrap="square">
            <a:spAutoFit/>
          </a:bodyPr>
          <a:lstStyle/>
          <a:p>
            <a:r>
              <a:rPr lang="ja-JP" altLang="en-US" sz="3200" dirty="0" smtClean="0"/>
              <a:t>②コレクティブハウス始動後、「子育て中の家族が一組以上いること」「</a:t>
            </a:r>
            <a:r>
              <a:rPr lang="en-US" altLang="ja-JP" sz="3200" dirty="0" smtClean="0"/>
              <a:t>20</a:t>
            </a:r>
            <a:r>
              <a:rPr lang="ja-JP" altLang="en-US" sz="3200" dirty="0" smtClean="0"/>
              <a:t>代～</a:t>
            </a:r>
            <a:r>
              <a:rPr lang="en-US" altLang="ja-JP" sz="3200" dirty="0" smtClean="0"/>
              <a:t>30</a:t>
            </a:r>
            <a:r>
              <a:rPr lang="ja-JP" altLang="en-US" sz="3200" dirty="0" smtClean="0"/>
              <a:t>代の居住者が、全体の２０％以上を占めること」という条件をクリアした場合、その年の固定資産税の減免を行う。その場合、「子育て中の家族」、「</a:t>
            </a:r>
            <a:r>
              <a:rPr lang="en-US" altLang="ja-JP" sz="3200" dirty="0" smtClean="0"/>
              <a:t>20</a:t>
            </a:r>
            <a:r>
              <a:rPr lang="ja-JP" altLang="en-US" sz="3200" dirty="0" smtClean="0"/>
              <a:t>代～</a:t>
            </a:r>
            <a:r>
              <a:rPr lang="en-US" altLang="ja-JP" sz="3200" dirty="0" smtClean="0"/>
              <a:t>30</a:t>
            </a:r>
            <a:r>
              <a:rPr lang="ja-JP" altLang="en-US" sz="3200" dirty="0" smtClean="0"/>
              <a:t>代の居住者」は家賃補助を受けることができる。</a:t>
            </a:r>
            <a:endParaRPr lang="ja-JP" altLang="en-US" sz="3200" dirty="0"/>
          </a:p>
        </p:txBody>
      </p:sp>
      <p:sp>
        <p:nvSpPr>
          <p:cNvPr id="7" name="正方形/長方形 6"/>
          <p:cNvSpPr/>
          <p:nvPr/>
        </p:nvSpPr>
        <p:spPr>
          <a:xfrm>
            <a:off x="251520" y="2564904"/>
            <a:ext cx="8892480" cy="369332"/>
          </a:xfrm>
          <a:prstGeom prst="rect">
            <a:avLst/>
          </a:prstGeom>
        </p:spPr>
        <p:txBody>
          <a:bodyPr wrap="square">
            <a:spAutoFit/>
          </a:bodyPr>
          <a:lstStyle/>
          <a:p>
            <a:r>
              <a:rPr lang="ja-JP" altLang="en-US" dirty="0" smtClean="0">
                <a:solidFill>
                  <a:srgbClr val="FF0000"/>
                </a:solidFill>
              </a:rPr>
              <a:t>行政（公的機関）：老朽化した公的賃金住宅の管理運営からの解放、空室・空き住棟の解消</a:t>
            </a:r>
            <a:endParaRPr lang="ja-JP" altLang="en-US" dirty="0">
              <a:solidFill>
                <a:srgbClr val="FF0000"/>
              </a:solidFill>
            </a:endParaRPr>
          </a:p>
        </p:txBody>
      </p:sp>
      <p:sp>
        <p:nvSpPr>
          <p:cNvPr id="8" name="正方形/長方形 7"/>
          <p:cNvSpPr/>
          <p:nvPr/>
        </p:nvSpPr>
        <p:spPr>
          <a:xfrm>
            <a:off x="323528" y="6093296"/>
            <a:ext cx="8820472" cy="369332"/>
          </a:xfrm>
          <a:prstGeom prst="rect">
            <a:avLst/>
          </a:prstGeom>
        </p:spPr>
        <p:txBody>
          <a:bodyPr wrap="square">
            <a:spAutoFit/>
          </a:bodyPr>
          <a:lstStyle/>
          <a:p>
            <a:r>
              <a:rPr lang="ja-JP" altLang="en-US" dirty="0" smtClean="0">
                <a:solidFill>
                  <a:srgbClr val="FF0000"/>
                </a:solidFill>
              </a:rPr>
              <a:t>世帯の多様性の確保、若い世代の取り込み→将来的にもコレクティブハウスの担い手に</a:t>
            </a:r>
            <a:endParaRPr lang="ja-JP" alt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396536" cy="1143000"/>
          </a:xfrm>
        </p:spPr>
        <p:txBody>
          <a:bodyPr>
            <a:normAutofit/>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コレクティブハウスは、コミュニティの再生を意味するか。</a:t>
            </a:r>
            <a:endParaRPr lang="en-US" altLang="ja-JP" dirty="0" smtClean="0"/>
          </a:p>
          <a:p>
            <a:r>
              <a:rPr lang="ja-JP" altLang="en-US" dirty="0" smtClean="0"/>
              <a:t>コレクティブハウスと「小さな政府」との相性の良し悪し。</a:t>
            </a:r>
            <a:endParaRPr lang="en-US" altLang="ja-JP" dirty="0" smtClean="0"/>
          </a:p>
          <a:p>
            <a:r>
              <a:rPr lang="ja-JP" altLang="en-US" dirty="0" smtClean="0"/>
              <a:t>好みや、社会性の差</a:t>
            </a:r>
            <a:r>
              <a:rPr kumimoji="1" lang="ja-JP" altLang="en-US" dirty="0" smtClean="0"/>
              <a:t>によ</a:t>
            </a:r>
            <a:r>
              <a:rPr lang="ja-JP" altLang="en-US" dirty="0" smtClean="0"/>
              <a:t>る不利益は「自己責任」か。</a:t>
            </a:r>
            <a:endParaRPr lang="en-US" altLang="ja-JP" dirty="0" smtClean="0"/>
          </a:p>
          <a:p>
            <a:r>
              <a:rPr lang="ja-JP" altLang="en-US" dirty="0" smtClean="0"/>
              <a:t>東日本大震災における復興住宅として、コレクティブハウスは適切か。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参考文献・資料</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endParaRPr lang="en-US" altLang="ja-JP" dirty="0" smtClean="0"/>
          </a:p>
          <a:p>
            <a:r>
              <a:rPr lang="en-US" altLang="ja-JP" b="1" dirty="0" smtClean="0"/>
              <a:t>『</a:t>
            </a:r>
            <a:r>
              <a:rPr lang="ja-JP" altLang="en-US" b="1" dirty="0" smtClean="0"/>
              <a:t>第３の住まい コレクティブハウジングのすべて</a:t>
            </a:r>
            <a:r>
              <a:rPr lang="en-US" altLang="ja-JP" b="1" dirty="0" smtClean="0"/>
              <a:t>』</a:t>
            </a:r>
            <a:r>
              <a:rPr lang="ja-JP" altLang="en-US" dirty="0" smtClean="0"/>
              <a:t> 小谷部育子編著　</a:t>
            </a:r>
            <a:r>
              <a:rPr lang="en-US" altLang="ja-JP" dirty="0" smtClean="0"/>
              <a:t>2012</a:t>
            </a:r>
            <a:r>
              <a:rPr lang="ja-JP" altLang="en-US" dirty="0" smtClean="0"/>
              <a:t>年</a:t>
            </a:r>
            <a:r>
              <a:rPr lang="en-US" altLang="ja-JP" dirty="0" smtClean="0"/>
              <a:t>6</a:t>
            </a:r>
            <a:r>
              <a:rPr lang="ja-JP" altLang="en-US" dirty="0" smtClean="0"/>
              <a:t>月初版　（株）エクスナレッジ発行</a:t>
            </a:r>
            <a:endParaRPr lang="en-US" altLang="ja-JP" dirty="0" smtClean="0"/>
          </a:p>
          <a:p>
            <a:r>
              <a:rPr lang="en-US" altLang="ja-JP" b="1" dirty="0" smtClean="0"/>
              <a:t>『</a:t>
            </a:r>
            <a:r>
              <a:rPr lang="ja-JP" altLang="en-US" b="1" dirty="0" smtClean="0"/>
              <a:t>住の安全安心に関する研究～コレクティブハウジングの課題と将来像～</a:t>
            </a:r>
            <a:r>
              <a:rPr lang="en-US" altLang="ja-JP" b="1" dirty="0" smtClean="0"/>
              <a:t>』</a:t>
            </a:r>
            <a:r>
              <a:rPr lang="ja-JP" altLang="en-US" dirty="0" smtClean="0"/>
              <a:t>岸本達也氏</a:t>
            </a:r>
            <a:r>
              <a:rPr lang="en-US" altLang="ja-JP" dirty="0" smtClean="0"/>
              <a:t>http://www.hemri21.jp/kenkyusyo/annual/pdf/b4.pdf</a:t>
            </a:r>
          </a:p>
          <a:p>
            <a:r>
              <a:rPr lang="en-US" altLang="ja-JP" b="1" dirty="0" smtClean="0"/>
              <a:t>『</a:t>
            </a:r>
            <a:r>
              <a:rPr lang="ja-JP" altLang="en-US" b="1" dirty="0" smtClean="0"/>
              <a:t>ストレス社会と現代的病理 内閣府</a:t>
            </a:r>
            <a:r>
              <a:rPr lang="en-US" altLang="ja-JP" b="1" dirty="0" smtClean="0"/>
              <a:t>』</a:t>
            </a:r>
            <a:r>
              <a:rPr lang="en-US" altLang="ja-JP" dirty="0" smtClean="0"/>
              <a:t>http://www5.cao.go.jp/seikatsu/whitepaper/h20/10_pdf/01_honpen/pdf/08sh_0103_03.pdf</a:t>
            </a:r>
          </a:p>
          <a:p>
            <a:r>
              <a:rPr lang="en-US" altLang="ja-JP" b="1" dirty="0" smtClean="0"/>
              <a:t>NPO</a:t>
            </a:r>
            <a:r>
              <a:rPr lang="ja-JP" altLang="en-US" b="1" dirty="0" smtClean="0"/>
              <a:t>コレクティブハウジング社</a:t>
            </a:r>
            <a:r>
              <a:rPr lang="en-US" altLang="ja-JP" b="1" dirty="0" smtClean="0"/>
              <a:t>HP</a:t>
            </a:r>
            <a:r>
              <a:rPr lang="ja-JP" altLang="en-US" dirty="0" smtClean="0"/>
              <a:t>　</a:t>
            </a:r>
            <a:r>
              <a:rPr lang="en-US" altLang="ja-JP" dirty="0" smtClean="0"/>
              <a:t>http://www.chc.or.jp/</a:t>
            </a:r>
          </a:p>
          <a:p>
            <a:r>
              <a:rPr lang="en-US" altLang="ja-JP" b="1" dirty="0" smtClean="0"/>
              <a:t>『Interview </a:t>
            </a:r>
            <a:r>
              <a:rPr lang="ja-JP" altLang="en-US" b="1" dirty="0" smtClean="0"/>
              <a:t>新 協同人に聞く 連載第</a:t>
            </a:r>
            <a:r>
              <a:rPr lang="en-US" altLang="ja-JP" b="1" dirty="0" smtClean="0"/>
              <a:t>7 </a:t>
            </a:r>
            <a:r>
              <a:rPr lang="ja-JP" altLang="en-US" b="1" dirty="0" smtClean="0"/>
              <a:t>回</a:t>
            </a:r>
            <a:r>
              <a:rPr lang="en-US" altLang="ja-JP" b="1" dirty="0" smtClean="0"/>
              <a:t>』</a:t>
            </a:r>
            <a:r>
              <a:rPr lang="en-US" altLang="ja-JP" dirty="0" smtClean="0"/>
              <a:t> http://jicr.roukyou.gr.jp/hakken/2003/132/132-interview_.pdf</a:t>
            </a:r>
          </a:p>
          <a:p>
            <a:r>
              <a:rPr lang="en-US" altLang="ja-JP" b="1" dirty="0" smtClean="0"/>
              <a:t>『</a:t>
            </a:r>
            <a:r>
              <a:rPr lang="ja-JP" altLang="en-US" b="1" dirty="0" smtClean="0"/>
              <a:t>社会保障・税一体改革で目指す将来像</a:t>
            </a:r>
            <a:r>
              <a:rPr lang="en-US" altLang="ja-JP" b="1" dirty="0" smtClean="0"/>
              <a:t>』</a:t>
            </a:r>
            <a:r>
              <a:rPr lang="en-US" altLang="ja-JP" dirty="0" smtClean="0"/>
              <a:t>http://www.cas.go.jp/jp/seisaku/syakaihosyou/seihu_yotou/kourou.pdf</a:t>
            </a:r>
          </a:p>
          <a:p>
            <a:endParaRPr lang="en-US" altLang="ja-JP" dirty="0" smtClean="0"/>
          </a:p>
          <a:p>
            <a:endParaRPr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クリックすると新しいウィンドウで開きます"/>
          <p:cNvPicPr>
            <a:picLocks noChangeAspect="1" noChangeArrowheads="1"/>
          </p:cNvPicPr>
          <p:nvPr/>
        </p:nvPicPr>
        <p:blipFill>
          <a:blip r:embed="rId3" cstate="print">
            <a:lum bright="-37000" contrast="-18000"/>
          </a:blip>
          <a:srcRect/>
          <a:stretch>
            <a:fillRect/>
          </a:stretch>
        </p:blipFill>
        <p:spPr bwMode="auto">
          <a:xfrm>
            <a:off x="0" y="0"/>
            <a:ext cx="9144000" cy="6858000"/>
          </a:xfrm>
          <a:prstGeom prst="rect">
            <a:avLst/>
          </a:prstGeom>
          <a:noFill/>
        </p:spPr>
      </p:pic>
      <p:sp>
        <p:nvSpPr>
          <p:cNvPr id="5" name="正方形/長方形 4"/>
          <p:cNvSpPr/>
          <p:nvPr/>
        </p:nvSpPr>
        <p:spPr>
          <a:xfrm>
            <a:off x="971600" y="332656"/>
            <a:ext cx="7612982" cy="1015663"/>
          </a:xfrm>
          <a:prstGeom prst="rect">
            <a:avLst/>
          </a:prstGeom>
        </p:spPr>
        <p:txBody>
          <a:bodyPr wrap="none">
            <a:spAutoFit/>
          </a:bodyPr>
          <a:lstStyle/>
          <a:p>
            <a:r>
              <a:rPr lang="ja-JP" altLang="en-US" sz="6000" dirty="0" smtClean="0">
                <a:solidFill>
                  <a:srgbClr val="FFFF00"/>
                </a:solidFill>
              </a:rPr>
              <a:t>もう戻れない、あの頃</a:t>
            </a:r>
            <a:r>
              <a:rPr lang="en-US" altLang="ja-JP" sz="6000" dirty="0" smtClean="0">
                <a:solidFill>
                  <a:srgbClr val="FFFF00"/>
                </a:solidFill>
              </a:rPr>
              <a:t>…</a:t>
            </a:r>
            <a:endParaRPr lang="ja-JP" altLang="en-US" sz="6000" dirty="0">
              <a:solidFill>
                <a:srgbClr val="FFFF00"/>
              </a:solidFill>
            </a:endParaRPr>
          </a:p>
        </p:txBody>
      </p:sp>
      <p:sp>
        <p:nvSpPr>
          <p:cNvPr id="11" name="雲形吹き出し 10"/>
          <p:cNvSpPr/>
          <p:nvPr/>
        </p:nvSpPr>
        <p:spPr>
          <a:xfrm>
            <a:off x="0" y="4581128"/>
            <a:ext cx="6444208" cy="2016224"/>
          </a:xfrm>
          <a:prstGeom prst="cloudCallout">
            <a:avLst>
              <a:gd name="adj1" fmla="val 26228"/>
              <a:gd name="adj2" fmla="val -1424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正方形/長方形 11"/>
          <p:cNvSpPr/>
          <p:nvPr/>
        </p:nvSpPr>
        <p:spPr>
          <a:xfrm>
            <a:off x="683568" y="5085184"/>
            <a:ext cx="5133136" cy="646331"/>
          </a:xfrm>
          <a:prstGeom prst="rect">
            <a:avLst/>
          </a:prstGeom>
        </p:spPr>
        <p:txBody>
          <a:bodyPr wrap="none">
            <a:spAutoFit/>
          </a:bodyPr>
          <a:lstStyle/>
          <a:p>
            <a:r>
              <a:rPr lang="ja-JP" altLang="en-US" sz="3600" dirty="0" smtClean="0">
                <a:solidFill>
                  <a:srgbClr val="0070C0"/>
                </a:solidFill>
              </a:rPr>
              <a:t>コレクティブハウスの導入</a:t>
            </a:r>
            <a:endParaRPr lang="ja-JP" altLang="en-US" sz="3600" dirty="0">
              <a:solidFill>
                <a:srgbClr val="0070C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11" presetID="37" presetClass="entr" presetSubtype="0" fill="hold" grpId="1"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900" decel="100000" fill="hold"/>
                                        <p:tgtEl>
                                          <p:spTgt spid="1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news.mynavi.jp/news/2012/07/10/031/images/01.jpg"/>
          <p:cNvPicPr>
            <a:picLocks noChangeAspect="1" noChangeArrowheads="1"/>
          </p:cNvPicPr>
          <p:nvPr/>
        </p:nvPicPr>
        <p:blipFill>
          <a:blip r:embed="rId3" cstate="print"/>
          <a:srcRect/>
          <a:stretch>
            <a:fillRect/>
          </a:stretch>
        </p:blipFill>
        <p:spPr bwMode="auto">
          <a:xfrm>
            <a:off x="467544" y="404664"/>
            <a:ext cx="8208912" cy="5688632"/>
          </a:xfrm>
          <a:prstGeom prst="rect">
            <a:avLst/>
          </a:prstGeom>
          <a:noFill/>
        </p:spPr>
      </p:pic>
      <p:sp>
        <p:nvSpPr>
          <p:cNvPr id="5" name="正方形/長方形 4"/>
          <p:cNvSpPr/>
          <p:nvPr/>
        </p:nvSpPr>
        <p:spPr>
          <a:xfrm>
            <a:off x="683568" y="6488668"/>
            <a:ext cx="8460432" cy="369332"/>
          </a:xfrm>
          <a:prstGeom prst="rect">
            <a:avLst/>
          </a:prstGeom>
        </p:spPr>
        <p:txBody>
          <a:bodyPr wrap="square">
            <a:spAutoFit/>
          </a:bodyPr>
          <a:lstStyle/>
          <a:p>
            <a:r>
              <a:rPr lang="ja-JP" altLang="en-US" dirty="0" smtClean="0"/>
              <a:t>マイナビニュース</a:t>
            </a:r>
            <a:r>
              <a:rPr lang="en-US" altLang="ja-JP" dirty="0" smtClean="0"/>
              <a:t>2012/07/10</a:t>
            </a:r>
            <a:r>
              <a:rPr lang="ja-JP" altLang="en-US" dirty="0" smtClean="0"/>
              <a:t> </a:t>
            </a:r>
            <a:r>
              <a:rPr lang="en-US" altLang="ja-JP" dirty="0" smtClean="0"/>
              <a:t>http://news.mynavi.jp/news/2012/07/10/031/index.html</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467544" y="1124744"/>
            <a:ext cx="8424936" cy="100811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グラフ 3"/>
          <p:cNvGraphicFramePr/>
          <p:nvPr/>
        </p:nvGraphicFramePr>
        <p:xfrm>
          <a:off x="539552" y="2420888"/>
          <a:ext cx="8424936"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18" name="円/楕円 17"/>
          <p:cNvSpPr/>
          <p:nvPr/>
        </p:nvSpPr>
        <p:spPr>
          <a:xfrm>
            <a:off x="3203848" y="2636912"/>
            <a:ext cx="2592288"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23528" y="6488668"/>
            <a:ext cx="8622704" cy="369332"/>
          </a:xfrm>
          <a:prstGeom prst="rect">
            <a:avLst/>
          </a:prstGeom>
        </p:spPr>
        <p:txBody>
          <a:bodyPr wrap="square">
            <a:spAutoFit/>
          </a:bodyPr>
          <a:lstStyle/>
          <a:p>
            <a:r>
              <a:rPr lang="ja-JP" altLang="en-US" dirty="0" smtClean="0"/>
              <a:t>国勢調査（平成２２年）：一般世帯の家族類型の割合の推移－全国（平成７年～</a:t>
            </a:r>
            <a:r>
              <a:rPr lang="en-US" altLang="ja-JP" dirty="0" smtClean="0"/>
              <a:t>22</a:t>
            </a:r>
            <a:r>
              <a:rPr lang="ja-JP" altLang="en-US" dirty="0" smtClean="0"/>
              <a:t>年）</a:t>
            </a:r>
            <a:endParaRPr lang="ja-JP" altLang="en-US" dirty="0"/>
          </a:p>
        </p:txBody>
      </p:sp>
      <p:sp>
        <p:nvSpPr>
          <p:cNvPr id="20" name="正方形/長方形 19"/>
          <p:cNvSpPr/>
          <p:nvPr/>
        </p:nvSpPr>
        <p:spPr>
          <a:xfrm>
            <a:off x="1907704" y="2204864"/>
            <a:ext cx="1107996" cy="369332"/>
          </a:xfrm>
          <a:prstGeom prst="rect">
            <a:avLst/>
          </a:prstGeom>
        </p:spPr>
        <p:txBody>
          <a:bodyPr wrap="none">
            <a:spAutoFit/>
          </a:bodyPr>
          <a:lstStyle/>
          <a:p>
            <a:r>
              <a:rPr lang="ja-JP" altLang="en-US" dirty="0" smtClean="0">
                <a:solidFill>
                  <a:schemeClr val="tx2"/>
                </a:solidFill>
              </a:rPr>
              <a:t>単独世帯</a:t>
            </a:r>
            <a:endParaRPr lang="ja-JP" altLang="en-US" dirty="0">
              <a:solidFill>
                <a:schemeClr val="tx2"/>
              </a:solidFill>
            </a:endParaRPr>
          </a:p>
        </p:txBody>
      </p:sp>
      <p:sp>
        <p:nvSpPr>
          <p:cNvPr id="21" name="円/楕円 20"/>
          <p:cNvSpPr/>
          <p:nvPr/>
        </p:nvSpPr>
        <p:spPr>
          <a:xfrm>
            <a:off x="1619672" y="2780928"/>
            <a:ext cx="1584176" cy="57606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899592" y="0"/>
            <a:ext cx="7295587" cy="523220"/>
          </a:xfrm>
          <a:prstGeom prst="rect">
            <a:avLst/>
          </a:prstGeom>
        </p:spPr>
        <p:txBody>
          <a:bodyPr wrap="none">
            <a:spAutoFit/>
          </a:bodyPr>
          <a:lstStyle/>
          <a:p>
            <a:r>
              <a:rPr lang="ja-JP" altLang="en-US" sz="2800" dirty="0" smtClean="0"/>
              <a:t>①核家族化の進行＝家族の社会からの孤立化</a:t>
            </a:r>
            <a:endParaRPr lang="ja-JP" altLang="en-US" sz="2800" dirty="0"/>
          </a:p>
        </p:txBody>
      </p:sp>
      <p:sp>
        <p:nvSpPr>
          <p:cNvPr id="23" name="正方形/長方形 22"/>
          <p:cNvSpPr/>
          <p:nvPr/>
        </p:nvSpPr>
        <p:spPr>
          <a:xfrm>
            <a:off x="899592" y="548680"/>
            <a:ext cx="6830716" cy="523220"/>
          </a:xfrm>
          <a:prstGeom prst="rect">
            <a:avLst/>
          </a:prstGeom>
        </p:spPr>
        <p:txBody>
          <a:bodyPr wrap="none">
            <a:spAutoFit/>
          </a:bodyPr>
          <a:lstStyle/>
          <a:p>
            <a:r>
              <a:rPr lang="ja-JP" altLang="en-US" sz="2800" dirty="0" smtClean="0"/>
              <a:t>②単身世帯の増加（</a:t>
            </a:r>
            <a:r>
              <a:rPr lang="en-US" altLang="ja-JP" sz="2800" dirty="0" smtClean="0"/>
              <a:t>3</a:t>
            </a:r>
            <a:r>
              <a:rPr lang="ja-JP" altLang="en-US" sz="2800" dirty="0" smtClean="0"/>
              <a:t>割は高齢者単身世帯）</a:t>
            </a:r>
            <a:endParaRPr lang="en-US" altLang="ja-JP" sz="2800" dirty="0" smtClean="0"/>
          </a:p>
        </p:txBody>
      </p:sp>
      <p:sp>
        <p:nvSpPr>
          <p:cNvPr id="26" name="正方形/長方形 25"/>
          <p:cNvSpPr/>
          <p:nvPr/>
        </p:nvSpPr>
        <p:spPr>
          <a:xfrm>
            <a:off x="539552" y="1196752"/>
            <a:ext cx="8172400" cy="646331"/>
          </a:xfrm>
          <a:prstGeom prst="rect">
            <a:avLst/>
          </a:prstGeom>
        </p:spPr>
        <p:txBody>
          <a:bodyPr wrap="square">
            <a:spAutoFit/>
          </a:bodyPr>
          <a:lstStyle/>
          <a:p>
            <a:r>
              <a:rPr lang="ja-JP" altLang="en-US" dirty="0" smtClean="0"/>
              <a:t>平成２０年の</a:t>
            </a:r>
            <a:r>
              <a:rPr lang="ja-JP" altLang="en-US" dirty="0" smtClean="0">
                <a:solidFill>
                  <a:srgbClr val="FF0000"/>
                </a:solidFill>
              </a:rPr>
              <a:t>世帯数</a:t>
            </a:r>
            <a:r>
              <a:rPr lang="ja-JP" altLang="en-US" dirty="0" smtClean="0"/>
              <a:t>は</a:t>
            </a:r>
            <a:r>
              <a:rPr lang="en-US" altLang="ja-JP" dirty="0" smtClean="0"/>
              <a:t>4795</a:t>
            </a:r>
            <a:r>
              <a:rPr lang="ja-JP" altLang="en-US" dirty="0" smtClean="0"/>
              <a:t>万世帯。</a:t>
            </a:r>
            <a:r>
              <a:rPr lang="en-US" altLang="ja-JP" dirty="0" smtClean="0"/>
              <a:t>20</a:t>
            </a:r>
            <a:r>
              <a:rPr lang="ja-JP" altLang="en-US" dirty="0" smtClean="0"/>
              <a:t>年前の総世帯数（</a:t>
            </a:r>
            <a:r>
              <a:rPr lang="en-US" altLang="ja-JP" dirty="0" smtClean="0"/>
              <a:t>3941</a:t>
            </a:r>
            <a:r>
              <a:rPr lang="ja-JP" altLang="en-US" dirty="0" smtClean="0"/>
              <a:t>万世帯）より</a:t>
            </a:r>
            <a:r>
              <a:rPr lang="en-US" altLang="ja-JP" dirty="0" smtClean="0">
                <a:solidFill>
                  <a:srgbClr val="FF0000"/>
                </a:solidFill>
              </a:rPr>
              <a:t>20%</a:t>
            </a:r>
            <a:r>
              <a:rPr lang="ja-JP" altLang="en-US" dirty="0" smtClean="0">
                <a:solidFill>
                  <a:srgbClr val="FF0000"/>
                </a:solidFill>
              </a:rPr>
              <a:t>増</a:t>
            </a:r>
            <a:r>
              <a:rPr lang="ja-JP" altLang="en-US" dirty="0" smtClean="0"/>
              <a:t>。</a:t>
            </a:r>
            <a:endParaRPr lang="en-US" altLang="ja-JP" dirty="0" smtClean="0"/>
          </a:p>
          <a:p>
            <a:r>
              <a:rPr lang="ja-JP" altLang="en-US" dirty="0" smtClean="0">
                <a:solidFill>
                  <a:srgbClr val="FF0000"/>
                </a:solidFill>
              </a:rPr>
              <a:t>平均世帯人員</a:t>
            </a:r>
            <a:r>
              <a:rPr lang="ja-JP" altLang="en-US" dirty="0" smtClean="0"/>
              <a:t>は平成元年の</a:t>
            </a:r>
            <a:r>
              <a:rPr lang="en-US" altLang="ja-JP" dirty="0" smtClean="0">
                <a:solidFill>
                  <a:srgbClr val="FF0000"/>
                </a:solidFill>
              </a:rPr>
              <a:t>3.1</a:t>
            </a:r>
            <a:r>
              <a:rPr lang="ja-JP" altLang="en-US" dirty="0" smtClean="0">
                <a:solidFill>
                  <a:srgbClr val="FF0000"/>
                </a:solidFill>
              </a:rPr>
              <a:t>人</a:t>
            </a:r>
            <a:r>
              <a:rPr lang="ja-JP" altLang="en-US" dirty="0" smtClean="0"/>
              <a:t>に対して</a:t>
            </a:r>
            <a:r>
              <a:rPr lang="en-US" altLang="ja-JP" dirty="0" smtClean="0"/>
              <a:t>20</a:t>
            </a:r>
            <a:r>
              <a:rPr lang="ja-JP" altLang="en-US" dirty="0" smtClean="0"/>
              <a:t>年後の平成</a:t>
            </a:r>
            <a:r>
              <a:rPr lang="en-US" altLang="ja-JP" dirty="0" smtClean="0"/>
              <a:t>20</a:t>
            </a:r>
            <a:r>
              <a:rPr lang="ja-JP" altLang="en-US" dirty="0" smtClean="0"/>
              <a:t>年には</a:t>
            </a:r>
            <a:r>
              <a:rPr lang="en-US" altLang="ja-JP" dirty="0" smtClean="0">
                <a:solidFill>
                  <a:srgbClr val="FF0000"/>
                </a:solidFill>
              </a:rPr>
              <a:t>2.6</a:t>
            </a:r>
            <a:r>
              <a:rPr lang="ja-JP" altLang="en-US" dirty="0" smtClean="0">
                <a:solidFill>
                  <a:srgbClr val="FF0000"/>
                </a:solidFill>
              </a:rPr>
              <a:t>人に</a:t>
            </a:r>
            <a:r>
              <a:rPr lang="ja-JP" altLang="en-US" dirty="0" smtClean="0"/>
              <a:t>。</a:t>
            </a:r>
            <a:endParaRPr lang="ja-JP" altLang="en-US" dirty="0"/>
          </a:p>
        </p:txBody>
      </p:sp>
      <p:sp>
        <p:nvSpPr>
          <p:cNvPr id="27" name="正方形/長方形 26"/>
          <p:cNvSpPr/>
          <p:nvPr/>
        </p:nvSpPr>
        <p:spPr>
          <a:xfrm>
            <a:off x="5508104" y="1772816"/>
            <a:ext cx="3241593" cy="369332"/>
          </a:xfrm>
          <a:prstGeom prst="rect">
            <a:avLst/>
          </a:prstGeom>
        </p:spPr>
        <p:txBody>
          <a:bodyPr wrap="none">
            <a:spAutoFit/>
          </a:bodyPr>
          <a:lstStyle/>
          <a:p>
            <a:r>
              <a:rPr lang="ja-JP" altLang="en-US" dirty="0" smtClean="0"/>
              <a:t>（平成</a:t>
            </a:r>
            <a:r>
              <a:rPr lang="en-US" altLang="ja-JP" dirty="0" smtClean="0"/>
              <a:t>20</a:t>
            </a:r>
            <a:r>
              <a:rPr lang="ja-JP" altLang="en-US" dirty="0" smtClean="0"/>
              <a:t>年 国民生活基本調査）</a:t>
            </a:r>
            <a:endParaRPr lang="ja-JP" altLang="en-US" dirty="0"/>
          </a:p>
        </p:txBody>
      </p:sp>
      <p:sp>
        <p:nvSpPr>
          <p:cNvPr id="5" name="正方形/長方形 4"/>
          <p:cNvSpPr/>
          <p:nvPr/>
        </p:nvSpPr>
        <p:spPr>
          <a:xfrm>
            <a:off x="3923928" y="2204864"/>
            <a:ext cx="1338828" cy="369332"/>
          </a:xfrm>
          <a:prstGeom prst="rect">
            <a:avLst/>
          </a:prstGeom>
        </p:spPr>
        <p:txBody>
          <a:bodyPr wrap="none">
            <a:spAutoFit/>
          </a:bodyPr>
          <a:lstStyle/>
          <a:p>
            <a:r>
              <a:rPr lang="ja-JP" altLang="en-US" dirty="0" smtClean="0">
                <a:solidFill>
                  <a:srgbClr val="FF0000"/>
                </a:solidFill>
              </a:rPr>
              <a:t>核家族世帯</a:t>
            </a:r>
            <a:endParaRPr lang="ja-JP" alt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①核家族化の進行</a:t>
            </a:r>
            <a:endParaRPr kumimoji="1" lang="ja-JP" altLang="en-US" dirty="0"/>
          </a:p>
        </p:txBody>
      </p:sp>
      <p:sp>
        <p:nvSpPr>
          <p:cNvPr id="4" name="コンテンツ プレースホルダ 3"/>
          <p:cNvSpPr>
            <a:spLocks noGrp="1"/>
          </p:cNvSpPr>
          <p:nvPr>
            <p:ph idx="1"/>
          </p:nvPr>
        </p:nvSpPr>
        <p:spPr/>
        <p:txBody>
          <a:bodyPr/>
          <a:lstStyle/>
          <a:p>
            <a:r>
              <a:rPr lang="ja-JP" altLang="en-US" dirty="0" smtClean="0"/>
              <a:t>子育て中の家族の社会的孤立化→親の子育て疲れ（大きなストレス）</a:t>
            </a:r>
            <a:endParaRPr lang="en-US" altLang="ja-JP" dirty="0" smtClean="0"/>
          </a:p>
          <a:p>
            <a:endParaRPr lang="en-US" altLang="ja-JP" dirty="0" smtClean="0"/>
          </a:p>
          <a:p>
            <a:endParaRPr lang="en-US" altLang="ja-JP" dirty="0" smtClean="0"/>
          </a:p>
          <a:p>
            <a:pPr>
              <a:buNone/>
            </a:pPr>
            <a:r>
              <a:rPr lang="ja-JP" altLang="en-US" dirty="0" smtClean="0"/>
              <a:t>　⇔過保護・過干渉・母子密着なども</a:t>
            </a:r>
            <a:endParaRPr lang="en-US" altLang="ja-JP" dirty="0" smtClean="0"/>
          </a:p>
          <a:p>
            <a:r>
              <a:rPr lang="ja-JP" altLang="en-US" dirty="0" smtClean="0"/>
              <a:t>子どもの社会性の発達への影響</a:t>
            </a:r>
            <a:endParaRPr lang="en-US" altLang="ja-JP" dirty="0" smtClean="0"/>
          </a:p>
        </p:txBody>
      </p:sp>
      <p:sp>
        <p:nvSpPr>
          <p:cNvPr id="6" name="正方形/長方形 5"/>
          <p:cNvSpPr/>
          <p:nvPr/>
        </p:nvSpPr>
        <p:spPr>
          <a:xfrm>
            <a:off x="251520" y="2780928"/>
            <a:ext cx="8712968" cy="923330"/>
          </a:xfrm>
          <a:prstGeom prst="rect">
            <a:avLst/>
          </a:prstGeom>
        </p:spPr>
        <p:txBody>
          <a:bodyPr wrap="square">
            <a:spAutoFit/>
          </a:bodyPr>
          <a:lstStyle/>
          <a:p>
            <a:r>
              <a:rPr lang="ja-JP" altLang="en-US" dirty="0" smtClean="0"/>
              <a:t>○ 全国の児童相談所における児童虐待に関する相談件数は、児童虐待防止法施行前の平成１１年度に比べ、平成２１年度においては</a:t>
            </a:r>
            <a:r>
              <a:rPr lang="ja-JP" altLang="en-US" dirty="0" smtClean="0">
                <a:solidFill>
                  <a:srgbClr val="FF0000"/>
                </a:solidFill>
              </a:rPr>
              <a:t>３ ８倍に増加</a:t>
            </a:r>
            <a:r>
              <a:rPr lang="ja-JP" altLang="en-US" dirty="0" smtClean="0"/>
              <a:t>（厚生労働省雇用均等・児童家庭局資料）</a:t>
            </a:r>
            <a:endParaRPr lang="en-US" altLang="ja-JP" dirty="0" smtClean="0"/>
          </a:p>
        </p:txBody>
      </p:sp>
      <p:sp>
        <p:nvSpPr>
          <p:cNvPr id="7" name="正方形/長方形 6"/>
          <p:cNvSpPr/>
          <p:nvPr/>
        </p:nvSpPr>
        <p:spPr>
          <a:xfrm>
            <a:off x="251520" y="2780928"/>
            <a:ext cx="8712968" cy="100811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63080" y="5085184"/>
            <a:ext cx="8280920" cy="1323439"/>
          </a:xfrm>
          <a:prstGeom prst="rect">
            <a:avLst/>
          </a:prstGeom>
        </p:spPr>
        <p:txBody>
          <a:bodyPr wrap="square">
            <a:spAutoFit/>
          </a:bodyPr>
          <a:lstStyle/>
          <a:p>
            <a:r>
              <a:rPr lang="ja-JP" altLang="en-US" sz="4000" dirty="0" smtClean="0">
                <a:solidFill>
                  <a:srgbClr val="FF0000"/>
                </a:solidFill>
              </a:rPr>
              <a:t>伝統的な生活の知恵の喪失</a:t>
            </a:r>
            <a:endParaRPr lang="en-US" altLang="ja-JP" sz="4000" dirty="0" smtClean="0">
              <a:solidFill>
                <a:srgbClr val="FF0000"/>
              </a:solidFill>
            </a:endParaRPr>
          </a:p>
          <a:p>
            <a:r>
              <a:rPr lang="ja-JP" altLang="en-US" sz="4000" dirty="0" smtClean="0">
                <a:solidFill>
                  <a:srgbClr val="FF0000"/>
                </a:solidFill>
              </a:rPr>
              <a:t>幅広い年代の人々との交流の欠如</a:t>
            </a:r>
            <a:endParaRPr lang="ja-JP" altLang="en-US" sz="4000" dirty="0">
              <a:solidFill>
                <a:srgbClr val="FF0000"/>
              </a:solidFill>
            </a:endParaRPr>
          </a:p>
        </p:txBody>
      </p:sp>
      <p:sp>
        <p:nvSpPr>
          <p:cNvPr id="10" name="フローチャート: 処理 9"/>
          <p:cNvSpPr/>
          <p:nvPr/>
        </p:nvSpPr>
        <p:spPr>
          <a:xfrm>
            <a:off x="899592" y="5157192"/>
            <a:ext cx="7776864" cy="129614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251520" y="4437112"/>
            <a:ext cx="856895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子育て中の母親の意識</a:t>
            </a:r>
            <a:endParaRPr kumimoji="1" lang="ja-JP" altLang="en-US" dirty="0"/>
          </a:p>
        </p:txBody>
      </p:sp>
      <p:graphicFrame>
        <p:nvGraphicFramePr>
          <p:cNvPr id="6" name="グラフ 5"/>
          <p:cNvGraphicFramePr/>
          <p:nvPr/>
        </p:nvGraphicFramePr>
        <p:xfrm>
          <a:off x="395536" y="1628800"/>
          <a:ext cx="8352928" cy="3963888"/>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539552" y="6211669"/>
            <a:ext cx="8064896" cy="646331"/>
          </a:xfrm>
          <a:prstGeom prst="rect">
            <a:avLst/>
          </a:prstGeom>
        </p:spPr>
        <p:txBody>
          <a:bodyPr wrap="square">
            <a:spAutoFit/>
          </a:bodyPr>
          <a:lstStyle/>
          <a:p>
            <a:r>
              <a:rPr lang="ja-JP" altLang="en-US" dirty="0" smtClean="0"/>
              <a:t>財団法人こども未来財団「子育て中の母親の外出時等に関するアンケート調査」（</a:t>
            </a:r>
            <a:r>
              <a:rPr lang="en-US" altLang="ja-JP" dirty="0" smtClean="0"/>
              <a:t>2004</a:t>
            </a:r>
            <a:r>
              <a:rPr lang="ja-JP" altLang="en-US" dirty="0" smtClean="0"/>
              <a:t>年）により作成。</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60648"/>
            <a:ext cx="8686800" cy="1143000"/>
          </a:xfrm>
        </p:spPr>
        <p:txBody>
          <a:bodyPr>
            <a:noAutofit/>
          </a:bodyPr>
          <a:lstStyle/>
          <a:p>
            <a:r>
              <a:rPr lang="en-US" altLang="ja-JP" sz="4000" dirty="0" smtClean="0"/>
              <a:t>2003</a:t>
            </a:r>
            <a:r>
              <a:rPr lang="ja-JP" altLang="en-US" sz="4000" dirty="0" smtClean="0"/>
              <a:t>年に孤独を感じると回答した</a:t>
            </a:r>
            <a:r>
              <a:rPr lang="en-US" altLang="ja-JP" sz="4000" dirty="0" smtClean="0"/>
              <a:t>15</a:t>
            </a:r>
            <a:r>
              <a:rPr lang="ja-JP" altLang="en-US" sz="4000" dirty="0" smtClean="0"/>
              <a:t>歳の学生の割合</a:t>
            </a:r>
            <a:endParaRPr lang="ja-JP" altLang="en-US" sz="4000" dirty="0"/>
          </a:p>
        </p:txBody>
      </p:sp>
      <p:sp>
        <p:nvSpPr>
          <p:cNvPr id="3" name="コンテンツ プレースホルダ 2"/>
          <p:cNvSpPr>
            <a:spLocks noGrp="1"/>
          </p:cNvSpPr>
          <p:nvPr>
            <p:ph idx="1"/>
          </p:nvPr>
        </p:nvSpPr>
        <p:spPr/>
        <p:txBody>
          <a:bodyPr/>
          <a:lstStyle/>
          <a:p>
            <a:r>
              <a:rPr kumimoji="1" lang="ja-JP" altLang="en-US" dirty="0" smtClean="0"/>
              <a:t>孤立を感じる</a:t>
            </a:r>
            <a:endParaRPr kumimoji="1" lang="ja-JP" altLang="en-US" dirty="0"/>
          </a:p>
        </p:txBody>
      </p:sp>
      <p:graphicFrame>
        <p:nvGraphicFramePr>
          <p:cNvPr id="4" name="グラフ 3"/>
          <p:cNvGraphicFramePr/>
          <p:nvPr/>
        </p:nvGraphicFramePr>
        <p:xfrm>
          <a:off x="827584" y="2204864"/>
          <a:ext cx="5616624" cy="3963888"/>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251520" y="6211669"/>
            <a:ext cx="8892480" cy="646331"/>
          </a:xfrm>
          <a:prstGeom prst="rect">
            <a:avLst/>
          </a:prstGeom>
        </p:spPr>
        <p:txBody>
          <a:bodyPr wrap="square">
            <a:spAutoFit/>
          </a:bodyPr>
          <a:lstStyle/>
          <a:p>
            <a:r>
              <a:rPr lang="ja-JP" altLang="en-US" dirty="0" smtClean="0"/>
              <a:t>１． </a:t>
            </a:r>
            <a:r>
              <a:rPr lang="en-US" altLang="ja-JP" dirty="0" smtClean="0"/>
              <a:t>UNICEF </a:t>
            </a:r>
            <a:r>
              <a:rPr lang="en-US" altLang="ja-JP" dirty="0" err="1" smtClean="0"/>
              <a:t>Innocenti</a:t>
            </a:r>
            <a:r>
              <a:rPr lang="en-US" altLang="ja-JP" dirty="0" smtClean="0"/>
              <a:t> Research Centre</a:t>
            </a:r>
            <a:r>
              <a:rPr lang="ja-JP" altLang="en-US" dirty="0" smtClean="0"/>
              <a:t>「</a:t>
            </a:r>
            <a:r>
              <a:rPr lang="en-US" altLang="ja-JP" dirty="0" smtClean="0"/>
              <a:t>An overview of child well-being in </a:t>
            </a:r>
            <a:r>
              <a:rPr lang="en-US" altLang="ja-JP" dirty="0" err="1" smtClean="0"/>
              <a:t>richcountries</a:t>
            </a:r>
            <a:r>
              <a:rPr lang="ja-JP" altLang="en-US" dirty="0" smtClean="0"/>
              <a:t>」（</a:t>
            </a:r>
            <a:r>
              <a:rPr lang="en-US" altLang="ja-JP" dirty="0" smtClean="0"/>
              <a:t>2007</a:t>
            </a:r>
            <a:r>
              <a:rPr lang="ja-JP" altLang="en-US" dirty="0" smtClean="0"/>
              <a:t>年）により作成。</a:t>
            </a:r>
          </a:p>
        </p:txBody>
      </p:sp>
      <p:sp>
        <p:nvSpPr>
          <p:cNvPr id="7" name="正方形/長方形 6"/>
          <p:cNvSpPr/>
          <p:nvPr/>
        </p:nvSpPr>
        <p:spPr>
          <a:xfrm>
            <a:off x="5698826" y="5301208"/>
            <a:ext cx="3445174" cy="369332"/>
          </a:xfrm>
          <a:prstGeom prst="rect">
            <a:avLst/>
          </a:prstGeom>
        </p:spPr>
        <p:txBody>
          <a:bodyPr wrap="none">
            <a:spAutoFit/>
          </a:bodyPr>
          <a:lstStyle/>
          <a:p>
            <a:r>
              <a:rPr lang="ja-JP" altLang="en-US" dirty="0" smtClean="0">
                <a:solidFill>
                  <a:srgbClr val="FF0000"/>
                </a:solidFill>
              </a:rPr>
              <a:t>回答のあった２４カ国中トップ！！</a:t>
            </a:r>
            <a:endParaRPr lang="ja-JP" alt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3785</TotalTime>
  <Words>2688</Words>
  <Application>Microsoft Macintosh PowerPoint</Application>
  <PresentationFormat>画面に合わせる (4:3)</PresentationFormat>
  <Paragraphs>310</Paragraphs>
  <Slides>32</Slides>
  <Notes>19</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Office テーマ</vt:lpstr>
      <vt:lpstr>コレクティブハウスの可能性を考える</vt:lpstr>
      <vt:lpstr>目次</vt:lpstr>
      <vt:lpstr>PowerPoint プレゼンテーション</vt:lpstr>
      <vt:lpstr>PowerPoint プレゼンテーション</vt:lpstr>
      <vt:lpstr>PowerPoint プレゼンテーション</vt:lpstr>
      <vt:lpstr>PowerPoint プレゼンテーション</vt:lpstr>
      <vt:lpstr>①核家族化の進行</vt:lpstr>
      <vt:lpstr>子育て中の母親の意識</vt:lpstr>
      <vt:lpstr>2003年に孤独を感じると回答した15歳の学生の割合</vt:lpstr>
      <vt:lpstr>②単身世帯の増加</vt:lpstr>
      <vt:lpstr>PowerPoint プレゼンテーション</vt:lpstr>
      <vt:lpstr>PowerPoint プレゼンテーション</vt:lpstr>
      <vt:lpstr>失われつつある「家族の機能」を、果たすのは行政か？</vt:lpstr>
      <vt:lpstr>コレクティブハウスとは~理念~</vt:lpstr>
      <vt:lpstr>コレクティブハウスとは～時代背景～</vt:lpstr>
      <vt:lpstr>コレクティブハウスの持つ可能性</vt:lpstr>
      <vt:lpstr>具体的事例①阪神淡路大震災～ふれあい住宅～</vt:lpstr>
      <vt:lpstr>PowerPoint プレゼンテーション</vt:lpstr>
      <vt:lpstr>問題点：高齢化の中で…</vt:lpstr>
      <vt:lpstr>具体的事例②NPOコレクティブハウジング社</vt:lpstr>
      <vt:lpstr>かんかん森（日暮里）の例</vt:lpstr>
      <vt:lpstr>PowerPoint プレゼンテーション</vt:lpstr>
      <vt:lpstr>居住者の声</vt:lpstr>
      <vt:lpstr>入居後の暮らしの変化（2011年） </vt:lpstr>
      <vt:lpstr>スウェーデンでの取り組み</vt:lpstr>
      <vt:lpstr>スウェーデンとの文化的比較</vt:lpstr>
      <vt:lpstr>従来の日本の住宅政策</vt:lpstr>
      <vt:lpstr>考察（展望）</vt:lpstr>
      <vt:lpstr>考察（問題点）</vt:lpstr>
      <vt:lpstr>政策提言</vt:lpstr>
      <vt:lpstr>論点</vt:lpstr>
      <vt:lpstr>参考文献・資料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Yousuke</dc:creator>
  <cp:lastModifiedBy>神戸大学</cp:lastModifiedBy>
  <cp:revision>25</cp:revision>
  <dcterms:created xsi:type="dcterms:W3CDTF">2012-11-23T06:02:12Z</dcterms:created>
  <dcterms:modified xsi:type="dcterms:W3CDTF">2012-11-26T06:04:27Z</dcterms:modified>
</cp:coreProperties>
</file>