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8" r:id="rId9"/>
    <p:sldId id="267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12/11/30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ttcn.ne.jp/honkawa/1180.html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外国人住民の教育問題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smtClean="0"/>
              <a:t>〜</a:t>
            </a:r>
            <a:r>
              <a:rPr kumimoji="1" lang="ja-JP" altLang="en-US" sz="2400" dirty="0" smtClean="0"/>
              <a:t>ニューカマーの生活環境と就学の関係</a:t>
            </a:r>
            <a:r>
              <a:rPr kumimoji="1" lang="en-US" altLang="ja-JP" sz="2400" dirty="0" smtClean="0"/>
              <a:t>〜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73206" y="5897216"/>
            <a:ext cx="3158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1106581c</a:t>
            </a:r>
            <a:r>
              <a:rPr kumimoji="1" lang="ja-JP" altLang="en-US" dirty="0" smtClean="0"/>
              <a:t>　　辰己　博美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86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5.</a:t>
            </a:r>
            <a:r>
              <a:rPr kumimoji="1" lang="ja-JP" altLang="en-US" dirty="0" smtClean="0"/>
              <a:t>子どもたちの環境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4681" y="2168938"/>
            <a:ext cx="8410219" cy="4191780"/>
          </a:xfrm>
        </p:spPr>
        <p:txBody>
          <a:bodyPr/>
          <a:lstStyle/>
          <a:p>
            <a:r>
              <a:rPr kumimoji="1" lang="ja-JP" altLang="en-US" sz="2400" dirty="0" smtClean="0"/>
              <a:t>親が働き詰めで生活がすれ違う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言語・文化の違いから学校、社会になじめない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不就学になると、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・家で何もせずに過ごす（</a:t>
            </a:r>
            <a:r>
              <a:rPr kumimoji="1" lang="en-US" altLang="ja-JP" sz="2400" dirty="0" smtClean="0"/>
              <a:t>36.5%</a:t>
            </a:r>
            <a:r>
              <a:rPr kumimoji="1" lang="ja-JP" altLang="en-US" sz="2400" dirty="0" smtClean="0"/>
              <a:t>）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・働いてお金を稼ぐ（</a:t>
            </a:r>
            <a:r>
              <a:rPr kumimoji="1" lang="en-US" altLang="ja-JP" sz="2400" dirty="0" smtClean="0"/>
              <a:t>20.2%</a:t>
            </a:r>
            <a:r>
              <a:rPr kumimoji="1" lang="ja-JP" altLang="en-US" sz="2400" dirty="0" smtClean="0"/>
              <a:t>）</a:t>
            </a:r>
            <a:r>
              <a:rPr kumimoji="1" lang="en-US" altLang="ja-JP" sz="2400" dirty="0" smtClean="0"/>
              <a:t> </a:t>
            </a:r>
          </a:p>
          <a:p>
            <a:pPr marL="0" indent="0">
              <a:buNone/>
            </a:pPr>
            <a:r>
              <a:rPr kumimoji="1" lang="ja-JP" altLang="ja-JP" sz="1400" dirty="0"/>
              <a:t>　</a:t>
            </a:r>
            <a:r>
              <a:rPr kumimoji="1" lang="ja-JP" altLang="en-US" sz="1400" dirty="0" smtClean="0"/>
              <a:t>　　</a:t>
            </a:r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外国人の子どもの不就学実態調査（</a:t>
            </a:r>
            <a:r>
              <a:rPr kumimoji="1" lang="en-US" altLang="ja-JP" sz="1400" dirty="0" smtClean="0"/>
              <a:t>H17~18</a:t>
            </a:r>
            <a:r>
              <a:rPr kumimoji="1" lang="ja-JP" altLang="en-US" sz="1400" dirty="0" smtClean="0"/>
              <a:t>、文科省）</a:t>
            </a:r>
            <a:endParaRPr kumimoji="1" lang="en-US" altLang="ja-JP" sz="1400" dirty="0" smtClean="0"/>
          </a:p>
          <a:p>
            <a:r>
              <a:rPr kumimoji="1" lang="ja-JP" altLang="en-US" sz="2400" dirty="0" smtClean="0"/>
              <a:t>教師「日本人の子どもへの教育だけでも大変」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9874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6.</a:t>
            </a:r>
            <a:r>
              <a:rPr kumimoji="1" lang="ja-JP" altLang="en-US" dirty="0" smtClean="0"/>
              <a:t>教育問題へのアプローチ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8579" y="2191414"/>
            <a:ext cx="8556321" cy="411240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高校授業料の無償化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en-US" altLang="ja-JP" sz="2400" dirty="0" smtClean="0"/>
              <a:t>→</a:t>
            </a:r>
            <a:r>
              <a:rPr kumimoji="1" lang="ja-JP" altLang="en-US" sz="2400" dirty="0" smtClean="0"/>
              <a:t>各種学校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朝鮮人学校・インターナショナルスクール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入国管理法と住民基本台帳法の改定（</a:t>
            </a:r>
            <a:r>
              <a:rPr kumimoji="1" lang="en-US" altLang="ja-JP" sz="2400" dirty="0" smtClean="0"/>
              <a:t>2012.07.09</a:t>
            </a:r>
            <a:r>
              <a:rPr kumimoji="1" lang="ja-JP" altLang="en-US" sz="2400" dirty="0" smtClean="0"/>
              <a:t>）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en-US" altLang="ja-JP" sz="2400" dirty="0" smtClean="0"/>
              <a:t>→</a:t>
            </a:r>
            <a:r>
              <a:rPr kumimoji="1" lang="ja-JP" altLang="en-US" sz="2400" dirty="0" smtClean="0"/>
              <a:t>就学案内の多言語化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静岡県浜松市：　「のぞみ教室」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岡山県：　多文化共生コミュニケーションサポーター</a:t>
            </a:r>
            <a:endParaRPr kumimoji="1" lang="en-US" altLang="ja-JP" sz="24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723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7.</a:t>
            </a:r>
            <a:r>
              <a:rPr kumimoji="1" lang="ja-JP" altLang="en-US" dirty="0" smtClean="0"/>
              <a:t>政策提言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9543" y="2202652"/>
            <a:ext cx="8185448" cy="4063678"/>
          </a:xfrm>
        </p:spPr>
        <p:txBody>
          <a:bodyPr/>
          <a:lstStyle/>
          <a:p>
            <a:r>
              <a:rPr kumimoji="1" lang="ja-JP" altLang="en-US" sz="2400" dirty="0" smtClean="0"/>
              <a:t>無認可の外国人学校が認可取得を進めやすいよう、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日本語以外でも手続きができるようにする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外国人住民への教育方法を明確化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日本語教室の充実（土日も開放、民間との連携）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新在留管理制度という一国の法以上に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国際人権規約に則り、子どもへの教育を優先する</a:t>
            </a:r>
            <a:endParaRPr kumimoji="1" lang="en-US" altLang="ja-JP" sz="2400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0440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8.</a:t>
            </a:r>
            <a:r>
              <a:rPr kumimoji="1" lang="ja-JP" altLang="en-US" dirty="0" smtClean="0"/>
              <a:t>展望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818" y="2228274"/>
            <a:ext cx="8390082" cy="4038056"/>
          </a:xfrm>
        </p:spPr>
        <p:txBody>
          <a:bodyPr/>
          <a:lstStyle/>
          <a:p>
            <a:r>
              <a:rPr kumimoji="1" lang="ja-JP" altLang="en-US" sz="2400" dirty="0" smtClean="0"/>
              <a:t>リーマンショック以降外国人住民の数は減少傾向にあるが、定住化を考慮した支援が必要　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高校・大学進学を見据えた支援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CSR</a:t>
            </a:r>
            <a:r>
              <a:rPr kumimoji="1" lang="ja-JP" altLang="en-US" sz="2400" dirty="0" smtClean="0"/>
              <a:t>、社会的企業など民間との連携　</a:t>
            </a:r>
            <a:r>
              <a:rPr kumimoji="1" lang="en-US" altLang="ja-JP" sz="2400" dirty="0" smtClean="0"/>
              <a:t>ex.</a:t>
            </a:r>
            <a:r>
              <a:rPr kumimoji="1" lang="ja-JP" altLang="en-US" sz="2400" dirty="0" smtClean="0"/>
              <a:t>三井物産（株）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新在留管理制度が導入された今、不法滞在者などへの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対応は？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外国人学校への助成金をめぐる問題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2087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818" y="373402"/>
            <a:ext cx="8913813" cy="914400"/>
          </a:xfrm>
        </p:spPr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6242" y="1391709"/>
            <a:ext cx="8422122" cy="5362381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加藤剛</a:t>
            </a:r>
            <a:r>
              <a:rPr kumimoji="1" lang="ja-JP" altLang="ja-JP" dirty="0"/>
              <a:t>　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もっと知ろう！！わたしたちの隣人</a:t>
            </a:r>
            <a:r>
              <a:rPr kumimoji="1" lang="en-US" altLang="ja-JP" dirty="0" smtClean="0"/>
              <a:t>』2010 </a:t>
            </a:r>
            <a:r>
              <a:rPr kumimoji="1" lang="ja-JP" altLang="en-US" dirty="0" smtClean="0"/>
              <a:t>世界思想社</a:t>
            </a:r>
            <a:endParaRPr kumimoji="1" lang="en-US" altLang="ja-JP" dirty="0" smtClean="0"/>
          </a:p>
          <a:p>
            <a:r>
              <a:rPr kumimoji="1" lang="ja-JP" altLang="en-US" dirty="0" smtClean="0"/>
              <a:t>杉山春　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移民還流　南米から帰ってくる日系人たち</a:t>
            </a:r>
            <a:r>
              <a:rPr kumimoji="1" lang="en-US" altLang="ja-JP" dirty="0" smtClean="0"/>
              <a:t>』2008 </a:t>
            </a:r>
            <a:r>
              <a:rPr kumimoji="1" lang="ja-JP" altLang="en-US" dirty="0" smtClean="0"/>
              <a:t>新潮社</a:t>
            </a:r>
            <a:endParaRPr kumimoji="1" lang="en-US" altLang="ja-JP" dirty="0" smtClean="0"/>
          </a:p>
          <a:p>
            <a:r>
              <a:rPr kumimoji="1" lang="en-US" altLang="ja-JP" dirty="0" smtClean="0">
                <a:solidFill>
                  <a:schemeClr val="accent4"/>
                </a:solidFill>
              </a:rPr>
              <a:t>URL </a:t>
            </a:r>
            <a:r>
              <a:rPr kumimoji="1" lang="en-US" altLang="ja-JP" dirty="0">
                <a:solidFill>
                  <a:schemeClr val="accent4"/>
                </a:solidFill>
              </a:rPr>
              <a:t>http://www2.ttcn.ne.jp/honkawa/1180.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html</a:t>
            </a:r>
            <a:endParaRPr kumimoji="1" lang="en-US" altLang="ja-JP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kumimoji="1" lang="en-US" altLang="ja-JP" dirty="0" smtClean="0">
                <a:solidFill>
                  <a:schemeClr val="accent4"/>
                </a:solidFill>
              </a:rPr>
              <a:t>            </a:t>
            </a:r>
            <a:r>
              <a:rPr kumimoji="1" lang="en-US" altLang="ja-JP" dirty="0">
                <a:solidFill>
                  <a:schemeClr val="accent4"/>
                </a:solidFill>
              </a:rPr>
              <a:t>http://www.mext.go.jp/a_menu/shotou/clarinet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/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chemeClr val="accent4"/>
                </a:solidFill>
              </a:rPr>
              <a:t> 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           003</a:t>
            </a:r>
            <a:r>
              <a:rPr kumimoji="1" lang="en-US" altLang="ja-JP" dirty="0">
                <a:solidFill>
                  <a:schemeClr val="accent4"/>
                </a:solidFill>
              </a:rPr>
              <a:t>/001/012.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htm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chemeClr val="accent4"/>
                </a:solidFill>
              </a:rPr>
              <a:t> 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           http</a:t>
            </a:r>
            <a:r>
              <a:rPr kumimoji="1" lang="en-US" altLang="ja-JP" dirty="0">
                <a:solidFill>
                  <a:schemeClr val="accent4"/>
                </a:solidFill>
              </a:rPr>
              <a:t>://www.ficec.jp/foreign/pdf/0912-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japanese.pdf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chemeClr val="accent4"/>
                </a:solidFill>
              </a:rPr>
              <a:t> 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           </a:t>
            </a:r>
            <a:r>
              <a:rPr kumimoji="1" lang="en-US" altLang="ja-JP" dirty="0">
                <a:solidFill>
                  <a:schemeClr val="accent4"/>
                </a:solidFill>
              </a:rPr>
              <a:t>www.clair.or.jp/j/forum/pdf_248/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05_culture.pdf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chemeClr val="accent4"/>
                </a:solidFill>
              </a:rPr>
              <a:t> 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           </a:t>
            </a:r>
            <a:r>
              <a:rPr kumimoji="1" lang="en-US" altLang="ja-JP" dirty="0">
                <a:solidFill>
                  <a:schemeClr val="accent4"/>
                </a:solidFill>
              </a:rPr>
              <a:t>http://www.clair.or.jp/e/multiculture/tagengo/docs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/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chemeClr val="accent4"/>
                </a:solidFill>
              </a:rPr>
              <a:t> 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           1_japanese.pdf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           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u="sng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277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0.1</a:t>
            </a:r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3391" y="2197997"/>
            <a:ext cx="6064843" cy="2131047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ニューカマーとは</a:t>
            </a:r>
            <a:endParaRPr kumimoji="1" lang="en-US" altLang="ja-JP" dirty="0" smtClean="0"/>
          </a:p>
          <a:p>
            <a:r>
              <a:rPr kumimoji="1" lang="en-US" altLang="ja-JP" dirty="0" smtClean="0"/>
              <a:t>2.</a:t>
            </a:r>
            <a:r>
              <a:rPr kumimoji="1" lang="ja-JP" altLang="en-US" dirty="0" smtClean="0"/>
              <a:t>生活の現状（日系ブラジル人を例に）</a:t>
            </a:r>
            <a:endParaRPr kumimoji="1" lang="en-US" altLang="ja-JP" dirty="0" smtClean="0"/>
          </a:p>
          <a:p>
            <a:r>
              <a:rPr kumimoji="1" lang="en-US" altLang="ja-JP" dirty="0" smtClean="0"/>
              <a:t>3.</a:t>
            </a:r>
            <a:r>
              <a:rPr kumimoji="1" lang="ja-JP" altLang="en-US" dirty="0" smtClean="0"/>
              <a:t>就学状況と制度</a:t>
            </a:r>
            <a:endParaRPr kumimoji="1" lang="en-US" altLang="ja-JP" dirty="0" smtClean="0"/>
          </a:p>
          <a:p>
            <a:r>
              <a:rPr kumimoji="1" lang="en-US" altLang="ja-JP" dirty="0" smtClean="0"/>
              <a:t>4.</a:t>
            </a:r>
            <a:r>
              <a:rPr kumimoji="1" lang="ja-JP" altLang="en-US" dirty="0" smtClean="0"/>
              <a:t>なぜ不就学の子が増えるのか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87604" y="4479441"/>
            <a:ext cx="3996502" cy="2131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 smtClean="0"/>
              <a:t>5.</a:t>
            </a:r>
            <a:r>
              <a:rPr kumimoji="1" lang="ja-JP" altLang="en-US" dirty="0" smtClean="0"/>
              <a:t>子どもたちの環境</a:t>
            </a:r>
            <a:endParaRPr kumimoji="1" lang="en-US" altLang="ja-JP" dirty="0" smtClean="0"/>
          </a:p>
          <a:p>
            <a:r>
              <a:rPr kumimoji="1" lang="en-US" altLang="ja-JP" dirty="0" smtClean="0"/>
              <a:t>6.</a:t>
            </a:r>
            <a:r>
              <a:rPr kumimoji="1" lang="ja-JP" altLang="en-US" dirty="0" smtClean="0"/>
              <a:t>教育問題へのアプローチ</a:t>
            </a:r>
            <a:endParaRPr kumimoji="1" lang="en-US" altLang="ja-JP" dirty="0" smtClean="0"/>
          </a:p>
          <a:p>
            <a:r>
              <a:rPr kumimoji="1" lang="en-US" altLang="ja-JP" dirty="0" smtClean="0"/>
              <a:t>7.</a:t>
            </a:r>
            <a:r>
              <a:rPr kumimoji="1" lang="ja-JP" altLang="en-US" dirty="0" smtClean="0"/>
              <a:t>政策提言</a:t>
            </a:r>
            <a:endParaRPr kumimoji="1" lang="en-US" altLang="ja-JP" dirty="0" smtClean="0"/>
          </a:p>
          <a:p>
            <a:r>
              <a:rPr kumimoji="1" lang="en-US" altLang="ja-JP" dirty="0" smtClean="0"/>
              <a:t>8.</a:t>
            </a:r>
            <a:r>
              <a:rPr kumimoji="1" lang="ja-JP" altLang="en-US" dirty="0" smtClean="0"/>
              <a:t>展望</a:t>
            </a:r>
            <a:endParaRPr kumimoji="1" lang="en-US" altLang="ja-JP" dirty="0" smtClean="0"/>
          </a:p>
          <a:p>
            <a:pPr marL="0" indent="0">
              <a:buFont typeface="Wingdings 2" pitchFamily="18" charset="2"/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384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</a:t>
            </a:r>
            <a:r>
              <a:rPr kumimoji="1" lang="ja-JP" altLang="en-US" dirty="0" smtClean="0"/>
              <a:t>ニューカマーとは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5913" y="2595562"/>
            <a:ext cx="8238987" cy="4001154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1980</a:t>
            </a:r>
            <a:r>
              <a:rPr kumimoji="1" lang="ja-JP" altLang="en-US" sz="2400" dirty="0" smtClean="0"/>
              <a:t>年代頃から主に就労目的で来日。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　</a:t>
            </a:r>
            <a:r>
              <a:rPr kumimoji="1" lang="en-US" altLang="ja-JP" sz="2400" dirty="0" smtClean="0"/>
              <a:t>⇔</a:t>
            </a:r>
            <a:r>
              <a:rPr kumimoji="1" lang="ja-JP" altLang="en-US" sz="2400" dirty="0"/>
              <a:t>　</a:t>
            </a:r>
            <a:r>
              <a:rPr kumimoji="1" lang="ja-JP" altLang="en-US" sz="1800" dirty="0" smtClean="0"/>
              <a:t>戦前期から定住する外国人住民</a:t>
            </a:r>
            <a:endParaRPr kumimoji="1" lang="en-US" altLang="ja-JP" sz="1800" dirty="0" smtClean="0"/>
          </a:p>
          <a:p>
            <a:r>
              <a:rPr kumimoji="1" lang="ja-JP" altLang="en-US" sz="2400" dirty="0" smtClean="0"/>
              <a:t>日系人の増加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　</a:t>
            </a:r>
            <a:r>
              <a:rPr kumimoji="1" lang="en-US" altLang="ja-JP" sz="1800" dirty="0" smtClean="0"/>
              <a:t>→1990</a:t>
            </a:r>
            <a:r>
              <a:rPr kumimoji="1" lang="ja-JP" altLang="en-US" sz="1800" dirty="0" smtClean="0"/>
              <a:t>年入管法改正により「定住者」認定すすむ（活動制限無し）</a:t>
            </a:r>
            <a:endParaRPr kumimoji="1" lang="en-US" altLang="ja-JP" sz="1800" dirty="0" smtClean="0"/>
          </a:p>
          <a:p>
            <a:r>
              <a:rPr kumimoji="1" lang="ja-JP" altLang="en-US" sz="2400" dirty="0" smtClean="0"/>
              <a:t>現在の外国人住民の数　</a:t>
            </a:r>
            <a:r>
              <a:rPr kumimoji="1" lang="ja-JP" altLang="en-US" sz="1800" dirty="0" smtClean="0"/>
              <a:t>（</a:t>
            </a:r>
            <a:r>
              <a:rPr kumimoji="1" lang="en-US" altLang="ja-JP" sz="1800" dirty="0" smtClean="0"/>
              <a:t>2011</a:t>
            </a:r>
            <a:r>
              <a:rPr kumimoji="1" lang="ja-JP" altLang="en-US" sz="1800" dirty="0" smtClean="0"/>
              <a:t>、法務省統計）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　</a:t>
            </a:r>
            <a:r>
              <a:rPr kumimoji="1" lang="en-US" altLang="ja-JP" sz="1800" dirty="0" smtClean="0"/>
              <a:t>→</a:t>
            </a:r>
            <a:r>
              <a:rPr kumimoji="1" lang="ja-JP" altLang="en-US" sz="2400" dirty="0" smtClean="0"/>
              <a:t>　</a:t>
            </a:r>
            <a:r>
              <a:rPr kumimoji="1" lang="ja-JP" altLang="en-US" sz="1800" dirty="0" smtClean="0"/>
              <a:t>リーマンショック後、減少傾向。</a:t>
            </a:r>
            <a:endParaRPr kumimoji="1"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val="105420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" r="-163"/>
          <a:stretch/>
        </p:blipFill>
        <p:spPr>
          <a:xfrm>
            <a:off x="88348" y="1020621"/>
            <a:ext cx="6486272" cy="5245709"/>
          </a:xfrm>
        </p:spPr>
      </p:pic>
      <p:sp>
        <p:nvSpPr>
          <p:cNvPr id="8" name="テキスト ボックス 7"/>
          <p:cNvSpPr txBox="1"/>
          <p:nvPr/>
        </p:nvSpPr>
        <p:spPr>
          <a:xfrm>
            <a:off x="1326738" y="6497948"/>
            <a:ext cx="4479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hlinkClick r:id="rId3"/>
              </a:rPr>
              <a:t>http://www2.ttcn.ne.jp/honkawa/1180.</a:t>
            </a:r>
            <a:r>
              <a:rPr kumimoji="1" lang="en-US" altLang="ja-JP" sz="1100" dirty="0" smtClean="0">
                <a:hlinkClick r:id="rId3"/>
              </a:rPr>
              <a:t>html</a:t>
            </a:r>
            <a:r>
              <a:rPr kumimoji="1" lang="ja-JP" altLang="en-US" sz="1100" dirty="0" smtClean="0"/>
              <a:t>より引用</a:t>
            </a:r>
            <a:endParaRPr kumimoji="1" lang="ja-JP" altLang="en-US" sz="11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4620" y="2460826"/>
            <a:ext cx="2108200" cy="350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8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</a:t>
            </a:r>
            <a:r>
              <a:rPr kumimoji="1" lang="ja-JP" altLang="en-US" dirty="0" smtClean="0"/>
              <a:t>ニューカマーの生活の現状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826" y="2131392"/>
            <a:ext cx="8515074" cy="4439478"/>
          </a:xfrm>
        </p:spPr>
        <p:txBody>
          <a:bodyPr/>
          <a:lstStyle/>
          <a:p>
            <a:r>
              <a:rPr kumimoji="1" lang="ja-JP" altLang="en-US" sz="2400" dirty="0" smtClean="0"/>
              <a:t>ある</a:t>
            </a:r>
            <a:r>
              <a:rPr kumimoji="1" lang="ja-JP" altLang="en-US" sz="2400" u="sng" dirty="0" smtClean="0"/>
              <a:t>日系</a:t>
            </a:r>
            <a:r>
              <a:rPr kumimoji="1" lang="ja-JP" altLang="en-US" sz="2400" dirty="0" smtClean="0"/>
              <a:t>ブラジル人の方の生活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　　　　</a:t>
            </a:r>
            <a:r>
              <a:rPr kumimoji="1" lang="en-US" altLang="ja-JP" sz="2400" dirty="0" smtClean="0"/>
              <a:t> </a:t>
            </a:r>
            <a:r>
              <a:rPr kumimoji="1" lang="en-US" altLang="ja-JP" sz="1600" dirty="0" smtClean="0"/>
              <a:t>1990</a:t>
            </a:r>
            <a:r>
              <a:rPr kumimoji="1" lang="ja-JP" altLang="en-US" sz="1600" dirty="0" smtClean="0"/>
              <a:t>年入国管理法改正：</a:t>
            </a:r>
            <a:r>
              <a:rPr kumimoji="1" lang="ja-JP" altLang="en-US" u="sng" dirty="0" smtClean="0"/>
              <a:t>「定住者」</a:t>
            </a:r>
            <a:r>
              <a:rPr kumimoji="1" lang="en-US" altLang="ja-JP" u="sng" dirty="0" smtClean="0"/>
              <a:t>(</a:t>
            </a:r>
            <a:r>
              <a:rPr kumimoji="1" lang="ja-JP" altLang="en-US" u="sng" dirty="0" smtClean="0"/>
              <a:t>活動制限のない在留資格</a:t>
            </a:r>
            <a:r>
              <a:rPr kumimoji="1" lang="en-US" altLang="ja-JP" u="sng" dirty="0" smtClean="0"/>
              <a:t>)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　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 smtClean="0"/>
              <a:t>　</a:t>
            </a:r>
            <a:r>
              <a:rPr kumimoji="1" lang="ja-JP" altLang="en-US" sz="2400" dirty="0" smtClean="0"/>
              <a:t>　・</a:t>
            </a:r>
            <a:r>
              <a:rPr kumimoji="1" lang="ja-JP" altLang="en-US" sz="1800" dirty="0" smtClean="0"/>
              <a:t>水産加工工場で働く　　　：</a:t>
            </a:r>
            <a:r>
              <a:rPr kumimoji="1" lang="ja-JP" altLang="en-US" sz="1600" dirty="0" smtClean="0"/>
              <a:t>　</a:t>
            </a:r>
            <a:r>
              <a:rPr kumimoji="1" lang="ja-JP" altLang="en-US" u="sng" dirty="0" smtClean="0"/>
              <a:t>日本で資金をためる、危険な仕事</a:t>
            </a:r>
            <a:endParaRPr kumimoji="1" lang="en-US" altLang="ja-JP" u="sng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　・</a:t>
            </a:r>
            <a:r>
              <a:rPr kumimoji="1" lang="ja-JP" altLang="en-US" sz="1800" dirty="0" smtClean="0"/>
              <a:t>日本とブラジルを行き来　：　</a:t>
            </a:r>
            <a:r>
              <a:rPr kumimoji="1" lang="ja-JP" altLang="en-US" u="sng" dirty="0" smtClean="0"/>
              <a:t>コミュニティの形成が困難</a:t>
            </a:r>
            <a:endParaRPr kumimoji="1" lang="en-US" altLang="ja-JP" u="sng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　・</a:t>
            </a:r>
            <a:r>
              <a:rPr kumimoji="1" lang="ja-JP" altLang="en-US" sz="1800" dirty="0" smtClean="0"/>
              <a:t>日本語が上手でない　　　：　</a:t>
            </a:r>
            <a:r>
              <a:rPr kumimoji="1" lang="ja-JP" altLang="en-US" u="sng" dirty="0" smtClean="0"/>
              <a:t>子どもとの意思疎通がはかりにくい</a:t>
            </a:r>
            <a:endParaRPr kumimoji="1" lang="en-US" altLang="ja-JP" u="sng" dirty="0" smtClean="0"/>
          </a:p>
        </p:txBody>
      </p:sp>
      <p:cxnSp>
        <p:nvCxnSpPr>
          <p:cNvPr id="10" name="カギ線コネクタ 9"/>
          <p:cNvCxnSpPr/>
          <p:nvPr/>
        </p:nvCxnSpPr>
        <p:spPr>
          <a:xfrm>
            <a:off x="1457740" y="2584173"/>
            <a:ext cx="485912" cy="430700"/>
          </a:xfrm>
          <a:prstGeom prst="bentConnector3">
            <a:avLst>
              <a:gd name="adj1" fmla="val -227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17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3.</a:t>
            </a:r>
            <a:r>
              <a:rPr kumimoji="1" lang="ja-JP" altLang="en-US" dirty="0" smtClean="0"/>
              <a:t>就学状況と制度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348" y="2208696"/>
            <a:ext cx="8382552" cy="4057633"/>
          </a:xfrm>
        </p:spPr>
        <p:txBody>
          <a:bodyPr/>
          <a:lstStyle/>
          <a:p>
            <a:r>
              <a:rPr kumimoji="1" lang="ja-JP" altLang="en-US" dirty="0" smtClean="0"/>
              <a:t>日本語指導が必要な外国人児童生徒数：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                                                        28,511</a:t>
            </a:r>
            <a:r>
              <a:rPr kumimoji="1" lang="ja-JP" altLang="en-US" dirty="0" smtClean="0"/>
              <a:t>人（</a:t>
            </a:r>
            <a:r>
              <a:rPr kumimoji="1" lang="en-US" altLang="ja-JP" dirty="0" smtClean="0"/>
              <a:t>2011</a:t>
            </a:r>
            <a:r>
              <a:rPr kumimoji="1" lang="en-US" altLang="ja-JP" dirty="0"/>
              <a:t>,</a:t>
            </a:r>
            <a:r>
              <a:rPr kumimoji="1" lang="ja-JP" altLang="en-US" dirty="0" smtClean="0"/>
              <a:t>文部科学省）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入国管理法と住民基本台帳法の改定（</a:t>
            </a:r>
            <a:r>
              <a:rPr kumimoji="1" lang="en-US" altLang="ja-JP" dirty="0" smtClean="0"/>
              <a:t>2012/07/09</a:t>
            </a:r>
            <a:r>
              <a:rPr kumimoji="1" lang="ja-JP" altLang="en-US" dirty="0" smtClean="0"/>
              <a:t>施行）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ja-JP" dirty="0"/>
              <a:t>　</a:t>
            </a:r>
            <a:r>
              <a:rPr kumimoji="1" lang="ja-JP" altLang="en-US" dirty="0" smtClean="0"/>
              <a:t>外国人登録制度が廃止される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u="sng" dirty="0" smtClean="0"/>
              <a:t>住民基本台帳に基づき</a:t>
            </a:r>
            <a:r>
              <a:rPr kumimoji="1" lang="ja-JP" altLang="en-US" dirty="0" smtClean="0"/>
              <a:t>、公立義務教育諸学校への就学案内を通知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ja-JP" dirty="0"/>
              <a:t>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不法滞在者は住民基本台帳の対象とならない</a:t>
            </a:r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下矢印 3"/>
          <p:cNvSpPr/>
          <p:nvPr/>
        </p:nvSpPr>
        <p:spPr>
          <a:xfrm>
            <a:off x="1809413" y="4315399"/>
            <a:ext cx="280965" cy="65180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36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</a:t>
            </a:r>
            <a:r>
              <a:rPr kumimoji="1" lang="ja-JP" altLang="en-US" dirty="0" smtClean="0"/>
              <a:t>不就学になるのはなぜ？</a:t>
            </a:r>
            <a:r>
              <a:rPr kumimoji="1" lang="en-US" altLang="ja-JP" sz="2000" dirty="0" smtClean="0"/>
              <a:t>※1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5" y="2197652"/>
            <a:ext cx="8581335" cy="4444016"/>
          </a:xfrm>
        </p:spPr>
        <p:txBody>
          <a:bodyPr>
            <a:normAutofit/>
          </a:bodyPr>
          <a:lstStyle/>
          <a:p>
            <a:r>
              <a:rPr kumimoji="1" lang="ja-JP" altLang="en-US" sz="2400" u="sng" dirty="0" smtClean="0"/>
              <a:t>学校へ行くためのお金がないから</a:t>
            </a:r>
            <a:r>
              <a:rPr kumimoji="1" lang="ja-JP" altLang="en-US" sz="2400" dirty="0" smtClean="0"/>
              <a:t>：</a:t>
            </a:r>
            <a:r>
              <a:rPr kumimoji="1" lang="en-US" altLang="ja-JP" sz="2400" dirty="0" smtClean="0"/>
              <a:t>15.6%</a:t>
            </a:r>
            <a:r>
              <a:rPr kumimoji="1" lang="ja-JP" altLang="en-US" sz="2400" dirty="0" smtClean="0"/>
              <a:t>　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kumimoji="1" lang="en-US" altLang="ja-JP" sz="1800" dirty="0" smtClean="0"/>
              <a:t>→</a:t>
            </a:r>
            <a:r>
              <a:rPr kumimoji="1" lang="ja-JP" altLang="en-US" sz="1800" dirty="0" smtClean="0"/>
              <a:t>認可校：授業料は無料でも学校教育費は約</a:t>
            </a:r>
            <a:r>
              <a:rPr kumimoji="1" lang="en-US" altLang="ja-JP" sz="1800" dirty="0" smtClean="0"/>
              <a:t>5.7</a:t>
            </a:r>
            <a:r>
              <a:rPr kumimoji="1" lang="ja-JP" altLang="en-US" sz="1800" dirty="0" smtClean="0"/>
              <a:t>万円／月</a:t>
            </a:r>
            <a:r>
              <a:rPr kumimoji="1" lang="en-US" altLang="ja-JP" sz="1800" dirty="0" smtClean="0"/>
              <a:t> ※2</a:t>
            </a:r>
          </a:p>
          <a:p>
            <a:pPr marL="0" indent="0">
              <a:buNone/>
            </a:pPr>
            <a:r>
              <a:rPr kumimoji="1" lang="ja-JP" altLang="ja-JP" sz="1800" dirty="0"/>
              <a:t>　</a:t>
            </a:r>
            <a:r>
              <a:rPr kumimoji="1" lang="en-US" altLang="ja-JP" sz="1800" dirty="0" smtClean="0"/>
              <a:t>→</a:t>
            </a:r>
            <a:r>
              <a:rPr kumimoji="1" lang="ja-JP" altLang="en-US" sz="1800" dirty="0" smtClean="0"/>
              <a:t>外国人学校は無認可校が多い・・・授業料で運営されている</a:t>
            </a:r>
            <a:endParaRPr kumimoji="1" lang="en-US" altLang="ja-JP" sz="1800" dirty="0" smtClean="0"/>
          </a:p>
          <a:p>
            <a:r>
              <a:rPr kumimoji="1" lang="ja-JP" altLang="en-US" sz="2400" u="sng" dirty="0" smtClean="0"/>
              <a:t>日本語がわからないから</a:t>
            </a:r>
            <a:r>
              <a:rPr kumimoji="1" lang="ja-JP" altLang="en-US" sz="2400" dirty="0" smtClean="0"/>
              <a:t>：</a:t>
            </a:r>
            <a:r>
              <a:rPr kumimoji="1" lang="en-US" altLang="ja-JP" sz="2400" dirty="0" smtClean="0"/>
              <a:t>12.6%</a:t>
            </a:r>
            <a:r>
              <a:rPr kumimoji="1" lang="ja-JP" altLang="en-US" sz="2400" dirty="0" smtClean="0"/>
              <a:t>　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 smtClean="0"/>
              <a:t>　</a:t>
            </a:r>
            <a:r>
              <a:rPr kumimoji="1" lang="en-US" altLang="ja-JP" sz="1800" dirty="0" smtClean="0"/>
              <a:t>→</a:t>
            </a:r>
            <a:r>
              <a:rPr kumimoji="1" lang="ja-JP" altLang="en-US" sz="1800" dirty="0" smtClean="0"/>
              <a:t>ダブル・リミテッド（日本語も母国語も十分でない状態）</a:t>
            </a:r>
            <a:endParaRPr kumimoji="1" lang="en-US" altLang="ja-JP" sz="1800" dirty="0" smtClean="0"/>
          </a:p>
          <a:p>
            <a:r>
              <a:rPr kumimoji="1" lang="ja-JP" altLang="en-US" sz="2400" u="sng" dirty="0" smtClean="0"/>
              <a:t>すぐに母国に帰るから</a:t>
            </a:r>
            <a:r>
              <a:rPr kumimoji="1" lang="ja-JP" altLang="en-US" sz="2400" dirty="0" smtClean="0"/>
              <a:t>：</a:t>
            </a:r>
            <a:r>
              <a:rPr kumimoji="1" lang="en-US" altLang="ja-JP" sz="2400" dirty="0" smtClean="0"/>
              <a:t>10.4%</a:t>
            </a:r>
            <a:r>
              <a:rPr kumimoji="1" lang="ja-JP" altLang="en-US" sz="2400" dirty="0" smtClean="0"/>
              <a:t>　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en-US" altLang="ja-JP" sz="1400" dirty="0" smtClean="0"/>
              <a:t>※1</a:t>
            </a:r>
            <a:r>
              <a:rPr kumimoji="1" lang="ja-JP" altLang="en-US" sz="1400" dirty="0" smtClean="0"/>
              <a:t>外国人</a:t>
            </a:r>
            <a:r>
              <a:rPr kumimoji="1" lang="ja-JP" altLang="en-US" sz="1400" dirty="0"/>
              <a:t>の子どもの不就学実態調査（</a:t>
            </a:r>
            <a:r>
              <a:rPr kumimoji="1" lang="en-US" altLang="ja-JP" sz="1400" dirty="0"/>
              <a:t>H17~18</a:t>
            </a:r>
            <a:r>
              <a:rPr kumimoji="1" lang="ja-JP" altLang="en-US" sz="1400" dirty="0"/>
              <a:t>、文科省</a:t>
            </a:r>
            <a:r>
              <a:rPr kumimoji="1" lang="ja-JP" altLang="en-US" sz="1400" dirty="0" smtClean="0"/>
              <a:t>）</a:t>
            </a:r>
            <a:r>
              <a:rPr kumimoji="1" lang="en-US" altLang="ja-JP" sz="900" dirty="0"/>
              <a:t>http://</a:t>
            </a:r>
            <a:r>
              <a:rPr kumimoji="1" lang="en-US" altLang="ja-JP" sz="900" dirty="0" err="1"/>
              <a:t>www.mext.go.jp</a:t>
            </a:r>
            <a:r>
              <a:rPr kumimoji="1" lang="en-US" altLang="ja-JP" sz="900" dirty="0"/>
              <a:t>/</a:t>
            </a:r>
            <a:r>
              <a:rPr kumimoji="1" lang="en-US" altLang="ja-JP" sz="900" dirty="0" err="1"/>
              <a:t>a_menu</a:t>
            </a:r>
            <a:r>
              <a:rPr kumimoji="1" lang="en-US" altLang="ja-JP" sz="900" dirty="0"/>
              <a:t>/</a:t>
            </a:r>
            <a:r>
              <a:rPr kumimoji="1" lang="en-US" altLang="ja-JP" sz="900" dirty="0" err="1"/>
              <a:t>shotou</a:t>
            </a:r>
            <a:r>
              <a:rPr kumimoji="1" lang="en-US" altLang="ja-JP" sz="900" dirty="0"/>
              <a:t>/clarinet/003/001/012.htm</a:t>
            </a:r>
            <a:r>
              <a:rPr kumimoji="1" lang="ja-JP" altLang="en-US" sz="900" dirty="0" smtClean="0"/>
              <a:t>　　</a:t>
            </a:r>
            <a:r>
              <a:rPr kumimoji="1" lang="en-US" altLang="ja-JP" sz="1400" dirty="0" smtClean="0"/>
              <a:t>※2 H18</a:t>
            </a:r>
            <a:r>
              <a:rPr kumimoji="1" lang="ja-JP" altLang="en-US" sz="1400" dirty="0" smtClean="0"/>
              <a:t>、文科省統計</a:t>
            </a:r>
            <a:r>
              <a:rPr kumimoji="1" lang="ja-JP" altLang="en-US" sz="1600" dirty="0" smtClean="0"/>
              <a:t>　</a:t>
            </a:r>
            <a:r>
              <a:rPr kumimoji="1" lang="en-US" altLang="ja-JP" sz="900" dirty="0" smtClean="0"/>
              <a:t>http</a:t>
            </a:r>
            <a:r>
              <a:rPr kumimoji="1" lang="en-US" altLang="ja-JP" sz="900" dirty="0"/>
              <a:t>://www.ficec.jp/foreign/pdf/0912-japanese.pdf</a:t>
            </a:r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動作設定ボタン: 進む/次へ 3">
            <a:hlinkClick r:id="" action="ppaction://hlinkshowjump?jump=nextslide" highlightClick="1"/>
          </p:cNvPr>
          <p:cNvSpPr/>
          <p:nvPr/>
        </p:nvSpPr>
        <p:spPr>
          <a:xfrm>
            <a:off x="6915727" y="2897909"/>
            <a:ext cx="300182" cy="26554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738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72677" y="5343025"/>
            <a:ext cx="605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出典／多民族共生教育フォーラム</a:t>
            </a:r>
            <a:r>
              <a:rPr kumimoji="1" lang="en-US" altLang="ja-JP" sz="1400" dirty="0" smtClean="0"/>
              <a:t>2008</a:t>
            </a:r>
            <a:r>
              <a:rPr kumimoji="1" lang="ja-JP" altLang="en-US" sz="1400" dirty="0" smtClean="0"/>
              <a:t>資料集（</a:t>
            </a:r>
            <a:r>
              <a:rPr kumimoji="1" lang="en-US" altLang="ja-JP" sz="1400" dirty="0" smtClean="0"/>
              <a:t>2010</a:t>
            </a:r>
            <a:r>
              <a:rPr kumimoji="1" lang="ja-JP" altLang="en-US" sz="1400" dirty="0" smtClean="0"/>
              <a:t>年３月一部修正）</a:t>
            </a:r>
            <a:endParaRPr kumimoji="1" lang="en-US" altLang="ja-JP" sz="1400" dirty="0" smtClean="0"/>
          </a:p>
          <a:p>
            <a:r>
              <a:rPr kumimoji="1" lang="en-US" altLang="ja-JP" sz="1400" dirty="0" err="1" smtClean="0"/>
              <a:t>www.clair.or.jp</a:t>
            </a:r>
            <a:r>
              <a:rPr kumimoji="1" lang="en-US" altLang="ja-JP" sz="1400" dirty="0" smtClean="0"/>
              <a:t>/j/forum/pdf_248/05_culture.pdf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2677" y="674281"/>
            <a:ext cx="8112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国内における外国人学校と各種学校認可状況（単位：校）</a:t>
            </a:r>
            <a:endParaRPr kumimoji="1" lang="en-US" altLang="ja-JP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45" y="1378098"/>
            <a:ext cx="7720352" cy="362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9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28870" y="425798"/>
            <a:ext cx="6769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外国人学校を含む各種学校の制度適用について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8174" y="6239565"/>
            <a:ext cx="8415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自治体国際化協会</a:t>
            </a:r>
            <a:r>
              <a:rPr kumimoji="1" lang="en-US" altLang="ja-JP" sz="1200" dirty="0" smtClean="0"/>
              <a:t>HP</a:t>
            </a:r>
            <a:r>
              <a:rPr kumimoji="1" lang="ja-JP" altLang="en-US" sz="1200" dirty="0" smtClean="0"/>
              <a:t>より　</a:t>
            </a:r>
            <a:r>
              <a:rPr kumimoji="1" lang="en-US" altLang="ja-JP" sz="1200" dirty="0" smtClean="0"/>
              <a:t>http</a:t>
            </a:r>
            <a:r>
              <a:rPr kumimoji="1" lang="en-US" altLang="ja-JP" sz="1200" dirty="0"/>
              <a:t>://</a:t>
            </a:r>
            <a:r>
              <a:rPr kumimoji="1" lang="en-US" altLang="ja-JP" sz="1200" dirty="0" err="1"/>
              <a:t>www.clair.or.jp</a:t>
            </a:r>
            <a:r>
              <a:rPr kumimoji="1" lang="en-US" altLang="ja-JP" sz="1200" dirty="0"/>
              <a:t>/e/</a:t>
            </a:r>
            <a:r>
              <a:rPr kumimoji="1" lang="en-US" altLang="ja-JP" sz="1200" dirty="0" err="1"/>
              <a:t>multiculture</a:t>
            </a:r>
            <a:r>
              <a:rPr kumimoji="1" lang="en-US" altLang="ja-JP" sz="1200" dirty="0"/>
              <a:t>/</a:t>
            </a:r>
            <a:r>
              <a:rPr kumimoji="1" lang="en-US" altLang="ja-JP" sz="1200" dirty="0" err="1"/>
              <a:t>tagengo</a:t>
            </a:r>
            <a:r>
              <a:rPr kumimoji="1" lang="en-US" altLang="ja-JP" sz="1200" dirty="0"/>
              <a:t>/docs/1_japanese.pdf</a:t>
            </a:r>
            <a:endParaRPr kumimoji="1" lang="ja-JP" altLang="en-US" sz="1200" dirty="0"/>
          </a:p>
        </p:txBody>
      </p:sp>
      <p:pic>
        <p:nvPicPr>
          <p:cNvPr id="3" name="コンテンツ プレースホルダー 2"/>
          <p:cNvPicPr>
            <a:picLocks noGrp="1" noChangeAspect="1"/>
          </p:cNvPicPr>
          <p:nvPr>
            <p:ph idx="1"/>
          </p:nvPr>
        </p:nvPicPr>
        <p:blipFill>
          <a:blip r:embed="rId2"/>
          <a:srcRect l="-13111" r="-13111"/>
          <a:stretch>
            <a:fillRect/>
          </a:stretch>
        </p:blipFill>
        <p:spPr>
          <a:xfrm>
            <a:off x="-196273" y="977287"/>
            <a:ext cx="9923701" cy="4866482"/>
          </a:xfrm>
        </p:spPr>
      </p:pic>
    </p:spTree>
    <p:extLst>
      <p:ext uri="{BB962C8B-B14F-4D97-AF65-F5344CB8AC3E}">
        <p14:creationId xmlns:p14="http://schemas.microsoft.com/office/powerpoint/2010/main" val="403829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パーセプション.thmx</Template>
  <TotalTime>571</TotalTime>
  <Words>317</Words>
  <Application>Microsoft Macintosh PowerPoint</Application>
  <PresentationFormat>画面に合わせる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Perception</vt:lpstr>
      <vt:lpstr>外国人住民の教育問題</vt:lpstr>
      <vt:lpstr>0.1目次</vt:lpstr>
      <vt:lpstr>1.ニューカマーとは</vt:lpstr>
      <vt:lpstr>PowerPoint プレゼンテーション</vt:lpstr>
      <vt:lpstr>2.ニューカマーの生活の現状</vt:lpstr>
      <vt:lpstr>3.就学状況と制度</vt:lpstr>
      <vt:lpstr>4.不就学になるのはなぜ？※1</vt:lpstr>
      <vt:lpstr>PowerPoint プレゼンテーション</vt:lpstr>
      <vt:lpstr>PowerPoint プレゼンテーション</vt:lpstr>
      <vt:lpstr>5.子どもたちの環境</vt:lpstr>
      <vt:lpstr>6.教育問題へのアプローチ</vt:lpstr>
      <vt:lpstr>7.政策提言</vt:lpstr>
      <vt:lpstr>8.展望</vt:lpstr>
      <vt:lpstr>参考文献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外国人住民の教育問題</dc:title>
  <dc:creator>神戸大学</dc:creator>
  <cp:lastModifiedBy>神戸大学</cp:lastModifiedBy>
  <cp:revision>44</cp:revision>
  <dcterms:created xsi:type="dcterms:W3CDTF">2012-11-27T10:22:41Z</dcterms:created>
  <dcterms:modified xsi:type="dcterms:W3CDTF">2012-11-30T09:40:19Z</dcterms:modified>
</cp:coreProperties>
</file>