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ライドの終わ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6/8/2013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kumimoji="1"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kumimoji="1"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kumimoji="1"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kumimoji="1"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kumimoji="1"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kumimoji="1"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kumimoji="1"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kumimoji="1"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kumimoji="1"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生命倫理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命はだれのもの？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5" name="図 4" descr="生命倫理表紙２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7" y="476847"/>
            <a:ext cx="4921578" cy="4138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6612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本人の意思？その家族や他者？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779463" y="1949823"/>
            <a:ext cx="7583488" cy="4204517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事例</a:t>
            </a:r>
            <a:r>
              <a:rPr kumimoji="1" lang="en-US" altLang="ja-JP" sz="3200" dirty="0" smtClean="0"/>
              <a:t>1</a:t>
            </a:r>
            <a:r>
              <a:rPr kumimoji="1" lang="ja-JP" altLang="en-US" sz="3200" dirty="0" smtClean="0"/>
              <a:t>：</a:t>
            </a:r>
            <a:r>
              <a:rPr kumimoji="1" lang="en-US" altLang="ja-JP" sz="3200" dirty="0" smtClean="0"/>
              <a:t>1976</a:t>
            </a:r>
            <a:r>
              <a:rPr kumimoji="1" lang="ja-JP" altLang="en-US" sz="3200" dirty="0" smtClean="0"/>
              <a:t>年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　</a:t>
            </a:r>
            <a:r>
              <a:rPr lang="ja-JP" altLang="en-US" sz="3200" dirty="0" smtClean="0"/>
              <a:t>　　　</a:t>
            </a:r>
            <a:r>
              <a:rPr kumimoji="1" lang="ja-JP" altLang="en-US" sz="3200" dirty="0" smtClean="0"/>
              <a:t>昏睡状態のカレンさん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lang="ja-JP" altLang="en-US" sz="2400" dirty="0" smtClean="0"/>
              <a:t>「カレンはあんな風に生きるのはのぞまないだろう」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「あんな姿になったのを見るに忍びない」？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ja-JP" sz="3200" dirty="0"/>
              <a:t>　</a:t>
            </a:r>
            <a:r>
              <a:rPr lang="ja-JP" altLang="en-US" sz="3200" dirty="0" smtClean="0"/>
              <a:t>　　　「</a:t>
            </a:r>
            <a:r>
              <a:rPr lang="ja-JP" altLang="en-US" sz="3200" dirty="0" smtClean="0">
                <a:solidFill>
                  <a:schemeClr val="accent1"/>
                </a:solidFill>
              </a:rPr>
              <a:t>代理判断</a:t>
            </a:r>
            <a:r>
              <a:rPr lang="ja-JP" altLang="en-US" sz="3200" dirty="0" smtClean="0">
                <a:solidFill>
                  <a:schemeClr val="tx1"/>
                </a:solidFill>
              </a:rPr>
              <a:t>」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　　　　　　　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⇒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　遠くの親戚より近くの他人？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kumimoji="1" lang="en-US" altLang="ja-JP" sz="3200" dirty="0" smtClean="0"/>
          </a:p>
          <a:p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5541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本人の意思？その家族や他者？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2920" y="1949823"/>
            <a:ext cx="8218914" cy="4424315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事例</a:t>
            </a:r>
            <a:r>
              <a:rPr lang="en-US" altLang="ja-JP" sz="3600" dirty="0" smtClean="0"/>
              <a:t>2</a:t>
            </a:r>
            <a:r>
              <a:rPr lang="ja-JP" altLang="en-US" sz="3600" dirty="0" smtClean="0"/>
              <a:t>：</a:t>
            </a:r>
            <a:r>
              <a:rPr lang="en-US" altLang="ja-JP" sz="3600" dirty="0" smtClean="0"/>
              <a:t>ALS</a:t>
            </a:r>
            <a:r>
              <a:rPr lang="ja-JP" altLang="en-US" sz="3600" dirty="0" smtClean="0"/>
              <a:t>を発症した</a:t>
            </a:r>
            <a:r>
              <a:rPr lang="en-US" altLang="ja-JP" sz="3600" dirty="0" smtClean="0"/>
              <a:t>A</a:t>
            </a:r>
            <a:r>
              <a:rPr lang="ja-JP" altLang="en-US" sz="3600" dirty="0" smtClean="0"/>
              <a:t>さん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ja-JP" sz="3600" dirty="0"/>
              <a:t>　</a:t>
            </a:r>
            <a:r>
              <a:rPr kumimoji="1" lang="ja-JP" altLang="en-US" sz="3600" dirty="0" smtClean="0"/>
              <a:t>　　　</a:t>
            </a:r>
            <a:r>
              <a:rPr kumimoji="1" lang="en-US" altLang="ja-JP" sz="2400" dirty="0" smtClean="0"/>
              <a:t>1.</a:t>
            </a:r>
            <a:r>
              <a:rPr lang="ja-JP" altLang="en-US" sz="2400" dirty="0" smtClean="0"/>
              <a:t>気管</a:t>
            </a:r>
            <a:r>
              <a:rPr kumimoji="1" lang="ja-JP" altLang="en-US" sz="2400" dirty="0" smtClean="0"/>
              <a:t>を切開し長期人工呼吸療法に入る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ja-JP" sz="2400" dirty="0"/>
              <a:t>　</a:t>
            </a:r>
            <a:r>
              <a:rPr lang="ja-JP" altLang="en-US" sz="2400" dirty="0" smtClean="0"/>
              <a:t>　　　　　</a:t>
            </a:r>
            <a:r>
              <a:rPr lang="en-US" altLang="ja-JP" sz="2400" dirty="0" smtClean="0"/>
              <a:t>2.</a:t>
            </a:r>
            <a:r>
              <a:rPr lang="ja-JP" altLang="en-US" sz="2400" dirty="0" smtClean="0"/>
              <a:t>投薬を開始し呼吸苦を緩和しつつ「死」へ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ja-JP" sz="2400" dirty="0" smtClean="0"/>
              <a:t>　</a:t>
            </a:r>
            <a:r>
              <a:rPr lang="ja-JP" altLang="en-US" sz="2400" dirty="0" smtClean="0"/>
              <a:t>　　　　　</a:t>
            </a:r>
            <a:r>
              <a:rPr lang="en-US" altLang="ja-JP" sz="2400" dirty="0" smtClean="0"/>
              <a:t>A</a:t>
            </a:r>
            <a:r>
              <a:rPr lang="ja-JP" altLang="en-US" sz="2400" dirty="0" smtClean="0"/>
              <a:t>さんの家族：経済的困難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ja-JP" sz="2400" dirty="0"/>
              <a:t>　</a:t>
            </a:r>
            <a:r>
              <a:rPr kumimoji="1" lang="ja-JP" altLang="en-US" sz="2400" dirty="0" smtClean="0"/>
              <a:t>　　　　　</a:t>
            </a:r>
            <a:r>
              <a:rPr kumimoji="1" lang="en-US" altLang="ja-JP" sz="2400" dirty="0" smtClean="0"/>
              <a:t>A</a:t>
            </a:r>
            <a:r>
              <a:rPr kumimoji="1" lang="ja-JP" altLang="en-US" sz="2400" dirty="0" smtClean="0"/>
              <a:t>さん：家族に頼るつもりはないけど</a:t>
            </a:r>
            <a:r>
              <a:rPr kumimoji="1" lang="en-US" altLang="ja-JP" sz="2400" dirty="0" smtClean="0"/>
              <a:t>…</a:t>
            </a:r>
          </a:p>
          <a:p>
            <a:pPr marL="0" indent="0">
              <a:buNone/>
            </a:pPr>
            <a:r>
              <a:rPr lang="ja-JP" altLang="ja-JP" sz="2400" dirty="0"/>
              <a:t>　</a:t>
            </a:r>
            <a:r>
              <a:rPr lang="ja-JP" altLang="en-US" sz="2400" dirty="0" smtClean="0"/>
              <a:t>　　　　　　　　「生きてほしい」と言われたかった</a:t>
            </a:r>
            <a:endParaRPr kumimoji="1"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2478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本人・家族？医師？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1899" y="2059722"/>
            <a:ext cx="3768973" cy="4007224"/>
          </a:xfrm>
        </p:spPr>
        <p:txBody>
          <a:bodyPr>
            <a:normAutofit lnSpcReduction="10000"/>
          </a:bodyPr>
          <a:lstStyle/>
          <a:p>
            <a:r>
              <a:rPr lang="ja-JP" altLang="en-US" sz="3600" dirty="0" smtClean="0"/>
              <a:t>医学的無益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医療資源の分配</a:t>
            </a:r>
            <a:endParaRPr kumimoji="1" lang="en-US" altLang="ja-JP" sz="3600" dirty="0" smtClean="0"/>
          </a:p>
          <a:p>
            <a:endParaRPr lang="en-US" altLang="ja-JP" sz="3600" dirty="0"/>
          </a:p>
          <a:p>
            <a:r>
              <a:rPr kumimoji="1" lang="ja-JP" altLang="en-US" sz="3600" dirty="0" smtClean="0"/>
              <a:t>説明責任の範囲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ja-JP" sz="2400" dirty="0"/>
              <a:t>　</a:t>
            </a:r>
            <a:r>
              <a:rPr lang="ja-JP" altLang="en-US" sz="2400" dirty="0" smtClean="0"/>
              <a:t>同意能力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ja-JP" sz="2400" dirty="0"/>
              <a:t>　</a:t>
            </a:r>
            <a:r>
              <a:rPr kumimoji="1" lang="ja-JP" altLang="en-US" sz="2400" dirty="0" smtClean="0"/>
              <a:t>どの事をどの程度？</a:t>
            </a:r>
            <a:endParaRPr kumimoji="1" lang="en-US" altLang="ja-JP" sz="2400" dirty="0" smtClean="0"/>
          </a:p>
          <a:p>
            <a:pPr marL="0" indent="0">
              <a:buNone/>
            </a:pPr>
            <a:endParaRPr kumimoji="1" lang="en-US" altLang="ja-JP" sz="3600" dirty="0" smtClean="0"/>
          </a:p>
          <a:p>
            <a:endParaRPr lang="en-US" altLang="ja-JP" sz="3600" dirty="0"/>
          </a:p>
          <a:p>
            <a:pPr marL="0" indent="0">
              <a:buNone/>
            </a:pPr>
            <a:endParaRPr kumimoji="1" lang="ja-JP" altLang="en-US" sz="3600" dirty="0"/>
          </a:p>
        </p:txBody>
      </p:sp>
      <p:sp>
        <p:nvSpPr>
          <p:cNvPr id="6" name="右矢印 5"/>
          <p:cNvSpPr/>
          <p:nvPr/>
        </p:nvSpPr>
        <p:spPr>
          <a:xfrm>
            <a:off x="4701756" y="2466621"/>
            <a:ext cx="635042" cy="4395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17682" y="2466621"/>
            <a:ext cx="3028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医師の裁量権</a:t>
            </a:r>
            <a:endParaRPr kumimoji="1" lang="ja-JP" altLang="en-US" sz="36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8" name="右大かっこ 7"/>
          <p:cNvSpPr/>
          <p:nvPr/>
        </p:nvSpPr>
        <p:spPr>
          <a:xfrm>
            <a:off x="4249899" y="2059722"/>
            <a:ext cx="305309" cy="1554732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 descr="インフォームドコンセント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756" y="3957928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2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胎児？親？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1857" y="1949824"/>
            <a:ext cx="7911094" cy="4007224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出生前診断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ja-JP" sz="2400" dirty="0" smtClean="0"/>
              <a:t>　</a:t>
            </a:r>
            <a:r>
              <a:rPr lang="en-US" altLang="ja-JP" sz="2400" dirty="0" smtClean="0"/>
              <a:t>90’s</a:t>
            </a:r>
            <a:r>
              <a:rPr lang="ja-JP" altLang="en-US" sz="2400" dirty="0" smtClean="0"/>
              <a:t>：イギリス：障がい児の出生を「予防」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ja-JP" sz="2400" dirty="0"/>
              <a:t>　</a:t>
            </a:r>
            <a:r>
              <a:rPr kumimoji="1" lang="en-US" altLang="ja-JP" sz="2400" dirty="0" smtClean="0"/>
              <a:t>69-72 </a:t>
            </a:r>
            <a:r>
              <a:rPr kumimoji="1" lang="ja-JP" altLang="en-US" sz="2400" dirty="0" smtClean="0"/>
              <a:t>：兵庫：「不幸な子どもの産まれない対策室」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 smtClean="0"/>
              <a:t>　　　　「障害」を作り出しているのは社会システム？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ja-JP" sz="2400" dirty="0"/>
              <a:t>　</a:t>
            </a:r>
            <a:r>
              <a:rPr lang="ja-JP" altLang="en-US" sz="2400" dirty="0" smtClean="0"/>
              <a:t>　　　産む前の心構えができるようになった！</a:t>
            </a:r>
            <a:endParaRPr kumimoji="1" lang="en-US" altLang="ja-JP" sz="2400" dirty="0" smtClean="0"/>
          </a:p>
        </p:txBody>
      </p:sp>
      <p:sp>
        <p:nvSpPr>
          <p:cNvPr id="6" name="V 字形矢印 5"/>
          <p:cNvSpPr/>
          <p:nvPr/>
        </p:nvSpPr>
        <p:spPr>
          <a:xfrm>
            <a:off x="659467" y="4835554"/>
            <a:ext cx="989201" cy="402963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生命倫理表紙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745" y="295833"/>
            <a:ext cx="3153401" cy="24613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158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胎児？親・医師？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ja-JP" sz="3600" dirty="0" smtClean="0"/>
          </a:p>
          <a:p>
            <a:r>
              <a:rPr lang="ja-JP" altLang="en-US" sz="3600" dirty="0" smtClean="0"/>
              <a:t>死亡胎児の利用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ja-JP" sz="2400" dirty="0"/>
              <a:t>　</a:t>
            </a:r>
            <a:r>
              <a:rPr kumimoji="1" lang="en-US" altLang="ja-JP" sz="2400" dirty="0" smtClean="0"/>
              <a:t>EG</a:t>
            </a:r>
            <a:r>
              <a:rPr kumimoji="1" lang="ja-JP" altLang="en-US" sz="2400" dirty="0" smtClean="0"/>
              <a:t>細胞をつくるための「始原生殖細胞」</a:t>
            </a:r>
            <a:endParaRPr kumimoji="1"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ja-JP" altLang="ja-JP" sz="2400" dirty="0" smtClean="0"/>
              <a:t>　</a:t>
            </a:r>
            <a:r>
              <a:rPr kumimoji="1" lang="ja-JP" altLang="en-US" sz="2400" dirty="0" smtClean="0"/>
              <a:t>「ほかの人の役に立つなら</a:t>
            </a:r>
            <a:r>
              <a:rPr kumimoji="1" lang="en-US" altLang="ja-JP" sz="2400" dirty="0" smtClean="0"/>
              <a:t>…</a:t>
            </a:r>
            <a:r>
              <a:rPr kumimoji="1" lang="ja-JP" altLang="en-US" sz="2400" dirty="0" smtClean="0"/>
              <a:t>」</a:t>
            </a:r>
            <a:r>
              <a:rPr kumimoji="1" lang="en-US" altLang="ja-JP" sz="2400" dirty="0" smtClean="0"/>
              <a:t>⇒</a:t>
            </a:r>
            <a:r>
              <a:rPr kumimoji="1" lang="ja-JP" altLang="en-US" sz="2400" dirty="0" smtClean="0"/>
              <a:t>中絶？</a:t>
            </a:r>
            <a:endParaRPr kumimoji="1" lang="ja-JP" altLang="en-US" sz="2400" dirty="0"/>
          </a:p>
        </p:txBody>
      </p:sp>
      <p:pic>
        <p:nvPicPr>
          <p:cNvPr id="4" name="図 3" descr="科学者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3" y="295833"/>
            <a:ext cx="3975682" cy="26708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1492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論点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7610" y="2356722"/>
            <a:ext cx="6264938" cy="3600326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3600" dirty="0" smtClean="0"/>
              <a:t>命の決定権は誰にあるか？</a:t>
            </a:r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</a:t>
            </a:r>
            <a:r>
              <a:rPr lang="ja-JP" altLang="en-US" sz="3600" dirty="0" smtClean="0"/>
              <a:t>出生前診断</a:t>
            </a:r>
            <a:endParaRPr lang="en-US" altLang="ja-JP" sz="2400" dirty="0" smtClean="0">
              <a:solidFill>
                <a:srgbClr val="103154"/>
              </a:solidFill>
            </a:endParaRPr>
          </a:p>
          <a:p>
            <a:pPr marL="0" indent="0">
              <a:buNone/>
            </a:pPr>
            <a:r>
              <a:rPr kumimoji="1" lang="ja-JP" altLang="en-US" sz="2400" dirty="0">
                <a:solidFill>
                  <a:srgbClr val="103154"/>
                </a:solidFill>
              </a:rPr>
              <a:t>　</a:t>
            </a:r>
            <a:r>
              <a:rPr kumimoji="1" lang="ja-JP" altLang="en-US" sz="2400" dirty="0" smtClean="0">
                <a:solidFill>
                  <a:srgbClr val="103154"/>
                </a:solidFill>
              </a:rPr>
              <a:t>　　親</a:t>
            </a:r>
            <a:endParaRPr kumimoji="1" lang="en-US" altLang="ja-JP" sz="2400" dirty="0" smtClean="0">
              <a:solidFill>
                <a:srgbClr val="103154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rgbClr val="103154"/>
                </a:solidFill>
              </a:rPr>
              <a:t>　</a:t>
            </a:r>
            <a:r>
              <a:rPr lang="ja-JP" altLang="en-US" sz="2400" dirty="0" smtClean="0">
                <a:solidFill>
                  <a:srgbClr val="103154"/>
                </a:solidFill>
              </a:rPr>
              <a:t>　　医者</a:t>
            </a:r>
            <a:endParaRPr lang="en-US" altLang="ja-JP" sz="2400" dirty="0" smtClean="0">
              <a:solidFill>
                <a:srgbClr val="103154"/>
              </a:solidFill>
            </a:endParaRPr>
          </a:p>
          <a:p>
            <a:pPr marL="0" indent="0">
              <a:buNone/>
            </a:pPr>
            <a:r>
              <a:rPr kumimoji="1" lang="ja-JP" altLang="en-US" sz="2400" dirty="0">
                <a:solidFill>
                  <a:srgbClr val="103154"/>
                </a:solidFill>
              </a:rPr>
              <a:t>　</a:t>
            </a:r>
            <a:r>
              <a:rPr kumimoji="1" lang="ja-JP" altLang="en-US" sz="2400" dirty="0" smtClean="0">
                <a:solidFill>
                  <a:srgbClr val="103154"/>
                </a:solidFill>
              </a:rPr>
              <a:t>　</a:t>
            </a:r>
            <a:r>
              <a:rPr kumimoji="1" lang="ja-JP" altLang="en-US" sz="2400" smtClean="0">
                <a:solidFill>
                  <a:srgbClr val="103154"/>
                </a:solidFill>
              </a:rPr>
              <a:t>　人間が介入するところじゃない</a:t>
            </a:r>
            <a:endParaRPr kumimoji="1" lang="en-US" altLang="ja-JP" sz="2400" dirty="0" smtClean="0">
              <a:solidFill>
                <a:srgbClr val="103154"/>
              </a:solidFill>
            </a:endParaRPr>
          </a:p>
          <a:p>
            <a:pPr marL="0" indent="0">
              <a:buNone/>
            </a:pPr>
            <a:r>
              <a:rPr lang="ja-JP" altLang="ja-JP" sz="2400" dirty="0">
                <a:solidFill>
                  <a:srgbClr val="103154"/>
                </a:solidFill>
              </a:rPr>
              <a:t>　</a:t>
            </a:r>
            <a:r>
              <a:rPr lang="ja-JP" altLang="en-US" sz="2400" dirty="0" smtClean="0">
                <a:solidFill>
                  <a:srgbClr val="103154"/>
                </a:solidFill>
              </a:rPr>
              <a:t>　　</a:t>
            </a:r>
            <a:endParaRPr kumimoji="1" lang="en-US" altLang="ja-JP" sz="2400" dirty="0" smtClean="0">
              <a:solidFill>
                <a:srgbClr val="103154"/>
              </a:solidFill>
            </a:endParaRPr>
          </a:p>
          <a:p>
            <a:pPr marL="0" indent="0">
              <a:buNone/>
            </a:pPr>
            <a:endParaRPr kumimoji="1" lang="en-US" altLang="ja-JP" sz="3600" dirty="0" smtClean="0">
              <a:solidFill>
                <a:srgbClr val="FF6600"/>
              </a:solidFill>
            </a:endParaRPr>
          </a:p>
        </p:txBody>
      </p:sp>
      <p:pic>
        <p:nvPicPr>
          <p:cNvPr id="5" name="図 4" descr="宇宙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964" y="1660695"/>
            <a:ext cx="2857691" cy="504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91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ピクセル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ピクセル.thmx</Template>
  <TotalTime>122</TotalTime>
  <Words>79</Words>
  <Application>Microsoft Office PowerPoint</Application>
  <PresentationFormat>画面に合わせる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ピクセル</vt:lpstr>
      <vt:lpstr>生命倫理 命はだれのもの？</vt:lpstr>
      <vt:lpstr>本人の意思？その家族や他者？</vt:lpstr>
      <vt:lpstr>本人の意思？その家族や他者？</vt:lpstr>
      <vt:lpstr>本人・家族？医師？</vt:lpstr>
      <vt:lpstr>胎児？親？</vt:lpstr>
      <vt:lpstr>胎児？親・医師？</vt:lpstr>
      <vt:lpstr>論点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生命倫理 命はだれのもの？</dc:title>
  <dc:creator>神戸大学</dc:creator>
  <cp:lastModifiedBy>安岡　正晴</cp:lastModifiedBy>
  <cp:revision>21</cp:revision>
  <cp:lastPrinted>2013-06-07T11:59:38Z</cp:lastPrinted>
  <dcterms:created xsi:type="dcterms:W3CDTF">2013-06-03T07:59:20Z</dcterms:created>
  <dcterms:modified xsi:type="dcterms:W3CDTF">2013-06-08T06:56:02Z</dcterms:modified>
</cp:coreProperties>
</file>