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75" r:id="rId3"/>
    <p:sldId id="257" r:id="rId4"/>
    <p:sldId id="258" r:id="rId5"/>
    <p:sldId id="259" r:id="rId6"/>
    <p:sldId id="263" r:id="rId7"/>
    <p:sldId id="276" r:id="rId8"/>
    <p:sldId id="260" r:id="rId9"/>
    <p:sldId id="261" r:id="rId10"/>
    <p:sldId id="262" r:id="rId11"/>
    <p:sldId id="264" r:id="rId12"/>
    <p:sldId id="266" r:id="rId13"/>
    <p:sldId id="277" r:id="rId14"/>
    <p:sldId id="267" r:id="rId15"/>
    <p:sldId id="270" r:id="rId16"/>
    <p:sldId id="278"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54" autoAdjust="0"/>
    <p:restoredTop sz="92279" autoAdjust="0"/>
  </p:normalViewPr>
  <p:slideViewPr>
    <p:cSldViewPr>
      <p:cViewPr varScale="1">
        <p:scale>
          <a:sx n="67" d="100"/>
          <a:sy n="67" d="100"/>
        </p:scale>
        <p:origin x="-1242" y="-96"/>
      </p:cViewPr>
      <p:guideLst>
        <p:guide orient="horz" pos="2160"/>
        <p:guide pos="2880"/>
      </p:guideLst>
    </p:cSldViewPr>
  </p:slideViewPr>
  <p:outlineViewPr>
    <p:cViewPr>
      <p:scale>
        <a:sx n="33" d="100"/>
        <a:sy n="33" d="100"/>
      </p:scale>
      <p:origin x="0" y="112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AEE49E-C55C-4CC2-B356-E0F5F6108973}" type="datetimeFigureOut">
              <a:rPr kumimoji="1" lang="ja-JP" altLang="en-US" smtClean="0"/>
              <a:t>2013/4/22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E31CE-58F7-46AF-B17B-0B9EA765DFA0}" type="slidenum">
              <a:rPr kumimoji="1" lang="ja-JP" altLang="en-US" smtClean="0"/>
              <a:t>‹#›</a:t>
            </a:fld>
            <a:endParaRPr kumimoji="1" lang="ja-JP" altLang="en-US"/>
          </a:p>
        </p:txBody>
      </p:sp>
    </p:spTree>
    <p:extLst>
      <p:ext uri="{BB962C8B-B14F-4D97-AF65-F5344CB8AC3E}">
        <p14:creationId xmlns:p14="http://schemas.microsoft.com/office/powerpoint/2010/main" val="10394814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CE31CE-58F7-46AF-B17B-0B9EA765DFA0}" type="slidenum">
              <a:rPr kumimoji="1" lang="ja-JP" altLang="en-US" smtClean="0"/>
              <a:t>1</a:t>
            </a:fld>
            <a:endParaRPr kumimoji="1" lang="ja-JP" altLang="en-US"/>
          </a:p>
        </p:txBody>
      </p:sp>
    </p:spTree>
    <p:extLst>
      <p:ext uri="{BB962C8B-B14F-4D97-AF65-F5344CB8AC3E}">
        <p14:creationId xmlns:p14="http://schemas.microsoft.com/office/powerpoint/2010/main" val="701878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総人口は今後、長期の人口減少過程に入り、</a:t>
            </a:r>
            <a:r>
              <a:rPr kumimoji="1" lang="en-US" altLang="ja-JP" dirty="0" smtClean="0"/>
              <a:t>2026</a:t>
            </a:r>
            <a:r>
              <a:rPr kumimoji="1" lang="ja-JP" altLang="en-US" dirty="0" smtClean="0"/>
              <a:t>年に人口</a:t>
            </a:r>
            <a:r>
              <a:rPr kumimoji="1" lang="en-US" altLang="ja-JP" dirty="0" smtClean="0"/>
              <a:t>1</a:t>
            </a:r>
            <a:r>
              <a:rPr kumimoji="1" lang="ja-JP" altLang="en-US" dirty="0" smtClean="0"/>
              <a:t>億</a:t>
            </a:r>
            <a:r>
              <a:rPr kumimoji="1" lang="en-US" altLang="ja-JP" dirty="0" smtClean="0"/>
              <a:t>2,000</a:t>
            </a:r>
            <a:r>
              <a:rPr kumimoji="1" lang="ja-JP" altLang="en-US" dirty="0" smtClean="0"/>
              <a:t>万人を下回ります。</a:t>
            </a:r>
            <a:r>
              <a:rPr kumimoji="1" lang="en-US" altLang="ja-JP" dirty="0" smtClean="0"/>
              <a:t>2048</a:t>
            </a:r>
            <a:r>
              <a:rPr kumimoji="1" lang="ja-JP" altLang="en-US" dirty="0" smtClean="0"/>
              <a:t>年には</a:t>
            </a:r>
            <a:r>
              <a:rPr kumimoji="1" lang="en-US" altLang="ja-JP" dirty="0" smtClean="0"/>
              <a:t>1</a:t>
            </a:r>
            <a:r>
              <a:rPr kumimoji="1" lang="ja-JP" altLang="en-US" dirty="0" smtClean="0"/>
              <a:t>億人を割って</a:t>
            </a:r>
            <a:r>
              <a:rPr kumimoji="1" lang="en-US" altLang="ja-JP" dirty="0" smtClean="0"/>
              <a:t>9,913</a:t>
            </a:r>
            <a:r>
              <a:rPr kumimoji="1" lang="ja-JP" altLang="en-US" dirty="0" smtClean="0"/>
              <a:t>万人となり、</a:t>
            </a:r>
            <a:r>
              <a:rPr kumimoji="1" lang="en-US" altLang="ja-JP" dirty="0" smtClean="0"/>
              <a:t>2060</a:t>
            </a:r>
            <a:r>
              <a:rPr kumimoji="1" lang="ja-JP" altLang="en-US" dirty="0" smtClean="0"/>
              <a:t>年には</a:t>
            </a:r>
            <a:r>
              <a:rPr kumimoji="1" lang="en-US" altLang="ja-JP" dirty="0" smtClean="0"/>
              <a:t>8,674</a:t>
            </a:r>
            <a:r>
              <a:rPr kumimoji="1" lang="ja-JP" altLang="en-US" dirty="0" smtClean="0"/>
              <a:t>万人になると推計されています</a:t>
            </a:r>
            <a:endParaRPr kumimoji="1" lang="en-US" altLang="ja-JP" dirty="0" smtClean="0"/>
          </a:p>
          <a:p>
            <a:r>
              <a:rPr kumimoji="1" lang="ja-JP" altLang="en-US" dirty="0" smtClean="0"/>
              <a:t>よく少子高齢化、と言われますが、細かく見ていくと緑の若年層、赤の生産年齢人口が減り、青の前期高齢者、紫の後期高齢者が増えています。そして高齢化率、つまり</a:t>
            </a:r>
            <a:r>
              <a:rPr kumimoji="1" lang="en-US" altLang="ja-JP" dirty="0" smtClean="0"/>
              <a:t>65</a:t>
            </a:r>
            <a:r>
              <a:rPr kumimoji="1" lang="ja-JP" altLang="en-US" dirty="0" smtClean="0"/>
              <a:t>歳以上の割合は</a:t>
            </a:r>
            <a:r>
              <a:rPr kumimoji="1" lang="en-US" altLang="ja-JP" dirty="0" smtClean="0"/>
              <a:t>2013</a:t>
            </a:r>
            <a:r>
              <a:rPr kumimoji="1" lang="ja-JP" altLang="en-US" dirty="0" smtClean="0"/>
              <a:t>年：</a:t>
            </a:r>
            <a:r>
              <a:rPr kumimoji="1" lang="en-US" altLang="ja-JP" dirty="0" smtClean="0"/>
              <a:t>25.1</a:t>
            </a:r>
            <a:r>
              <a:rPr kumimoji="1" lang="ja-JP" altLang="en-US" dirty="0" smtClean="0"/>
              <a:t>％で</a:t>
            </a:r>
            <a:r>
              <a:rPr kumimoji="1" lang="en-US" altLang="ja-JP" dirty="0" smtClean="0"/>
              <a:t>4</a:t>
            </a:r>
            <a:r>
              <a:rPr kumimoji="1" lang="ja-JP" altLang="en-US" dirty="0" smtClean="0"/>
              <a:t>人に</a:t>
            </a:r>
            <a:r>
              <a:rPr kumimoji="1" lang="en-US" altLang="ja-JP" dirty="0" smtClean="0"/>
              <a:t>1</a:t>
            </a:r>
            <a:r>
              <a:rPr kumimoji="1" lang="ja-JP" altLang="en-US" dirty="0" smtClean="0"/>
              <a:t>人→</a:t>
            </a:r>
            <a:r>
              <a:rPr kumimoji="1" lang="en-US" altLang="ja-JP" dirty="0" smtClean="0"/>
              <a:t>2035</a:t>
            </a:r>
            <a:r>
              <a:rPr kumimoji="1" lang="ja-JP" altLang="en-US" dirty="0" smtClean="0"/>
              <a:t>年：</a:t>
            </a:r>
            <a:r>
              <a:rPr kumimoji="1" lang="en-US" altLang="ja-JP" dirty="0" smtClean="0"/>
              <a:t>33.4</a:t>
            </a:r>
            <a:r>
              <a:rPr kumimoji="1" lang="ja-JP" altLang="en-US" dirty="0" smtClean="0"/>
              <a:t>％で</a:t>
            </a:r>
            <a:r>
              <a:rPr kumimoji="1" lang="en-US" altLang="ja-JP" dirty="0" smtClean="0"/>
              <a:t>3</a:t>
            </a:r>
            <a:r>
              <a:rPr kumimoji="1" lang="ja-JP" altLang="en-US" dirty="0" smtClean="0"/>
              <a:t>人に</a:t>
            </a:r>
            <a:r>
              <a:rPr kumimoji="1" lang="en-US" altLang="ja-JP" dirty="0" smtClean="0"/>
              <a:t>1</a:t>
            </a:r>
            <a:r>
              <a:rPr kumimoji="1" lang="ja-JP" altLang="en-US" dirty="0" smtClean="0"/>
              <a:t>人→</a:t>
            </a:r>
            <a:r>
              <a:rPr kumimoji="1" lang="en-US" altLang="ja-JP" dirty="0" smtClean="0"/>
              <a:t>2042</a:t>
            </a:r>
            <a:r>
              <a:rPr kumimoji="1" lang="ja-JP" altLang="en-US" dirty="0" smtClean="0"/>
              <a:t>年以降は高齢者人口は減少に転じるが高齢化率は上昇を続け、</a:t>
            </a:r>
            <a:r>
              <a:rPr kumimoji="1" lang="en-US" altLang="ja-JP" dirty="0" smtClean="0"/>
              <a:t>2060</a:t>
            </a:r>
            <a:r>
              <a:rPr kumimoji="1" lang="ja-JP" altLang="en-US" dirty="0" smtClean="0"/>
              <a:t>年には</a:t>
            </a:r>
            <a:r>
              <a:rPr kumimoji="1" lang="en-US" altLang="ja-JP" dirty="0" smtClean="0"/>
              <a:t>39.9</a:t>
            </a:r>
            <a:r>
              <a:rPr kumimoji="1" lang="ja-JP" altLang="en-US" dirty="0" smtClean="0"/>
              <a:t>％、国民の約</a:t>
            </a:r>
            <a:r>
              <a:rPr kumimoji="1" lang="en-US" altLang="ja-JP" dirty="0" smtClean="0"/>
              <a:t>2.5</a:t>
            </a:r>
            <a:r>
              <a:rPr kumimoji="1" lang="ja-JP" altLang="en-US" dirty="0" smtClean="0"/>
              <a:t>人に</a:t>
            </a:r>
            <a:r>
              <a:rPr kumimoji="1" lang="en-US" altLang="ja-JP" dirty="0" smtClean="0"/>
              <a:t>1</a:t>
            </a:r>
            <a:r>
              <a:rPr kumimoji="1" lang="ja-JP" altLang="en-US" dirty="0" smtClean="0"/>
              <a:t>人が</a:t>
            </a:r>
            <a:r>
              <a:rPr kumimoji="1" lang="en-US" altLang="ja-JP" dirty="0" smtClean="0"/>
              <a:t>65</a:t>
            </a:r>
            <a:r>
              <a:rPr kumimoji="1" lang="ja-JP" altLang="en-US" dirty="0" smtClean="0"/>
              <a:t>歳以上の高齢者。</a:t>
            </a:r>
            <a:endParaRPr kumimoji="1" lang="en-US" altLang="ja-JP" dirty="0" smtClean="0"/>
          </a:p>
          <a:p>
            <a:r>
              <a:rPr kumimoji="1" lang="ja-JP" altLang="en-US" dirty="0" smtClean="0"/>
              <a:t>さらに</a:t>
            </a:r>
            <a:r>
              <a:rPr kumimoji="1" lang="en-US" altLang="ja-JP" dirty="0" smtClean="0"/>
              <a:t>1947</a:t>
            </a:r>
            <a:r>
              <a:rPr kumimoji="1" lang="ja-JP" altLang="en-US" dirty="0" smtClean="0"/>
              <a:t>年から</a:t>
            </a:r>
            <a:r>
              <a:rPr kumimoji="1" lang="en-US" altLang="ja-JP" dirty="0" smtClean="0"/>
              <a:t>1949</a:t>
            </a:r>
            <a:r>
              <a:rPr kumimoji="1" lang="ja-JP" altLang="en-US" dirty="0" smtClean="0"/>
              <a:t>年生まれの団塊の世代が</a:t>
            </a:r>
            <a:r>
              <a:rPr kumimoji="1" lang="en-US" altLang="ja-JP" dirty="0" smtClean="0"/>
              <a:t>2012</a:t>
            </a:r>
            <a:r>
              <a:rPr kumimoji="1" lang="ja-JP" altLang="en-US" dirty="0" smtClean="0"/>
              <a:t>年から</a:t>
            </a:r>
            <a:r>
              <a:rPr kumimoji="1" lang="en-US" altLang="ja-JP" dirty="0" smtClean="0"/>
              <a:t>65</a:t>
            </a:r>
            <a:r>
              <a:rPr kumimoji="1" lang="ja-JP" altLang="en-US" dirty="0" smtClean="0"/>
              <a:t>歳となり、</a:t>
            </a:r>
            <a:r>
              <a:rPr kumimoji="1" lang="en-US" altLang="ja-JP" dirty="0" smtClean="0"/>
              <a:t>2012</a:t>
            </a:r>
            <a:r>
              <a:rPr kumimoji="1" lang="ja-JP" altLang="en-US" dirty="0" smtClean="0"/>
              <a:t>年から</a:t>
            </a:r>
            <a:r>
              <a:rPr kumimoji="1" lang="en-US" altLang="ja-JP" dirty="0" smtClean="0"/>
              <a:t>2014</a:t>
            </a:r>
            <a:r>
              <a:rPr kumimoji="1" lang="ja-JP" altLang="en-US" dirty="0" smtClean="0"/>
              <a:t>年に</a:t>
            </a:r>
            <a:r>
              <a:rPr kumimoji="1" lang="en-US" altLang="ja-JP" dirty="0" smtClean="0"/>
              <a:t>65</a:t>
            </a:r>
            <a:r>
              <a:rPr kumimoji="1" lang="ja-JP" altLang="en-US" dirty="0" smtClean="0"/>
              <a:t>歳以上の者の人口が毎年</a:t>
            </a:r>
            <a:r>
              <a:rPr kumimoji="1" lang="en-US" altLang="ja-JP" dirty="0" smtClean="0"/>
              <a:t>100</a:t>
            </a:r>
            <a:r>
              <a:rPr kumimoji="1" lang="ja-JP" altLang="en-US" dirty="0" smtClean="0"/>
              <a:t>万人ずつ増加する。</a:t>
            </a:r>
            <a:r>
              <a:rPr kumimoji="1" lang="en-US" altLang="ja-JP" dirty="0" smtClean="0"/>
              <a:t>75</a:t>
            </a:r>
            <a:r>
              <a:rPr kumimoji="1" lang="ja-JP" altLang="en-US" dirty="0" smtClean="0"/>
              <a:t>歳以上人口率も</a:t>
            </a:r>
            <a:r>
              <a:rPr kumimoji="1" lang="en-US" altLang="ja-JP" dirty="0" smtClean="0"/>
              <a:t>1971</a:t>
            </a:r>
            <a:r>
              <a:rPr kumimoji="1" lang="ja-JP" altLang="en-US" dirty="0" smtClean="0"/>
              <a:t>～</a:t>
            </a:r>
            <a:r>
              <a:rPr kumimoji="1" lang="en-US" altLang="ja-JP" dirty="0" smtClean="0"/>
              <a:t>1974</a:t>
            </a:r>
            <a:r>
              <a:rPr kumimoji="1" lang="ja-JP" altLang="en-US" dirty="0" smtClean="0"/>
              <a:t>年生まれの「団塊ジュニア」が</a:t>
            </a:r>
            <a:r>
              <a:rPr kumimoji="1" lang="en-US" altLang="ja-JP" dirty="0" smtClean="0"/>
              <a:t>75</a:t>
            </a:r>
            <a:r>
              <a:rPr kumimoji="1" lang="ja-JP" altLang="en-US" dirty="0" smtClean="0"/>
              <a:t>歳以上となった後、</a:t>
            </a:r>
            <a:r>
              <a:rPr kumimoji="1" lang="en-US" altLang="ja-JP" dirty="0" smtClean="0"/>
              <a:t>2060</a:t>
            </a:r>
            <a:r>
              <a:rPr kumimoji="1" lang="ja-JP" altLang="en-US" dirty="0" smtClean="0"/>
              <a:t>年には</a:t>
            </a:r>
            <a:r>
              <a:rPr kumimoji="1" lang="en-US" altLang="ja-JP" dirty="0" smtClean="0"/>
              <a:t>26.9</a:t>
            </a:r>
            <a:r>
              <a:rPr kumimoji="1" lang="ja-JP" altLang="en-US" dirty="0" smtClean="0"/>
              <a:t>％となり、</a:t>
            </a:r>
            <a:r>
              <a:rPr kumimoji="1" lang="en-US" altLang="ja-JP" dirty="0" smtClean="0"/>
              <a:t>4</a:t>
            </a:r>
            <a:r>
              <a:rPr kumimoji="1" lang="ja-JP" altLang="en-US" dirty="0" smtClean="0"/>
              <a:t>人に</a:t>
            </a:r>
            <a:r>
              <a:rPr kumimoji="1" lang="en-US" altLang="ja-JP" dirty="0" smtClean="0"/>
              <a:t>1</a:t>
            </a:r>
            <a:r>
              <a:rPr kumimoji="1" lang="ja-JP" altLang="en-US" dirty="0" smtClean="0"/>
              <a:t>人が</a:t>
            </a:r>
            <a:r>
              <a:rPr kumimoji="1" lang="en-US" altLang="ja-JP" dirty="0" smtClean="0"/>
              <a:t>75</a:t>
            </a:r>
            <a:r>
              <a:rPr kumimoji="1" lang="ja-JP" altLang="en-US" dirty="0" smtClean="0"/>
              <a:t>歳以上の高齢者となると推計されている。</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8CE31CE-58F7-46AF-B17B-0B9EA765DFA0}" type="slidenum">
              <a:rPr kumimoji="1" lang="ja-JP" altLang="en-US" smtClean="0"/>
              <a:t>3</a:t>
            </a:fld>
            <a:endParaRPr kumimoji="1" lang="ja-JP" altLang="en-US"/>
          </a:p>
        </p:txBody>
      </p:sp>
    </p:spTree>
    <p:extLst>
      <p:ext uri="{BB962C8B-B14F-4D97-AF65-F5344CB8AC3E}">
        <p14:creationId xmlns:p14="http://schemas.microsoft.com/office/powerpoint/2010/main" val="1322759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そしてこのような少子高齢・人口減少社会がもたらす影響として、よく問題に上がるのが、年金や保険料など社会保障や財政の問題。</a:t>
            </a:r>
            <a:endParaRPr kumimoji="1" lang="en-US" altLang="ja-JP" dirty="0" smtClean="0"/>
          </a:p>
          <a:p>
            <a:r>
              <a:rPr kumimoji="1" lang="ja-JP" altLang="en-US" dirty="0" smtClean="0"/>
              <a:t>生産年齢人口の減少による労働力不足問題。</a:t>
            </a:r>
            <a:endParaRPr kumimoji="1" lang="en-US" altLang="ja-JP" dirty="0" smtClean="0"/>
          </a:p>
          <a:p>
            <a:r>
              <a:rPr kumimoji="1" lang="ja-JP" altLang="en-US" dirty="0" smtClean="0"/>
              <a:t>人口の減少に伴い国内市場が縮小するとともに、基本的に高齢者は貯蓄を切り崩して生活していくので国家レベルでの経済の縮小なども問題視されています。</a:t>
            </a:r>
            <a:endParaRPr kumimoji="1" lang="en-US" altLang="ja-JP" dirty="0" smtClean="0"/>
          </a:p>
          <a:p>
            <a:r>
              <a:rPr kumimoji="1" lang="ja-JP" altLang="en-US" dirty="0" smtClean="0"/>
              <a:t>また特に高齢者が多い地方と都市部との格差が拡大し、過疎地域では公共サービスが運営できなくなってしまったり、いわゆる老々介護といった現象が多くなります。</a:t>
            </a:r>
            <a:endParaRPr kumimoji="1" lang="en-US" altLang="ja-JP" dirty="0" smtClean="0"/>
          </a:p>
          <a:p>
            <a:r>
              <a:rPr kumimoji="1" lang="ja-JP" altLang="en-US" dirty="0" smtClean="0"/>
              <a:t>このように少子高齢化に関わる問題は国家レベルで早急に対策を打っていかなければならないような問題ではあるのですが、今回は実際に生活していく一個人として、自分の人生をどう考え、どのように生きていくのか。そういった視点から取り組み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8CE31CE-58F7-46AF-B17B-0B9EA765DFA0}" type="slidenum">
              <a:rPr kumimoji="1" lang="ja-JP" altLang="en-US" smtClean="0"/>
              <a:t>4</a:t>
            </a:fld>
            <a:endParaRPr kumimoji="1" lang="ja-JP" altLang="en-US"/>
          </a:p>
        </p:txBody>
      </p:sp>
    </p:spTree>
    <p:extLst>
      <p:ext uri="{BB962C8B-B14F-4D97-AF65-F5344CB8AC3E}">
        <p14:creationId xmlns:p14="http://schemas.microsoft.com/office/powerpoint/2010/main" val="530290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ある意味高齢化の原因ともいえることですが、周知のとおり日本の平均寿命は世界１ともいわれる高水準で男性で約</a:t>
            </a:r>
            <a:r>
              <a:rPr kumimoji="1" lang="en-US" altLang="ja-JP" dirty="0" smtClean="0"/>
              <a:t>80</a:t>
            </a:r>
            <a:r>
              <a:rPr kumimoji="1" lang="ja-JP" altLang="en-US" dirty="0" smtClean="0"/>
              <a:t>歳、女性で約</a:t>
            </a:r>
            <a:r>
              <a:rPr kumimoji="1" lang="en-US" altLang="ja-JP" dirty="0" smtClean="0"/>
              <a:t>86</a:t>
            </a:r>
            <a:r>
              <a:rPr kumimoji="1" lang="ja-JP" altLang="en-US" dirty="0" smtClean="0"/>
              <a:t>歳です。しかしまだまだ寿命は長くなると予測されており、</a:t>
            </a:r>
            <a:r>
              <a:rPr kumimoji="1" lang="en-US" altLang="ja-JP" dirty="0" smtClean="0"/>
              <a:t>2060</a:t>
            </a:r>
            <a:r>
              <a:rPr kumimoji="1" lang="ja-JP" altLang="en-US" dirty="0" smtClean="0"/>
              <a:t>年には男性約</a:t>
            </a:r>
            <a:r>
              <a:rPr kumimoji="1" lang="en-US" altLang="ja-JP" dirty="0" smtClean="0"/>
              <a:t>84</a:t>
            </a:r>
            <a:r>
              <a:rPr kumimoji="1" lang="ja-JP" altLang="en-US" dirty="0" smtClean="0"/>
              <a:t>歳、女性約</a:t>
            </a:r>
            <a:r>
              <a:rPr kumimoji="1" lang="en-US" altLang="ja-JP" dirty="0" smtClean="0"/>
              <a:t>90</a:t>
            </a:r>
            <a:r>
              <a:rPr kumimoji="1" lang="ja-JP" altLang="en-US" dirty="0" smtClean="0"/>
              <a:t>歳になると考えられています。</a:t>
            </a:r>
            <a:endParaRPr kumimoji="1" lang="en-US" altLang="ja-JP" dirty="0" smtClean="0"/>
          </a:p>
          <a:p>
            <a:r>
              <a:rPr kumimoji="1" lang="ja-JP" altLang="en-US" dirty="0" smtClean="0"/>
              <a:t>またこのような衛生・栄養状況や保健医療技術の高度化と社会システムの変化により、高齢期そのものの捉え方にも変化があります。</a:t>
            </a:r>
            <a:endParaRPr kumimoji="1" lang="en-US" altLang="ja-JP" dirty="0" smtClean="0"/>
          </a:p>
          <a:p>
            <a:r>
              <a:rPr kumimoji="1" lang="ja-JP" altLang="en-US" dirty="0" smtClean="0"/>
              <a:t>現在高齢者、というと</a:t>
            </a:r>
            <a:r>
              <a:rPr kumimoji="1" lang="en-US" altLang="ja-JP" dirty="0" smtClean="0"/>
              <a:t>65</a:t>
            </a:r>
            <a:r>
              <a:rPr kumimoji="1" lang="ja-JP" altLang="en-US" dirty="0" smtClean="0"/>
              <a:t>歳以上の人々を指すことが多いのですが、これでは</a:t>
            </a:r>
            <a:r>
              <a:rPr kumimoji="1" lang="en-US" altLang="ja-JP" dirty="0" smtClean="0"/>
              <a:t>20</a:t>
            </a:r>
            <a:r>
              <a:rPr kumimoji="1" lang="ja-JP" altLang="en-US" dirty="0" smtClean="0"/>
              <a:t>年ほどの年齢層の間にいるたくさんの人々指してしまいます。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日本では</a:t>
            </a:r>
            <a:r>
              <a:rPr kumimoji="1" lang="en-US" altLang="ja-JP" dirty="0" smtClean="0"/>
              <a:t>65</a:t>
            </a:r>
            <a:r>
              <a:rPr kumimoji="1" lang="ja-JP" altLang="en-US" dirty="0" smtClean="0"/>
              <a:t>歳以上でも「高齢者」という言葉の持つイメージからは想像できないほど労働意欲・能力ともに高い人々がたくさんいるといわれています。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そうした人々にとっては、「働くこと」は生活のために収入を得ることだけではなく、人生に生きがいや目標を持つために大事なもので、そう望む人は００人いるとされています。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そこで、先ほどあげた国レベルでの問題を解決するためにも、高年齢者の雇用を促進しようとする動きが強いのです。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たとえば、所謂高年齢者雇用安定法では、高年齢者の雇用に大きな影響を与えている定年制の存在を変化させようとしています。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D8CE31CE-58F7-46AF-B17B-0B9EA765DFA0}" type="slidenum">
              <a:rPr kumimoji="1" lang="ja-JP" altLang="en-US" smtClean="0"/>
              <a:t>5</a:t>
            </a:fld>
            <a:endParaRPr kumimoji="1" lang="ja-JP" altLang="en-US"/>
          </a:p>
        </p:txBody>
      </p:sp>
    </p:spTree>
    <p:extLst>
      <p:ext uri="{BB962C8B-B14F-4D97-AF65-F5344CB8AC3E}">
        <p14:creationId xmlns:p14="http://schemas.microsoft.com/office/powerpoint/2010/main" val="3424371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平成</a:t>
            </a:r>
            <a:r>
              <a:rPr kumimoji="1" lang="en-US" altLang="ja-JP" dirty="0" smtClean="0"/>
              <a:t>22</a:t>
            </a:r>
            <a:r>
              <a:rPr kumimoji="1" lang="ja-JP" altLang="en-US" dirty="0" smtClean="0"/>
              <a:t>年度第７回高齢者の生活と意識に関する国際比較調査結果（共生社会政策）によると、</a:t>
            </a:r>
          </a:p>
          <a:p>
            <a:r>
              <a:rPr kumimoji="1" lang="ja-JP" altLang="en-US" dirty="0" smtClean="0"/>
              <a:t>日本で収入のある仕事をしている人</a:t>
            </a:r>
            <a:r>
              <a:rPr kumimoji="1" lang="en-US" altLang="ja-JP" dirty="0" smtClean="0"/>
              <a:t>(726 </a:t>
            </a:r>
            <a:r>
              <a:rPr kumimoji="1" lang="ja-JP" altLang="en-US" dirty="0" smtClean="0"/>
              <a:t>人（</a:t>
            </a:r>
            <a:r>
              <a:rPr kumimoji="1" lang="en-US" altLang="ja-JP" dirty="0" smtClean="0"/>
              <a:t>34.7</a:t>
            </a:r>
            <a:r>
              <a:rPr kumimoji="1" lang="ja-JP" altLang="en-US" dirty="0" smtClean="0"/>
              <a:t>％））に、「仕事をしている理由は何か」尋ねてみると、「生活費をまかなうため」の割合が最も高く、</a:t>
            </a:r>
            <a:r>
              <a:rPr kumimoji="1" lang="en-US" altLang="ja-JP" dirty="0" smtClean="0"/>
              <a:t>59.1</a:t>
            </a:r>
            <a:r>
              <a:rPr kumimoji="1" lang="ja-JP" altLang="en-US" dirty="0" smtClean="0"/>
              <a:t>％となっている。次いで「生きがいが得られるから」が </a:t>
            </a:r>
            <a:r>
              <a:rPr kumimoji="1" lang="en-US" altLang="ja-JP" dirty="0" smtClean="0"/>
              <a:t>35.7</a:t>
            </a:r>
            <a:r>
              <a:rPr kumimoji="1" lang="ja-JP" altLang="en-US" dirty="0" smtClean="0"/>
              <a:t>％、「健康によいから」が </a:t>
            </a:r>
            <a:r>
              <a:rPr kumimoji="1" lang="en-US" altLang="ja-JP" dirty="0" smtClean="0"/>
              <a:t>34.2</a:t>
            </a:r>
            <a:r>
              <a:rPr kumimoji="1" lang="ja-JP" altLang="en-US" dirty="0" smtClean="0"/>
              <a:t>％、「将来に備えて蓄えをできるだけ増やすため」が </a:t>
            </a:r>
            <a:r>
              <a:rPr kumimoji="1" lang="en-US" altLang="ja-JP" dirty="0" smtClean="0"/>
              <a:t>29.8</a:t>
            </a:r>
            <a:r>
              <a:rPr kumimoji="1" lang="ja-JP" altLang="en-US" dirty="0" smtClean="0"/>
              <a:t>％、「生活費の不足をおぎなうため」が </a:t>
            </a:r>
            <a:r>
              <a:rPr kumimoji="1" lang="en-US" altLang="ja-JP" dirty="0" smtClean="0"/>
              <a:t>29.6</a:t>
            </a:r>
            <a:r>
              <a:rPr kumimoji="1" lang="ja-JP" altLang="en-US" dirty="0" smtClean="0"/>
              <a:t>％などの順となっている。前回、平成</a:t>
            </a:r>
            <a:r>
              <a:rPr kumimoji="1" lang="en-US" altLang="ja-JP" dirty="0" smtClean="0"/>
              <a:t>13</a:t>
            </a:r>
            <a:r>
              <a:rPr kumimoji="1" lang="ja-JP" altLang="en-US" dirty="0" smtClean="0"/>
              <a:t>年の結果と比べると、「生活費をまかなうため」、「将来に備えて蓄えをできるだけ増やすため」、「生活費の不足をおぎなうため」などの経済的な理由は増加傾向が顕著である。一方、「健康によいから」、「何もしないと退屈だから」は減少傾向を示しており、特に「健康によいから」は平成 </a:t>
            </a:r>
            <a:r>
              <a:rPr kumimoji="1" lang="en-US" altLang="ja-JP" dirty="0" smtClean="0"/>
              <a:t>13 </a:t>
            </a:r>
            <a:r>
              <a:rPr kumimoji="1" lang="ja-JP" altLang="en-US" dirty="0" smtClean="0"/>
              <a:t>年度と比べると割合が大きく減少している。</a:t>
            </a:r>
            <a:endParaRPr kumimoji="1" lang="ja-JP" altLang="en-US" dirty="0"/>
          </a:p>
        </p:txBody>
      </p:sp>
      <p:sp>
        <p:nvSpPr>
          <p:cNvPr id="4" name="スライド番号プレースホルダー 3"/>
          <p:cNvSpPr>
            <a:spLocks noGrp="1"/>
          </p:cNvSpPr>
          <p:nvPr>
            <p:ph type="sldNum" sz="quarter" idx="10"/>
          </p:nvPr>
        </p:nvSpPr>
        <p:spPr/>
        <p:txBody>
          <a:bodyPr/>
          <a:lstStyle/>
          <a:p>
            <a:fld id="{D8CE31CE-58F7-46AF-B17B-0B9EA765DFA0}" type="slidenum">
              <a:rPr kumimoji="1" lang="ja-JP" altLang="en-US" smtClean="0"/>
              <a:t>6</a:t>
            </a:fld>
            <a:endParaRPr kumimoji="1" lang="ja-JP" altLang="en-US"/>
          </a:p>
        </p:txBody>
      </p:sp>
    </p:spTree>
    <p:extLst>
      <p:ext uri="{BB962C8B-B14F-4D97-AF65-F5344CB8AC3E}">
        <p14:creationId xmlns:p14="http://schemas.microsoft.com/office/powerpoint/2010/main" val="1447720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収入を伴う仕事を辞める理想年齢</a:t>
            </a:r>
          </a:p>
          <a:p>
            <a:r>
              <a:rPr kumimoji="1" lang="ja-JP" altLang="en-US" dirty="0" smtClean="0"/>
              <a:t>日本男性：</a:t>
            </a:r>
            <a:r>
              <a:rPr kumimoji="1" lang="en-US" altLang="ja-JP" dirty="0" smtClean="0"/>
              <a:t>60</a:t>
            </a:r>
            <a:r>
              <a:rPr kumimoji="1" lang="ja-JP" altLang="en-US" dirty="0" smtClean="0"/>
              <a:t>歳</a:t>
            </a:r>
            <a:r>
              <a:rPr kumimoji="1" lang="en-US" altLang="ja-JP" dirty="0" smtClean="0"/>
              <a:t>7,4</a:t>
            </a:r>
            <a:r>
              <a:rPr kumimoji="1" lang="ja-JP" altLang="en-US" dirty="0" err="1" smtClean="0"/>
              <a:t>、</a:t>
            </a:r>
            <a:r>
              <a:rPr kumimoji="1" lang="en-US" altLang="ja-JP" dirty="0" smtClean="0"/>
              <a:t>65</a:t>
            </a:r>
            <a:r>
              <a:rPr kumimoji="1" lang="ja-JP" altLang="en-US" dirty="0" smtClean="0"/>
              <a:t>歳</a:t>
            </a:r>
            <a:r>
              <a:rPr kumimoji="1" lang="en-US" altLang="ja-JP" dirty="0" smtClean="0"/>
              <a:t>42,1</a:t>
            </a:r>
            <a:r>
              <a:rPr kumimoji="1" lang="ja-JP" altLang="en-US" dirty="0" err="1" smtClean="0"/>
              <a:t>、</a:t>
            </a:r>
            <a:r>
              <a:rPr kumimoji="1" lang="en-US" altLang="ja-JP" dirty="0" smtClean="0"/>
              <a:t>70</a:t>
            </a:r>
            <a:r>
              <a:rPr kumimoji="1" lang="ja-JP" altLang="en-US" dirty="0" smtClean="0"/>
              <a:t>歳</a:t>
            </a:r>
            <a:r>
              <a:rPr kumimoji="1" lang="en-US" altLang="ja-JP" dirty="0" smtClean="0"/>
              <a:t>33,0</a:t>
            </a:r>
            <a:r>
              <a:rPr kumimoji="1" lang="ja-JP" altLang="en-US" dirty="0" smtClean="0"/>
              <a:t>　</a:t>
            </a:r>
            <a:r>
              <a:rPr kumimoji="1" lang="en-US" altLang="ja-JP" dirty="0" smtClean="0"/>
              <a:t>75</a:t>
            </a:r>
            <a:r>
              <a:rPr kumimoji="1" lang="ja-JP" altLang="en-US" dirty="0" smtClean="0"/>
              <a:t>歳</a:t>
            </a:r>
            <a:r>
              <a:rPr kumimoji="1" lang="en-US" altLang="ja-JP" dirty="0" smtClean="0"/>
              <a:t>9,0</a:t>
            </a:r>
            <a:r>
              <a:rPr kumimoji="1" lang="ja-JP" altLang="en-US" dirty="0" smtClean="0"/>
              <a:t>　</a:t>
            </a:r>
            <a:r>
              <a:rPr kumimoji="1" lang="en-US" altLang="ja-JP" dirty="0" smtClean="0"/>
              <a:t>80</a:t>
            </a:r>
            <a:r>
              <a:rPr kumimoji="1" lang="ja-JP" altLang="en-US" dirty="0" smtClean="0"/>
              <a:t>歳</a:t>
            </a:r>
            <a:r>
              <a:rPr kumimoji="1" lang="en-US" altLang="ja-JP" dirty="0" smtClean="0"/>
              <a:t>3,9</a:t>
            </a:r>
            <a:endParaRPr kumimoji="1" lang="ja-JP" altLang="en-US" dirty="0" smtClean="0"/>
          </a:p>
          <a:p>
            <a:r>
              <a:rPr kumimoji="1" lang="ja-JP" altLang="en-US" dirty="0" smtClean="0"/>
              <a:t>日本女性：</a:t>
            </a:r>
            <a:r>
              <a:rPr kumimoji="1" lang="en-US" altLang="ja-JP" dirty="0" smtClean="0"/>
              <a:t>60</a:t>
            </a:r>
            <a:r>
              <a:rPr kumimoji="1" lang="ja-JP" altLang="en-US" dirty="0" smtClean="0"/>
              <a:t>歳</a:t>
            </a:r>
            <a:r>
              <a:rPr kumimoji="1" lang="en-US" altLang="ja-JP" dirty="0" smtClean="0"/>
              <a:t>27,6</a:t>
            </a:r>
            <a:r>
              <a:rPr kumimoji="1" lang="ja-JP" altLang="en-US" dirty="0" err="1" smtClean="0"/>
              <a:t>、</a:t>
            </a:r>
            <a:r>
              <a:rPr kumimoji="1" lang="en-US" altLang="ja-JP" dirty="0" smtClean="0"/>
              <a:t>65</a:t>
            </a:r>
            <a:r>
              <a:rPr kumimoji="1" lang="ja-JP" altLang="en-US" dirty="0" smtClean="0"/>
              <a:t>歳</a:t>
            </a:r>
            <a:r>
              <a:rPr kumimoji="1" lang="en-US" altLang="ja-JP" dirty="0" smtClean="0"/>
              <a:t>34,4</a:t>
            </a:r>
            <a:r>
              <a:rPr kumimoji="1" lang="ja-JP" altLang="en-US" dirty="0" err="1" smtClean="0"/>
              <a:t>、</a:t>
            </a:r>
            <a:r>
              <a:rPr kumimoji="1" lang="en-US" altLang="ja-JP" dirty="0" smtClean="0"/>
              <a:t>70</a:t>
            </a:r>
            <a:r>
              <a:rPr kumimoji="1" lang="ja-JP" altLang="en-US" dirty="0" smtClean="0"/>
              <a:t>歳</a:t>
            </a:r>
            <a:r>
              <a:rPr kumimoji="1" lang="en-US" altLang="ja-JP" dirty="0" smtClean="0"/>
              <a:t>19,4</a:t>
            </a:r>
            <a:r>
              <a:rPr kumimoji="1" lang="ja-JP" altLang="en-US" dirty="0" smtClean="0"/>
              <a:t>　</a:t>
            </a:r>
            <a:r>
              <a:rPr kumimoji="1" lang="en-US" altLang="ja-JP" dirty="0" smtClean="0"/>
              <a:t>75</a:t>
            </a:r>
            <a:r>
              <a:rPr kumimoji="1" lang="ja-JP" altLang="en-US" dirty="0" smtClean="0"/>
              <a:t>歳</a:t>
            </a:r>
            <a:r>
              <a:rPr kumimoji="1" lang="en-US" altLang="ja-JP" dirty="0" smtClean="0"/>
              <a:t>5,1</a:t>
            </a:r>
            <a:r>
              <a:rPr kumimoji="1" lang="ja-JP" altLang="en-US" dirty="0" smtClean="0"/>
              <a:t>　</a:t>
            </a:r>
            <a:r>
              <a:rPr kumimoji="1" lang="en-US" altLang="ja-JP" dirty="0" smtClean="0"/>
              <a:t>80</a:t>
            </a:r>
            <a:r>
              <a:rPr kumimoji="1" lang="ja-JP" altLang="en-US" dirty="0" smtClean="0"/>
              <a:t>歳</a:t>
            </a:r>
            <a:r>
              <a:rPr kumimoji="1" lang="en-US" altLang="ja-JP" dirty="0" smtClean="0"/>
              <a:t>1,4</a:t>
            </a:r>
          </a:p>
          <a:p>
            <a:r>
              <a:rPr kumimoji="1" lang="ja-JP" altLang="en-US" dirty="0" smtClean="0"/>
              <a:t>男女平均：</a:t>
            </a:r>
            <a:r>
              <a:rPr kumimoji="1" lang="en-US" altLang="ja-JP" dirty="0" smtClean="0"/>
              <a:t>60</a:t>
            </a:r>
            <a:r>
              <a:rPr kumimoji="1" lang="ja-JP" altLang="en-US" dirty="0" smtClean="0"/>
              <a:t>歳</a:t>
            </a:r>
            <a:r>
              <a:rPr kumimoji="1" lang="en-US" altLang="ja-JP" dirty="0" smtClean="0"/>
              <a:t>17,5</a:t>
            </a:r>
            <a:r>
              <a:rPr kumimoji="1" lang="ja-JP" altLang="en-US" dirty="0" err="1" smtClean="0"/>
              <a:t>、</a:t>
            </a:r>
            <a:r>
              <a:rPr kumimoji="1" lang="en-US" altLang="ja-JP" dirty="0" smtClean="0"/>
              <a:t>65</a:t>
            </a:r>
            <a:r>
              <a:rPr kumimoji="1" lang="ja-JP" altLang="en-US" dirty="0" smtClean="0"/>
              <a:t>歳</a:t>
            </a:r>
            <a:r>
              <a:rPr kumimoji="1" lang="en-US" altLang="ja-JP" dirty="0" smtClean="0"/>
              <a:t>38,3</a:t>
            </a:r>
            <a:r>
              <a:rPr kumimoji="1" lang="ja-JP" altLang="en-US" dirty="0" err="1" smtClean="0"/>
              <a:t>、</a:t>
            </a:r>
            <a:r>
              <a:rPr kumimoji="1" lang="en-US" altLang="ja-JP" dirty="0" smtClean="0"/>
              <a:t>70</a:t>
            </a:r>
            <a:r>
              <a:rPr kumimoji="1" lang="ja-JP" altLang="en-US" dirty="0" smtClean="0"/>
              <a:t>歳</a:t>
            </a:r>
            <a:r>
              <a:rPr kumimoji="1" lang="en-US" altLang="ja-JP" dirty="0" smtClean="0"/>
              <a:t>26,2</a:t>
            </a:r>
            <a:r>
              <a:rPr kumimoji="1" lang="ja-JP" altLang="en-US" dirty="0" smtClean="0"/>
              <a:t>　</a:t>
            </a:r>
            <a:r>
              <a:rPr kumimoji="1" lang="en-US" altLang="ja-JP" dirty="0" smtClean="0"/>
              <a:t>75</a:t>
            </a:r>
            <a:r>
              <a:rPr kumimoji="1" lang="ja-JP" altLang="en-US" dirty="0" smtClean="0"/>
              <a:t>歳</a:t>
            </a:r>
            <a:r>
              <a:rPr kumimoji="1" lang="en-US" altLang="ja-JP" dirty="0" smtClean="0"/>
              <a:t>7,1</a:t>
            </a:r>
            <a:r>
              <a:rPr kumimoji="1" lang="ja-JP" altLang="en-US" dirty="0" smtClean="0"/>
              <a:t>　</a:t>
            </a:r>
            <a:r>
              <a:rPr kumimoji="1" lang="en-US" altLang="ja-JP" dirty="0" smtClean="0"/>
              <a:t>80</a:t>
            </a:r>
            <a:r>
              <a:rPr kumimoji="1" lang="ja-JP" altLang="en-US" dirty="0" smtClean="0"/>
              <a:t>歳</a:t>
            </a:r>
            <a:r>
              <a:rPr kumimoji="1" lang="en-US" altLang="ja-JP" dirty="0" smtClean="0"/>
              <a:t>2,7</a:t>
            </a:r>
          </a:p>
          <a:p>
            <a:r>
              <a:rPr kumimoji="1" lang="ja-JP" altLang="en-US" dirty="0" smtClean="0"/>
              <a:t>アメリカ男性：</a:t>
            </a:r>
            <a:r>
              <a:rPr kumimoji="1" lang="en-US" altLang="ja-JP" dirty="0" smtClean="0"/>
              <a:t>60</a:t>
            </a:r>
            <a:r>
              <a:rPr kumimoji="1" lang="ja-JP" altLang="en-US" dirty="0" smtClean="0"/>
              <a:t>歳</a:t>
            </a:r>
            <a:r>
              <a:rPr kumimoji="1" lang="en-US" altLang="ja-JP" dirty="0" smtClean="0"/>
              <a:t>15.4</a:t>
            </a:r>
            <a:r>
              <a:rPr kumimoji="1" lang="ja-JP" altLang="en-US" dirty="0" err="1" smtClean="0"/>
              <a:t>、</a:t>
            </a:r>
            <a:r>
              <a:rPr kumimoji="1" lang="en-US" altLang="ja-JP" dirty="0" smtClean="0"/>
              <a:t>65</a:t>
            </a:r>
            <a:r>
              <a:rPr kumimoji="1" lang="ja-JP" altLang="en-US" dirty="0" smtClean="0"/>
              <a:t>歳</a:t>
            </a:r>
            <a:r>
              <a:rPr kumimoji="1" lang="en-US" altLang="ja-JP" dirty="0" smtClean="0"/>
              <a:t>45,9</a:t>
            </a:r>
            <a:r>
              <a:rPr kumimoji="1" lang="ja-JP" altLang="en-US" dirty="0" err="1" smtClean="0"/>
              <a:t>、</a:t>
            </a:r>
            <a:r>
              <a:rPr kumimoji="1" lang="en-US" altLang="ja-JP" dirty="0" smtClean="0"/>
              <a:t>70</a:t>
            </a:r>
            <a:r>
              <a:rPr kumimoji="1" lang="ja-JP" altLang="en-US" dirty="0" smtClean="0"/>
              <a:t>歳</a:t>
            </a:r>
            <a:r>
              <a:rPr kumimoji="1" lang="en-US" altLang="ja-JP" dirty="0" smtClean="0"/>
              <a:t>16,5</a:t>
            </a:r>
            <a:r>
              <a:rPr kumimoji="1" lang="ja-JP" altLang="en-US" dirty="0" smtClean="0"/>
              <a:t>　</a:t>
            </a:r>
            <a:r>
              <a:rPr kumimoji="1" lang="en-US" altLang="ja-JP" dirty="0" smtClean="0"/>
              <a:t>75</a:t>
            </a:r>
            <a:r>
              <a:rPr kumimoji="1" lang="ja-JP" altLang="en-US" dirty="0" smtClean="0"/>
              <a:t>歳</a:t>
            </a:r>
            <a:r>
              <a:rPr kumimoji="1" lang="en-US" altLang="ja-JP" dirty="0" smtClean="0"/>
              <a:t>4,6</a:t>
            </a:r>
            <a:r>
              <a:rPr kumimoji="1" lang="ja-JP" altLang="en-US" dirty="0" smtClean="0"/>
              <a:t>　</a:t>
            </a:r>
            <a:r>
              <a:rPr kumimoji="1" lang="en-US" altLang="ja-JP" dirty="0" smtClean="0"/>
              <a:t>80</a:t>
            </a:r>
            <a:r>
              <a:rPr kumimoji="1" lang="ja-JP" altLang="en-US" dirty="0" smtClean="0"/>
              <a:t>歳</a:t>
            </a:r>
            <a:r>
              <a:rPr kumimoji="1" lang="en-US" altLang="ja-JP" dirty="0" smtClean="0"/>
              <a:t>0,9</a:t>
            </a:r>
          </a:p>
          <a:p>
            <a:r>
              <a:rPr kumimoji="1" lang="ja-JP" altLang="en-US" dirty="0" smtClean="0"/>
              <a:t>スウェーデン男性：</a:t>
            </a:r>
            <a:r>
              <a:rPr kumimoji="1" lang="en-US" altLang="ja-JP" dirty="0" smtClean="0"/>
              <a:t>60</a:t>
            </a:r>
            <a:r>
              <a:rPr kumimoji="1" lang="ja-JP" altLang="en-US" dirty="0" smtClean="0"/>
              <a:t>歳</a:t>
            </a:r>
            <a:r>
              <a:rPr kumimoji="1" lang="en-US" altLang="ja-JP" dirty="0" smtClean="0"/>
              <a:t>26.8</a:t>
            </a:r>
            <a:r>
              <a:rPr kumimoji="1" lang="ja-JP" altLang="en-US" dirty="0" smtClean="0"/>
              <a:t>　</a:t>
            </a:r>
            <a:r>
              <a:rPr kumimoji="1" lang="en-US" altLang="ja-JP" dirty="0" smtClean="0"/>
              <a:t>65</a:t>
            </a:r>
            <a:r>
              <a:rPr kumimoji="1" lang="ja-JP" altLang="en-US" dirty="0" smtClean="0"/>
              <a:t>歳</a:t>
            </a:r>
            <a:r>
              <a:rPr kumimoji="1" lang="en-US" altLang="ja-JP" dirty="0" smtClean="0"/>
              <a:t>60.9</a:t>
            </a:r>
            <a:r>
              <a:rPr kumimoji="1" lang="ja-JP" altLang="en-US" dirty="0" smtClean="0"/>
              <a:t>　</a:t>
            </a:r>
            <a:r>
              <a:rPr kumimoji="1" lang="en-US" altLang="ja-JP" dirty="0" smtClean="0"/>
              <a:t>70</a:t>
            </a:r>
            <a:r>
              <a:rPr kumimoji="1" lang="ja-JP" altLang="en-US" dirty="0" smtClean="0"/>
              <a:t>歳</a:t>
            </a:r>
            <a:r>
              <a:rPr kumimoji="1" lang="en-US" altLang="ja-JP" dirty="0" smtClean="0"/>
              <a:t>2,3</a:t>
            </a:r>
            <a:r>
              <a:rPr kumimoji="1" lang="ja-JP" altLang="en-US" dirty="0" smtClean="0"/>
              <a:t>　</a:t>
            </a:r>
            <a:r>
              <a:rPr kumimoji="1" lang="en-US" altLang="ja-JP" dirty="0" smtClean="0"/>
              <a:t>75</a:t>
            </a:r>
            <a:r>
              <a:rPr kumimoji="1" lang="ja-JP" altLang="en-US" dirty="0" smtClean="0"/>
              <a:t>歳０</a:t>
            </a:r>
          </a:p>
          <a:p>
            <a:endParaRPr kumimoji="1" lang="en-US" altLang="ja-JP" dirty="0" smtClean="0"/>
          </a:p>
          <a:p>
            <a:r>
              <a:rPr kumimoji="1" lang="ja-JP" altLang="en-US" dirty="0" smtClean="0"/>
              <a:t>高齢者の３人に１人は「望ましい退職年齢」を</a:t>
            </a:r>
            <a:r>
              <a:rPr kumimoji="1" lang="en-US" altLang="ja-JP" dirty="0" smtClean="0"/>
              <a:t>70</a:t>
            </a:r>
            <a:r>
              <a:rPr kumimoji="1" lang="ja-JP" altLang="en-US" dirty="0" smtClean="0"/>
              <a:t>歳以上と考えている。日本では、「望ましい退職年齢」を「</a:t>
            </a:r>
            <a:r>
              <a:rPr kumimoji="1" lang="en-US" altLang="ja-JP" dirty="0" smtClean="0"/>
              <a:t>70</a:t>
            </a:r>
            <a:r>
              <a:rPr kumimoji="1" lang="ja-JP" altLang="en-US" dirty="0" smtClean="0"/>
              <a:t>歳ぐらい」以上とする人が増加し</a:t>
            </a:r>
            <a:r>
              <a:rPr kumimoji="1" lang="en-US" altLang="ja-JP" dirty="0" smtClean="0"/>
              <a:t>36.0</a:t>
            </a:r>
            <a:r>
              <a:rPr kumimoji="1" lang="ja-JP" altLang="en-US" dirty="0" smtClean="0"/>
              <a:t>％（平成</a:t>
            </a:r>
            <a:r>
              <a:rPr kumimoji="1" lang="en-US" altLang="ja-JP" dirty="0" smtClean="0"/>
              <a:t>12</a:t>
            </a:r>
            <a:r>
              <a:rPr kumimoji="1" lang="ja-JP" altLang="en-US" dirty="0" smtClean="0"/>
              <a:t>年</a:t>
            </a:r>
            <a:r>
              <a:rPr kumimoji="1" lang="en-US" altLang="ja-JP" dirty="0" smtClean="0"/>
              <a:t>30.2</a:t>
            </a:r>
            <a:r>
              <a:rPr kumimoji="1" lang="ja-JP" altLang="en-US" dirty="0" smtClean="0"/>
              <a:t>％、平成</a:t>
            </a:r>
            <a:r>
              <a:rPr kumimoji="1" lang="en-US" altLang="ja-JP" dirty="0" smtClean="0"/>
              <a:t>17</a:t>
            </a:r>
            <a:r>
              <a:rPr kumimoji="1" lang="ja-JP" altLang="en-US" dirty="0" smtClean="0"/>
              <a:t>年</a:t>
            </a:r>
            <a:r>
              <a:rPr kumimoji="1" lang="en-US" altLang="ja-JP" dirty="0" smtClean="0"/>
              <a:t>33.5</a:t>
            </a:r>
            <a:r>
              <a:rPr kumimoji="1" lang="ja-JP" altLang="en-US" dirty="0" smtClean="0"/>
              <a:t>％）を占めており、特に男性では</a:t>
            </a:r>
            <a:r>
              <a:rPr kumimoji="1" lang="en-US" altLang="ja-JP" dirty="0" smtClean="0"/>
              <a:t>45.9</a:t>
            </a:r>
            <a:r>
              <a:rPr kumimoji="1" lang="ja-JP" altLang="en-US" dirty="0" smtClean="0"/>
              <a:t>％と半数近くを占めている。 これは欧米諸国（アメリカ</a:t>
            </a:r>
            <a:r>
              <a:rPr kumimoji="1" lang="en-US" altLang="ja-JP" dirty="0" smtClean="0"/>
              <a:t>17.8</a:t>
            </a:r>
            <a:r>
              <a:rPr kumimoji="1" lang="ja-JP" altLang="en-US" dirty="0" smtClean="0"/>
              <a:t>％、ドイツ</a:t>
            </a:r>
            <a:r>
              <a:rPr kumimoji="1" lang="en-US" altLang="ja-JP" dirty="0" smtClean="0"/>
              <a:t>2.7</a:t>
            </a:r>
            <a:r>
              <a:rPr kumimoji="1" lang="ja-JP" altLang="en-US" dirty="0" smtClean="0"/>
              <a:t>％、スウェーデン</a:t>
            </a:r>
            <a:r>
              <a:rPr kumimoji="1" lang="en-US" altLang="ja-JP" dirty="0" smtClean="0"/>
              <a:t>2.0</a:t>
            </a:r>
            <a:r>
              <a:rPr kumimoji="1" lang="ja-JP" altLang="en-US" dirty="0" smtClean="0"/>
              <a:t>％）と比べて高い割合。</a:t>
            </a:r>
          </a:p>
          <a:p>
            <a:endParaRPr kumimoji="1" lang="ja-JP" altLang="en-US" dirty="0"/>
          </a:p>
        </p:txBody>
      </p:sp>
      <p:sp>
        <p:nvSpPr>
          <p:cNvPr id="4" name="スライド番号プレースホルダー 3"/>
          <p:cNvSpPr>
            <a:spLocks noGrp="1"/>
          </p:cNvSpPr>
          <p:nvPr>
            <p:ph type="sldNum" sz="quarter" idx="10"/>
          </p:nvPr>
        </p:nvSpPr>
        <p:spPr/>
        <p:txBody>
          <a:bodyPr/>
          <a:lstStyle/>
          <a:p>
            <a:fld id="{D8CE31CE-58F7-46AF-B17B-0B9EA765DFA0}" type="slidenum">
              <a:rPr kumimoji="1" lang="ja-JP" altLang="en-US" smtClean="0"/>
              <a:t>7</a:t>
            </a:fld>
            <a:endParaRPr kumimoji="1" lang="ja-JP" altLang="en-US"/>
          </a:p>
        </p:txBody>
      </p:sp>
    </p:spTree>
    <p:extLst>
      <p:ext uri="{BB962C8B-B14F-4D97-AF65-F5344CB8AC3E}">
        <p14:creationId xmlns:p14="http://schemas.microsoft.com/office/powerpoint/2010/main" val="70850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ではこれからその高齢者雇用安定法についてサラッと説明します。</a:t>
            </a:r>
            <a:endParaRPr kumimoji="1" lang="en-US" altLang="ja-JP" dirty="0" smtClean="0"/>
          </a:p>
          <a:p>
            <a:r>
              <a:rPr kumimoji="1" lang="ja-JP" altLang="en-US" dirty="0" smtClean="0"/>
              <a:t>まず、この法は</a:t>
            </a:r>
            <a:r>
              <a:rPr kumimoji="1" lang="en-US" altLang="ja-JP" dirty="0" smtClean="0"/>
              <a:t>60</a:t>
            </a:r>
            <a:r>
              <a:rPr kumimoji="1" lang="ja-JP" altLang="en-US" dirty="0" smtClean="0"/>
              <a:t>歳以下の定年制を設けることを禁止しており、</a:t>
            </a:r>
            <a:r>
              <a:rPr kumimoji="1" lang="en-US" altLang="ja-JP" dirty="0" smtClean="0"/>
              <a:t>2006</a:t>
            </a:r>
            <a:r>
              <a:rPr kumimoji="1" lang="ja-JP" altLang="en-US" dirty="0" smtClean="0"/>
              <a:t>年改正時に高年齢者雇用確保義務を定めています。</a:t>
            </a:r>
            <a:endParaRPr kumimoji="1" lang="en-US" altLang="ja-JP" dirty="0" smtClean="0"/>
          </a:p>
          <a:p>
            <a:r>
              <a:rPr kumimoji="1" lang="ja-JP" altLang="en-US" dirty="0" smtClean="0"/>
              <a:t>これにより事業者は①定年を</a:t>
            </a:r>
            <a:r>
              <a:rPr kumimoji="1" lang="en-US" altLang="ja-JP" dirty="0" smtClean="0"/>
              <a:t>60</a:t>
            </a:r>
            <a:r>
              <a:rPr kumimoji="1" lang="ja-JP" altLang="en-US" dirty="0" smtClean="0"/>
              <a:t>歳以上に引き上げるか、②継続して雇用を希望する者に対して継続雇用できる仕組みを作るか、③定年制を廃止するかのいずれかを取ることを義務付けています。</a:t>
            </a:r>
            <a:endParaRPr kumimoji="1" lang="en-US" altLang="ja-JP" dirty="0" smtClean="0"/>
          </a:p>
          <a:p>
            <a:r>
              <a:rPr kumimoji="1" lang="ja-JP" altLang="en-US" dirty="0" smtClean="0"/>
              <a:t>そして今回、平成</a:t>
            </a:r>
            <a:r>
              <a:rPr kumimoji="1" lang="en-US" altLang="ja-JP" dirty="0" smtClean="0"/>
              <a:t>25</a:t>
            </a:r>
            <a:r>
              <a:rPr kumimoji="1" lang="ja-JP" altLang="en-US" dirty="0" smtClean="0"/>
              <a:t>年</a:t>
            </a:r>
            <a:r>
              <a:rPr kumimoji="1" lang="en-US" altLang="ja-JP" dirty="0" smtClean="0"/>
              <a:t>4</a:t>
            </a:r>
            <a:r>
              <a:rPr kumimoji="1" lang="ja-JP" altLang="en-US" dirty="0" smtClean="0"/>
              <a:t>月に改正によって継続雇用制度の対象者を労使協定で限定できる仕組みを撤廃し、希望者は継続雇用されるようになりました。</a:t>
            </a:r>
            <a:endParaRPr kumimoji="1" lang="en-US" altLang="ja-JP" dirty="0" smtClean="0"/>
          </a:p>
          <a:p>
            <a:r>
              <a:rPr kumimoji="1" lang="ja-JP" altLang="en-US" dirty="0" smtClean="0"/>
              <a:t>というのも、年金と雇用の接続の問題があります。</a:t>
            </a:r>
          </a:p>
          <a:p>
            <a:r>
              <a:rPr kumimoji="1" lang="ja-JP" altLang="en-US" dirty="0" smtClean="0"/>
              <a:t>公的年金（厚生年金）の支給開始年齢の引上げにより、従来の高年齢者雇用制度のままでは、平成</a:t>
            </a:r>
            <a:r>
              <a:rPr kumimoji="1" lang="en-US" altLang="ja-JP" dirty="0" smtClean="0"/>
              <a:t>25</a:t>
            </a:r>
            <a:r>
              <a:rPr kumimoji="1" lang="ja-JP" altLang="en-US" dirty="0" smtClean="0"/>
              <a:t>年度には、</a:t>
            </a:r>
            <a:r>
              <a:rPr kumimoji="1" lang="en-US" altLang="ja-JP" dirty="0" smtClean="0"/>
              <a:t>60</a:t>
            </a:r>
            <a:r>
              <a:rPr kumimoji="1" lang="ja-JP" altLang="en-US" dirty="0" smtClean="0"/>
              <a:t>歳定年以降、継続雇用を希望したとしても、雇用が継続されず、また年金も支給されないことにより無収入となる者が生じる可能性があります。会社員が加入する厚生年金（報酬比例部分）は現在</a:t>
            </a:r>
            <a:r>
              <a:rPr kumimoji="1" lang="en-US" altLang="ja-JP" dirty="0" smtClean="0"/>
              <a:t>60</a:t>
            </a:r>
            <a:r>
              <a:rPr kumimoji="1" lang="ja-JP" altLang="en-US" dirty="0" smtClean="0"/>
              <a:t>歳から受け取れるが、男性は</a:t>
            </a:r>
            <a:r>
              <a:rPr kumimoji="1" lang="en-US" altLang="ja-JP" dirty="0" smtClean="0"/>
              <a:t>13</a:t>
            </a:r>
            <a:r>
              <a:rPr kumimoji="1" lang="ja-JP" altLang="en-US" dirty="0" smtClean="0"/>
              <a:t>年度に</a:t>
            </a:r>
            <a:r>
              <a:rPr kumimoji="1" lang="en-US" altLang="ja-JP" dirty="0" smtClean="0"/>
              <a:t>61</a:t>
            </a:r>
            <a:r>
              <a:rPr kumimoji="1" lang="ja-JP" altLang="en-US" dirty="0" smtClean="0"/>
              <a:t>歳からとなり、以降３年ごとに１歳上がって</a:t>
            </a:r>
            <a:r>
              <a:rPr kumimoji="1" lang="en-US" altLang="ja-JP" dirty="0" smtClean="0"/>
              <a:t>25</a:t>
            </a:r>
            <a:r>
              <a:rPr kumimoji="1" lang="ja-JP" altLang="en-US" dirty="0" smtClean="0"/>
              <a:t>年度には</a:t>
            </a:r>
            <a:r>
              <a:rPr kumimoji="1" lang="en-US" altLang="ja-JP" dirty="0" smtClean="0"/>
              <a:t>65</a:t>
            </a:r>
            <a:r>
              <a:rPr kumimoji="1" lang="ja-JP" altLang="en-US" dirty="0" smtClean="0"/>
              <a:t>歳開始となる。現在、企業の</a:t>
            </a:r>
            <a:r>
              <a:rPr kumimoji="1" lang="en-US" altLang="ja-JP" dirty="0" smtClean="0"/>
              <a:t>82.6</a:t>
            </a:r>
            <a:r>
              <a:rPr kumimoji="1" lang="ja-JP" altLang="en-US" dirty="0" smtClean="0"/>
              <a:t>％（約</a:t>
            </a:r>
            <a:r>
              <a:rPr kumimoji="1" lang="en-US" altLang="ja-JP" dirty="0" smtClean="0"/>
              <a:t>10</a:t>
            </a:r>
            <a:r>
              <a:rPr kumimoji="1" lang="ja-JP" altLang="en-US" dirty="0" smtClean="0"/>
              <a:t>万９千社）は継続雇用制度を持ち、定年後も希望者を雇用している。ただ、その５割強は労使協定の基準を満たす人に対象を絞っている。労働政策研究・研修機構によると、健康状態や出勤率・勤務態度のほか、約５割の企業が業績評価も基準に使っている。</a:t>
            </a:r>
            <a:endParaRPr kumimoji="1" lang="en-US" altLang="ja-JP" dirty="0" smtClean="0"/>
          </a:p>
          <a:p>
            <a:r>
              <a:rPr kumimoji="1" lang="ja-JP" altLang="en-US" dirty="0" smtClean="0"/>
              <a:t>ただ、これまでにこの制度を利用して基準を設けていた事業主に対しては、老齢年金の報酬比例部分の受給開始年齢に到達した以降のものを対象に、その基準を引き続き</a:t>
            </a:r>
            <a:r>
              <a:rPr kumimoji="1" lang="en-US" altLang="ja-JP" dirty="0" smtClean="0"/>
              <a:t>12</a:t>
            </a:r>
            <a:r>
              <a:rPr kumimoji="1" lang="ja-JP" altLang="en-US" dirty="0" smtClean="0"/>
              <a:t>年間利用できる経過措置を設けています。</a:t>
            </a:r>
            <a:endParaRPr kumimoji="1" lang="en-US" altLang="ja-JP" dirty="0" smtClean="0"/>
          </a:p>
          <a:p>
            <a:r>
              <a:rPr kumimoji="1" lang="ja-JP" altLang="en-US" dirty="0" smtClean="0"/>
              <a:t>またこの改正で高齢者雇用確保義務に従うように勧告を受けたにもかかわらず従わない企業名を公表する仕組みを作りました。</a:t>
            </a:r>
            <a:endParaRPr kumimoji="1" lang="en-US" altLang="ja-JP" dirty="0" smtClean="0"/>
          </a:p>
          <a:p>
            <a:r>
              <a:rPr kumimoji="1" lang="ja-JP" altLang="en-US" dirty="0" smtClean="0"/>
              <a:t>今のところこの措置を導入している割合は</a:t>
            </a:r>
            <a:r>
              <a:rPr kumimoji="1" lang="en-US" altLang="ja-JP" dirty="0" smtClean="0"/>
              <a:t>95.7</a:t>
            </a:r>
            <a:r>
              <a:rPr kumimoji="1" lang="ja-JP" altLang="en-US" dirty="0" smtClean="0"/>
              <a:t>％であり、過去一年間の定年到達者役</a:t>
            </a:r>
            <a:r>
              <a:rPr kumimoji="1" lang="en-US" altLang="ja-JP" dirty="0" smtClean="0"/>
              <a:t>43.5</a:t>
            </a:r>
            <a:r>
              <a:rPr kumimoji="1" lang="ja-JP" altLang="en-US" dirty="0" smtClean="0"/>
              <a:t>万人のうち、基準に該当せず離職した者の割合は</a:t>
            </a:r>
            <a:r>
              <a:rPr kumimoji="1" lang="en-US" altLang="ja-JP" dirty="0" smtClean="0"/>
              <a:t>1.8</a:t>
            </a:r>
            <a:r>
              <a:rPr kumimoji="1" lang="ja-JP" altLang="en-US" dirty="0" smtClean="0"/>
              <a:t>％。約</a:t>
            </a:r>
            <a:r>
              <a:rPr kumimoji="1" lang="en-US" altLang="ja-JP" dirty="0" smtClean="0"/>
              <a:t>7600</a:t>
            </a:r>
            <a:r>
              <a:rPr kumimoji="1" lang="ja-JP" altLang="en-US" dirty="0" smtClean="0"/>
              <a:t>人です。</a:t>
            </a:r>
            <a:endParaRPr kumimoji="1" lang="en-US" altLang="ja-JP" dirty="0" smtClean="0"/>
          </a:p>
          <a:p>
            <a:r>
              <a:rPr kumimoji="1" lang="ja-JP" altLang="en-US" dirty="0" smtClean="0"/>
              <a:t>そして継続雇用制度の対象者が雇用される企業の範囲を子会社や関連会社などグループ企業にまで拡大する仕組みを設けました。</a:t>
            </a:r>
            <a:endParaRPr kumimoji="1" lang="ja-JP" altLang="en-US" dirty="0"/>
          </a:p>
        </p:txBody>
      </p:sp>
      <p:sp>
        <p:nvSpPr>
          <p:cNvPr id="4" name="スライド番号プレースホルダー 3"/>
          <p:cNvSpPr>
            <a:spLocks noGrp="1"/>
          </p:cNvSpPr>
          <p:nvPr>
            <p:ph type="sldNum" sz="quarter" idx="10"/>
          </p:nvPr>
        </p:nvSpPr>
        <p:spPr/>
        <p:txBody>
          <a:bodyPr/>
          <a:lstStyle/>
          <a:p>
            <a:fld id="{D8CE31CE-58F7-46AF-B17B-0B9EA765DFA0}" type="slidenum">
              <a:rPr kumimoji="1" lang="ja-JP" altLang="en-US" smtClean="0"/>
              <a:t>8</a:t>
            </a:fld>
            <a:endParaRPr kumimoji="1" lang="ja-JP" altLang="en-US"/>
          </a:p>
        </p:txBody>
      </p:sp>
    </p:spTree>
    <p:extLst>
      <p:ext uri="{BB962C8B-B14F-4D97-AF65-F5344CB8AC3E}">
        <p14:creationId xmlns:p14="http://schemas.microsoft.com/office/powerpoint/2010/main" val="3737017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その結果、今後解決すべき問題として、</a:t>
            </a:r>
            <a:endParaRPr kumimoji="1" lang="en-US" altLang="ja-JP" dirty="0" smtClean="0"/>
          </a:p>
          <a:p>
            <a:endParaRPr kumimoji="1" lang="en-US" altLang="ja-JP" dirty="0" smtClean="0"/>
          </a:p>
          <a:p>
            <a:r>
              <a:rPr kumimoji="1" lang="ja-JP" altLang="en-US" dirty="0" smtClean="0"/>
              <a:t>まず、実質の</a:t>
            </a:r>
            <a:r>
              <a:rPr kumimoji="1" lang="en-US" altLang="ja-JP" dirty="0" smtClean="0"/>
              <a:t>65</a:t>
            </a:r>
            <a:r>
              <a:rPr kumimoji="1" lang="ja-JP" altLang="en-US" dirty="0" smtClean="0"/>
              <a:t>歳までの雇用を義務付けられたことにより、企業の人件費の問題があります。つまりこの制度は政府の年金制度が破たんする恐れがあるため、</a:t>
            </a:r>
            <a:r>
              <a:rPr kumimoji="1" lang="en-US" altLang="ja-JP" dirty="0" smtClean="0"/>
              <a:t>65</a:t>
            </a:r>
            <a:r>
              <a:rPr kumimoji="1" lang="ja-JP" altLang="en-US" dirty="0" smtClean="0"/>
              <a:t>歳までの高年齢者の収入に関しては企業に任せるものだということもできると思います。</a:t>
            </a:r>
          </a:p>
          <a:p>
            <a:r>
              <a:rPr kumimoji="1" lang="en-US" altLang="ja-JP" dirty="0" smtClean="0"/>
              <a:t>11</a:t>
            </a:r>
            <a:r>
              <a:rPr kumimoji="1" lang="ja-JP" altLang="en-US" dirty="0" smtClean="0"/>
              <a:t>年６月の厚生労働省の調査では、過去１年に定年を迎えた約</a:t>
            </a:r>
            <a:r>
              <a:rPr kumimoji="1" lang="en-US" altLang="ja-JP" dirty="0" smtClean="0"/>
              <a:t>43</a:t>
            </a:r>
            <a:r>
              <a:rPr kumimoji="1" lang="ja-JP" altLang="en-US" dirty="0" smtClean="0"/>
              <a:t>万人のうち</a:t>
            </a:r>
            <a:r>
              <a:rPr kumimoji="1" lang="en-US" altLang="ja-JP" dirty="0" smtClean="0"/>
              <a:t>10</a:t>
            </a:r>
            <a:r>
              <a:rPr kumimoji="1" lang="ja-JP" altLang="en-US" dirty="0" smtClean="0"/>
              <a:t>万人以上は継続雇用を希望しなかった。年金の受給年齢が上がると定年後もしばらく年金を受け取れなくなるため、来春以降は希望者は増えると考えられる。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みずほ総合研究所の試算では、継続雇用を希望しなかった人と希望しても離職していた人が全員、継続雇用されると賃金総額は来年度に４千億円増える。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25</a:t>
            </a:r>
            <a:r>
              <a:rPr kumimoji="1" lang="ja-JP" altLang="en-US" dirty="0" smtClean="0"/>
              <a:t>年度には</a:t>
            </a:r>
            <a:r>
              <a:rPr kumimoji="1" lang="en-US" altLang="ja-JP" dirty="0" smtClean="0"/>
              <a:t>1.9</a:t>
            </a:r>
            <a:r>
              <a:rPr kumimoji="1" lang="ja-JP" altLang="en-US" dirty="0" smtClean="0"/>
              <a:t>兆円増え、総人件費を約１％押し上げる。その結果、労務行政研究所のアンケート調査では、</a:t>
            </a:r>
            <a:r>
              <a:rPr kumimoji="1" lang="en-US" altLang="ja-JP" dirty="0" smtClean="0"/>
              <a:t>4</a:t>
            </a:r>
            <a:r>
              <a:rPr kumimoji="1" lang="ja-JP" altLang="en-US" dirty="0" smtClean="0"/>
              <a:t>割の企業が若年層の雇用を抑制すると回答している。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上昇した人件費の負担を担うのは、育児や就学、不動産購入のために一番昇給率が高い</a:t>
            </a:r>
            <a:r>
              <a:rPr kumimoji="1" lang="en-US" altLang="ja-JP" dirty="0" smtClean="0"/>
              <a:t>30</a:t>
            </a:r>
            <a:r>
              <a:rPr kumimoji="1" lang="ja-JP" altLang="en-US" dirty="0" smtClean="0"/>
              <a:t>－</a:t>
            </a:r>
            <a:r>
              <a:rPr kumimoji="1" lang="en-US" altLang="ja-JP" dirty="0" smtClean="0"/>
              <a:t>40</a:t>
            </a:r>
            <a:r>
              <a:rPr kumimoji="1" lang="ja-JP" altLang="en-US" dirty="0" smtClean="0"/>
              <a:t>代の中年層の昇給抑制や、新規採用枠の抑制になると考えられています。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また能力の低い従業員も雇用しなくてはならず労働生産性が下がると懸念する声も多いです。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昇給や若年層の就業を妨げる要因にならないように工夫する必要があると同時に、再雇用後の高齢者の生活に必要な収入を確保する必要もあります。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現在、継続雇用の高齢者は、</a:t>
            </a:r>
            <a:r>
              <a:rPr kumimoji="1" lang="en-US" altLang="ja-JP" dirty="0" smtClean="0"/>
              <a:t>60</a:t>
            </a:r>
            <a:r>
              <a:rPr kumimoji="1" lang="ja-JP" altLang="en-US" dirty="0" smtClean="0"/>
              <a:t>歳定年時と比べて、同一業務内容であっても半分以下の収入となるのが一般的となっています。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勤務時間や日数の削減を通してワークシェアリングを行おうという動きも多くみられますが、若年層などの仕事を奪ってしまわないように社外などでの仕事が回ってくるようになり、雑用や単純労働など就業意欲をなくしてしまいかねない現状もあ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これに対応するため。サントリーなどは定年を</a:t>
            </a:r>
            <a:r>
              <a:rPr kumimoji="1" lang="en-US" altLang="ja-JP" dirty="0" smtClean="0"/>
              <a:t>65</a:t>
            </a:r>
            <a:r>
              <a:rPr kumimoji="1" lang="ja-JP" altLang="en-US" dirty="0" smtClean="0"/>
              <a:t>歳に引き上げ、勤務成績の考課も実施し、完全に社員と扱うとしています。その結果、</a:t>
            </a:r>
            <a:r>
              <a:rPr kumimoji="1" lang="en-US" altLang="ja-JP" dirty="0" smtClean="0"/>
              <a:t>60</a:t>
            </a:r>
            <a:r>
              <a:rPr kumimoji="1" lang="ja-JP" altLang="en-US" dirty="0" smtClean="0"/>
              <a:t>歳定年時と比べて、</a:t>
            </a:r>
            <a:r>
              <a:rPr kumimoji="1" lang="en-US" altLang="ja-JP" dirty="0" smtClean="0"/>
              <a:t>6</a:t>
            </a:r>
            <a:r>
              <a:rPr kumimoji="1" lang="ja-JP" altLang="en-US" dirty="0" smtClean="0"/>
              <a:t>～</a:t>
            </a:r>
            <a:r>
              <a:rPr kumimoji="1" lang="en-US" altLang="ja-JP" dirty="0" smtClean="0"/>
              <a:t>7</a:t>
            </a:r>
            <a:r>
              <a:rPr kumimoji="1" lang="ja-JP" altLang="en-US" dirty="0" smtClean="0"/>
              <a:t>割の収入が得られるようにするということです。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NTT</a:t>
            </a:r>
            <a:r>
              <a:rPr kumimoji="1" lang="ja-JP" altLang="en-US" dirty="0" smtClean="0"/>
              <a:t>グループなどでは、</a:t>
            </a:r>
            <a:r>
              <a:rPr kumimoji="1" lang="en-US" altLang="ja-JP" dirty="0" smtClean="0"/>
              <a:t>65</a:t>
            </a:r>
            <a:r>
              <a:rPr kumimoji="1" lang="ja-JP" altLang="en-US" dirty="0" smtClean="0"/>
              <a:t>歳までの雇用継続のため、</a:t>
            </a:r>
            <a:r>
              <a:rPr kumimoji="1" lang="en-US" altLang="ja-JP" dirty="0" smtClean="0"/>
              <a:t>40</a:t>
            </a:r>
            <a:r>
              <a:rPr kumimoji="1" lang="ja-JP" altLang="en-US" dirty="0" smtClean="0"/>
              <a:t>～</a:t>
            </a:r>
            <a:r>
              <a:rPr kumimoji="1" lang="en-US" altLang="ja-JP" dirty="0" smtClean="0"/>
              <a:t>50</a:t>
            </a:r>
            <a:r>
              <a:rPr kumimoji="1" lang="ja-JP" altLang="en-US" dirty="0" smtClean="0"/>
              <a:t>代の人件費上昇を抑える。</a:t>
            </a:r>
            <a:r>
              <a:rPr kumimoji="1" lang="en-US" altLang="ja-JP" dirty="0" smtClean="0"/>
              <a:t>60</a:t>
            </a:r>
            <a:r>
              <a:rPr kumimoji="1" lang="ja-JP" altLang="en-US" dirty="0" smtClean="0"/>
              <a:t>～</a:t>
            </a:r>
            <a:r>
              <a:rPr kumimoji="1" lang="en-US" altLang="ja-JP" dirty="0" smtClean="0"/>
              <a:t>65</a:t>
            </a:r>
            <a:r>
              <a:rPr kumimoji="1" lang="ja-JP" altLang="en-US" dirty="0" smtClean="0"/>
              <a:t>歳の再雇用者の年収は現行の</a:t>
            </a:r>
            <a:r>
              <a:rPr kumimoji="1" lang="en-US" altLang="ja-JP" dirty="0" smtClean="0"/>
              <a:t>200</a:t>
            </a:r>
            <a:r>
              <a:rPr kumimoji="1" lang="ja-JP" altLang="en-US" dirty="0" smtClean="0"/>
              <a:t>万円台から</a:t>
            </a:r>
            <a:r>
              <a:rPr kumimoji="1" lang="en-US" altLang="ja-JP" dirty="0" smtClean="0"/>
              <a:t>300</a:t>
            </a:r>
            <a:r>
              <a:rPr kumimoji="1" lang="ja-JP" altLang="en-US" dirty="0" smtClean="0"/>
              <a:t>万～</a:t>
            </a:r>
            <a:r>
              <a:rPr kumimoji="1" lang="en-US" altLang="ja-JP" dirty="0" smtClean="0"/>
              <a:t>400</a:t>
            </a:r>
            <a:r>
              <a:rPr kumimoji="1" lang="ja-JP" altLang="en-US" dirty="0" smtClean="0"/>
              <a:t>万円台にアップするという。ワークシェアリング的な考え方で、従業員側も、自分の将来の再雇用を考えれば受け入れやすいともいえる。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一方、</a:t>
            </a:r>
            <a:r>
              <a:rPr kumimoji="1" lang="en-US" altLang="ja-JP" dirty="0" smtClean="0"/>
              <a:t>60</a:t>
            </a:r>
            <a:r>
              <a:rPr kumimoji="1" lang="ja-JP" altLang="en-US" dirty="0" smtClean="0"/>
              <a:t>歳以上の再雇用者を、従来以上に戦力化しようというところもある。三菱重工業は</a:t>
            </a:r>
            <a:r>
              <a:rPr kumimoji="1" lang="en-US" altLang="ja-JP" dirty="0" smtClean="0"/>
              <a:t>60</a:t>
            </a:r>
            <a:r>
              <a:rPr kumimoji="1" lang="ja-JP" altLang="en-US" dirty="0" smtClean="0"/>
              <a:t>歳以降も能力に応じた業務を割り当て、実質的に賃金を上げるなどを行っています。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また今後年金の受給開始年齢がさらに上昇する見込みがある中、年金と雇用の接続をどう確保するのかというのも大きな問題です。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昨年の税・社会保障一体改革でも示された通り、</a:t>
            </a:r>
            <a:r>
              <a:rPr kumimoji="1" lang="en-US" altLang="ja-JP" dirty="0" smtClean="0"/>
              <a:t>67-68</a:t>
            </a:r>
            <a:r>
              <a:rPr kumimoji="1" lang="ja-JP" altLang="en-US" dirty="0" smtClean="0"/>
              <a:t>歳への上昇は数年後には、また</a:t>
            </a:r>
            <a:r>
              <a:rPr kumimoji="1" lang="en-US" altLang="ja-JP" dirty="0" smtClean="0"/>
              <a:t>70</a:t>
            </a:r>
            <a:r>
              <a:rPr kumimoji="1" lang="ja-JP" altLang="en-US" dirty="0" smtClean="0"/>
              <a:t>歳への移行も十分予測できるとされています。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もし</a:t>
            </a:r>
            <a:r>
              <a:rPr kumimoji="1" lang="en-US" altLang="ja-JP" dirty="0" smtClean="0"/>
              <a:t>70</a:t>
            </a:r>
            <a:r>
              <a:rPr kumimoji="1" lang="ja-JP" altLang="en-US" dirty="0" smtClean="0"/>
              <a:t>歳支給になったら無収入者を出さないためにも、</a:t>
            </a:r>
            <a:r>
              <a:rPr kumimoji="1" lang="en-US" altLang="ja-JP" dirty="0" smtClean="0"/>
              <a:t>70</a:t>
            </a:r>
            <a:r>
              <a:rPr kumimoji="1" lang="ja-JP" altLang="en-US" dirty="0" smtClean="0"/>
              <a:t>歳までの雇用義務も考えなければなりません。</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D8CE31CE-58F7-46AF-B17B-0B9EA765DFA0}" type="slidenum">
              <a:rPr kumimoji="1" lang="ja-JP" altLang="en-US" smtClean="0"/>
              <a:t>9</a:t>
            </a:fld>
            <a:endParaRPr kumimoji="1" lang="ja-JP" altLang="en-US"/>
          </a:p>
        </p:txBody>
      </p:sp>
    </p:spTree>
    <p:extLst>
      <p:ext uri="{BB962C8B-B14F-4D97-AF65-F5344CB8AC3E}">
        <p14:creationId xmlns:p14="http://schemas.microsoft.com/office/powerpoint/2010/main" val="3665276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平成</a:t>
            </a:r>
            <a:r>
              <a:rPr kumimoji="1" lang="en-US" altLang="ja-JP" dirty="0" smtClean="0"/>
              <a:t>22</a:t>
            </a:r>
            <a:r>
              <a:rPr kumimoji="1" lang="ja-JP" altLang="en-US" dirty="0" smtClean="0"/>
              <a:t>年度第７回高齢者の生活と意識に関する国際比較調査結果（共生社会政策）によると、</a:t>
            </a:r>
          </a:p>
          <a:p>
            <a:r>
              <a:rPr kumimoji="1" lang="ja-JP" altLang="en-US" dirty="0" smtClean="0"/>
              <a:t>日本で収入のある仕事をしている</a:t>
            </a:r>
            <a:r>
              <a:rPr kumimoji="1" lang="en-US" altLang="ja-JP" dirty="0" smtClean="0"/>
              <a:t>60</a:t>
            </a:r>
            <a:r>
              <a:rPr kumimoji="1" lang="ja-JP" altLang="en-US" dirty="0" smtClean="0"/>
              <a:t>～</a:t>
            </a:r>
            <a:r>
              <a:rPr kumimoji="1" lang="en-US" altLang="ja-JP" dirty="0" smtClean="0"/>
              <a:t>64</a:t>
            </a:r>
            <a:r>
              <a:rPr kumimoji="1" lang="ja-JP" altLang="en-US" dirty="0" smtClean="0"/>
              <a:t>歳の人</a:t>
            </a:r>
            <a:r>
              <a:rPr kumimoji="1" lang="en-US" altLang="ja-JP" dirty="0" smtClean="0"/>
              <a:t>(726 </a:t>
            </a:r>
            <a:r>
              <a:rPr kumimoji="1" lang="ja-JP" altLang="en-US" dirty="0" smtClean="0"/>
              <a:t>人（</a:t>
            </a:r>
            <a:r>
              <a:rPr kumimoji="1" lang="en-US" altLang="ja-JP" dirty="0" smtClean="0"/>
              <a:t>34.7</a:t>
            </a:r>
            <a:r>
              <a:rPr kumimoji="1" lang="ja-JP" altLang="en-US" dirty="0" smtClean="0"/>
              <a:t>％））に、「仕事をしている理由は何か」尋ねてみると、「生活費をまかなうため」の割合が最も高く、</a:t>
            </a:r>
            <a:r>
              <a:rPr kumimoji="1" lang="en-US" altLang="ja-JP" dirty="0" smtClean="0"/>
              <a:t>59.1</a:t>
            </a:r>
            <a:r>
              <a:rPr kumimoji="1" lang="ja-JP" altLang="en-US" dirty="0" smtClean="0"/>
              <a:t>％となっている。次いで「生きがいが得られるから」が </a:t>
            </a:r>
            <a:r>
              <a:rPr kumimoji="1" lang="en-US" altLang="ja-JP" dirty="0" smtClean="0"/>
              <a:t>35.7</a:t>
            </a:r>
            <a:r>
              <a:rPr kumimoji="1" lang="ja-JP" altLang="en-US" dirty="0" smtClean="0"/>
              <a:t>％、「健康によいから」が </a:t>
            </a:r>
            <a:r>
              <a:rPr kumimoji="1" lang="en-US" altLang="ja-JP" dirty="0" smtClean="0"/>
              <a:t>34.2</a:t>
            </a:r>
            <a:r>
              <a:rPr kumimoji="1" lang="ja-JP" altLang="en-US" dirty="0" smtClean="0"/>
              <a:t>％、「将来に備えて蓄えをできるだけ増やすため」が </a:t>
            </a:r>
            <a:r>
              <a:rPr kumimoji="1" lang="en-US" altLang="ja-JP" dirty="0" smtClean="0"/>
              <a:t>29.8</a:t>
            </a:r>
            <a:r>
              <a:rPr kumimoji="1" lang="ja-JP" altLang="en-US" dirty="0" smtClean="0"/>
              <a:t>％、「生活費の不足をおぎなうため」が </a:t>
            </a:r>
            <a:r>
              <a:rPr kumimoji="1" lang="en-US" altLang="ja-JP" dirty="0" smtClean="0"/>
              <a:t>29.6</a:t>
            </a:r>
            <a:r>
              <a:rPr kumimoji="1" lang="ja-JP" altLang="en-US" dirty="0" smtClean="0"/>
              <a:t>％などの順となっている。</a:t>
            </a:r>
            <a:endParaRPr kumimoji="1" lang="en-US" altLang="ja-JP" dirty="0" smtClean="0"/>
          </a:p>
          <a:p>
            <a:endParaRPr kumimoji="1" lang="en-US" altLang="ja-JP" dirty="0" smtClean="0"/>
          </a:p>
          <a:p>
            <a:r>
              <a:rPr kumimoji="1" lang="ja-JP" altLang="en-US" dirty="0" smtClean="0"/>
              <a:t>収入を伴う仕事を辞める理想年齢</a:t>
            </a:r>
          </a:p>
          <a:p>
            <a:r>
              <a:rPr kumimoji="1" lang="ja-JP" altLang="en-US" dirty="0" smtClean="0"/>
              <a:t>日本男性：</a:t>
            </a:r>
            <a:r>
              <a:rPr kumimoji="1" lang="en-US" altLang="ja-JP" dirty="0" smtClean="0"/>
              <a:t>60</a:t>
            </a:r>
            <a:r>
              <a:rPr kumimoji="1" lang="ja-JP" altLang="en-US" dirty="0" smtClean="0"/>
              <a:t>歳</a:t>
            </a:r>
            <a:r>
              <a:rPr kumimoji="1" lang="en-US" altLang="ja-JP" dirty="0" smtClean="0"/>
              <a:t>7,4</a:t>
            </a:r>
            <a:r>
              <a:rPr kumimoji="1" lang="ja-JP" altLang="en-US" dirty="0" err="1" smtClean="0"/>
              <a:t>、</a:t>
            </a:r>
            <a:r>
              <a:rPr kumimoji="1" lang="en-US" altLang="ja-JP" dirty="0" smtClean="0"/>
              <a:t>65</a:t>
            </a:r>
            <a:r>
              <a:rPr kumimoji="1" lang="ja-JP" altLang="en-US" dirty="0" smtClean="0"/>
              <a:t>歳</a:t>
            </a:r>
            <a:r>
              <a:rPr kumimoji="1" lang="en-US" altLang="ja-JP" dirty="0" smtClean="0"/>
              <a:t>42,1</a:t>
            </a:r>
            <a:r>
              <a:rPr kumimoji="1" lang="ja-JP" altLang="en-US" dirty="0" err="1" smtClean="0"/>
              <a:t>、</a:t>
            </a:r>
            <a:r>
              <a:rPr kumimoji="1" lang="en-US" altLang="ja-JP" dirty="0" smtClean="0"/>
              <a:t>70</a:t>
            </a:r>
            <a:r>
              <a:rPr kumimoji="1" lang="ja-JP" altLang="en-US" dirty="0" smtClean="0"/>
              <a:t>歳</a:t>
            </a:r>
            <a:r>
              <a:rPr kumimoji="1" lang="en-US" altLang="ja-JP" dirty="0" smtClean="0"/>
              <a:t>33,0</a:t>
            </a:r>
            <a:r>
              <a:rPr kumimoji="1" lang="ja-JP" altLang="en-US" dirty="0" smtClean="0"/>
              <a:t>　</a:t>
            </a:r>
            <a:r>
              <a:rPr kumimoji="1" lang="en-US" altLang="ja-JP" dirty="0" smtClean="0"/>
              <a:t>75</a:t>
            </a:r>
            <a:r>
              <a:rPr kumimoji="1" lang="ja-JP" altLang="en-US" dirty="0" smtClean="0"/>
              <a:t>歳</a:t>
            </a:r>
            <a:r>
              <a:rPr kumimoji="1" lang="en-US" altLang="ja-JP" dirty="0" smtClean="0"/>
              <a:t>9,0</a:t>
            </a:r>
            <a:r>
              <a:rPr kumimoji="1" lang="ja-JP" altLang="en-US" dirty="0" smtClean="0"/>
              <a:t>　</a:t>
            </a:r>
            <a:r>
              <a:rPr kumimoji="1" lang="en-US" altLang="ja-JP" dirty="0" smtClean="0"/>
              <a:t>80</a:t>
            </a:r>
            <a:r>
              <a:rPr kumimoji="1" lang="ja-JP" altLang="en-US" dirty="0" smtClean="0"/>
              <a:t>歳</a:t>
            </a:r>
            <a:r>
              <a:rPr kumimoji="1" lang="en-US" altLang="ja-JP" dirty="0" smtClean="0"/>
              <a:t>3,9</a:t>
            </a:r>
          </a:p>
          <a:p>
            <a:r>
              <a:rPr kumimoji="1" lang="ja-JP" altLang="en-US" dirty="0" smtClean="0"/>
              <a:t>前回（）より</a:t>
            </a:r>
            <a:r>
              <a:rPr kumimoji="1" lang="en-US" altLang="ja-JP" dirty="0" smtClean="0"/>
              <a:t>0.3</a:t>
            </a:r>
            <a:r>
              <a:rPr kumimoji="1" lang="ja-JP" altLang="en-US" dirty="0" smtClean="0"/>
              <a:t>％増加</a:t>
            </a:r>
          </a:p>
          <a:p>
            <a:r>
              <a:rPr kumimoji="1" lang="ja-JP" altLang="en-US" dirty="0" smtClean="0"/>
              <a:t>日本女性：</a:t>
            </a:r>
            <a:r>
              <a:rPr kumimoji="1" lang="en-US" altLang="ja-JP" dirty="0" smtClean="0"/>
              <a:t>60</a:t>
            </a:r>
            <a:r>
              <a:rPr kumimoji="1" lang="ja-JP" altLang="en-US" dirty="0" smtClean="0"/>
              <a:t>歳</a:t>
            </a:r>
            <a:r>
              <a:rPr kumimoji="1" lang="en-US" altLang="ja-JP" dirty="0" smtClean="0"/>
              <a:t>27,6</a:t>
            </a:r>
            <a:r>
              <a:rPr kumimoji="1" lang="ja-JP" altLang="en-US" dirty="0" err="1" smtClean="0"/>
              <a:t>、</a:t>
            </a:r>
            <a:r>
              <a:rPr kumimoji="1" lang="en-US" altLang="ja-JP" dirty="0" smtClean="0"/>
              <a:t>65</a:t>
            </a:r>
            <a:r>
              <a:rPr kumimoji="1" lang="ja-JP" altLang="en-US" dirty="0" smtClean="0"/>
              <a:t>歳</a:t>
            </a:r>
            <a:r>
              <a:rPr kumimoji="1" lang="en-US" altLang="ja-JP" dirty="0" smtClean="0"/>
              <a:t>34,4</a:t>
            </a:r>
            <a:r>
              <a:rPr kumimoji="1" lang="ja-JP" altLang="en-US" dirty="0" err="1" smtClean="0"/>
              <a:t>、</a:t>
            </a:r>
            <a:r>
              <a:rPr kumimoji="1" lang="en-US" altLang="ja-JP" dirty="0" smtClean="0"/>
              <a:t>70</a:t>
            </a:r>
            <a:r>
              <a:rPr kumimoji="1" lang="ja-JP" altLang="en-US" dirty="0" smtClean="0"/>
              <a:t>歳</a:t>
            </a:r>
            <a:r>
              <a:rPr kumimoji="1" lang="en-US" altLang="ja-JP" dirty="0" smtClean="0"/>
              <a:t>19,4</a:t>
            </a:r>
            <a:r>
              <a:rPr kumimoji="1" lang="ja-JP" altLang="en-US" dirty="0" smtClean="0"/>
              <a:t>　</a:t>
            </a:r>
            <a:r>
              <a:rPr kumimoji="1" lang="en-US" altLang="ja-JP" dirty="0" smtClean="0"/>
              <a:t>75</a:t>
            </a:r>
            <a:r>
              <a:rPr kumimoji="1" lang="ja-JP" altLang="en-US" dirty="0" smtClean="0"/>
              <a:t>歳</a:t>
            </a:r>
            <a:r>
              <a:rPr kumimoji="1" lang="en-US" altLang="ja-JP" dirty="0" smtClean="0"/>
              <a:t>5,1</a:t>
            </a:r>
            <a:r>
              <a:rPr kumimoji="1" lang="ja-JP" altLang="en-US" dirty="0" smtClean="0"/>
              <a:t>　</a:t>
            </a:r>
            <a:r>
              <a:rPr kumimoji="1" lang="en-US" altLang="ja-JP" dirty="0" smtClean="0"/>
              <a:t>80</a:t>
            </a:r>
            <a:r>
              <a:rPr kumimoji="1" lang="ja-JP" altLang="en-US" dirty="0" smtClean="0"/>
              <a:t>歳</a:t>
            </a:r>
            <a:r>
              <a:rPr kumimoji="1" lang="en-US" altLang="ja-JP" dirty="0" smtClean="0"/>
              <a:t>1,4</a:t>
            </a:r>
          </a:p>
          <a:p>
            <a:r>
              <a:rPr kumimoji="1" lang="ja-JP" altLang="en-US" dirty="0" smtClean="0"/>
              <a:t>男女平均：</a:t>
            </a:r>
            <a:r>
              <a:rPr kumimoji="1" lang="en-US" altLang="ja-JP" dirty="0" smtClean="0"/>
              <a:t>60</a:t>
            </a:r>
            <a:r>
              <a:rPr kumimoji="1" lang="ja-JP" altLang="en-US" dirty="0" smtClean="0"/>
              <a:t>歳</a:t>
            </a:r>
            <a:r>
              <a:rPr kumimoji="1" lang="en-US" altLang="ja-JP" dirty="0" smtClean="0"/>
              <a:t>17,5</a:t>
            </a:r>
            <a:r>
              <a:rPr kumimoji="1" lang="ja-JP" altLang="en-US" dirty="0" err="1" smtClean="0"/>
              <a:t>、</a:t>
            </a:r>
            <a:r>
              <a:rPr kumimoji="1" lang="en-US" altLang="ja-JP" dirty="0" smtClean="0"/>
              <a:t>65</a:t>
            </a:r>
            <a:r>
              <a:rPr kumimoji="1" lang="ja-JP" altLang="en-US" dirty="0" smtClean="0"/>
              <a:t>歳</a:t>
            </a:r>
            <a:r>
              <a:rPr kumimoji="1" lang="en-US" altLang="ja-JP" dirty="0" smtClean="0"/>
              <a:t>38,3</a:t>
            </a:r>
            <a:r>
              <a:rPr kumimoji="1" lang="ja-JP" altLang="en-US" dirty="0" err="1" smtClean="0"/>
              <a:t>、</a:t>
            </a:r>
            <a:r>
              <a:rPr kumimoji="1" lang="en-US" altLang="ja-JP" dirty="0" smtClean="0"/>
              <a:t>70</a:t>
            </a:r>
            <a:r>
              <a:rPr kumimoji="1" lang="ja-JP" altLang="en-US" dirty="0" smtClean="0"/>
              <a:t>歳</a:t>
            </a:r>
            <a:r>
              <a:rPr kumimoji="1" lang="en-US" altLang="ja-JP" dirty="0" smtClean="0"/>
              <a:t>26,2</a:t>
            </a:r>
            <a:r>
              <a:rPr kumimoji="1" lang="ja-JP" altLang="en-US" dirty="0" smtClean="0"/>
              <a:t>　</a:t>
            </a:r>
            <a:r>
              <a:rPr kumimoji="1" lang="en-US" altLang="ja-JP" dirty="0" smtClean="0"/>
              <a:t>75</a:t>
            </a:r>
            <a:r>
              <a:rPr kumimoji="1" lang="ja-JP" altLang="en-US" dirty="0" smtClean="0"/>
              <a:t>歳</a:t>
            </a:r>
            <a:r>
              <a:rPr kumimoji="1" lang="en-US" altLang="ja-JP" dirty="0" smtClean="0"/>
              <a:t>7,1</a:t>
            </a:r>
            <a:r>
              <a:rPr kumimoji="1" lang="ja-JP" altLang="en-US" dirty="0" smtClean="0"/>
              <a:t>　</a:t>
            </a:r>
            <a:r>
              <a:rPr kumimoji="1" lang="en-US" altLang="ja-JP" dirty="0" smtClean="0"/>
              <a:t>80</a:t>
            </a:r>
            <a:r>
              <a:rPr kumimoji="1" lang="ja-JP" altLang="en-US" dirty="0" smtClean="0"/>
              <a:t>歳</a:t>
            </a:r>
            <a:r>
              <a:rPr kumimoji="1" lang="en-US" altLang="ja-JP" dirty="0" smtClean="0"/>
              <a:t>2,7</a:t>
            </a:r>
          </a:p>
          <a:p>
            <a:endParaRPr kumimoji="1" lang="en-US" altLang="ja-JP" dirty="0" smtClean="0"/>
          </a:p>
          <a:p>
            <a:r>
              <a:rPr kumimoji="1" lang="ja-JP" altLang="en-US" dirty="0" smtClean="0"/>
              <a:t>アメリカ男性：</a:t>
            </a:r>
            <a:r>
              <a:rPr kumimoji="1" lang="en-US" altLang="ja-JP" dirty="0" smtClean="0"/>
              <a:t>60</a:t>
            </a:r>
            <a:r>
              <a:rPr kumimoji="1" lang="ja-JP" altLang="en-US" dirty="0" smtClean="0"/>
              <a:t>歳</a:t>
            </a:r>
            <a:r>
              <a:rPr kumimoji="1" lang="en-US" altLang="ja-JP" dirty="0" smtClean="0"/>
              <a:t>15.4</a:t>
            </a:r>
            <a:r>
              <a:rPr kumimoji="1" lang="ja-JP" altLang="en-US" dirty="0" err="1" smtClean="0"/>
              <a:t>、</a:t>
            </a:r>
            <a:r>
              <a:rPr kumimoji="1" lang="en-US" altLang="ja-JP" dirty="0" smtClean="0"/>
              <a:t>65</a:t>
            </a:r>
            <a:r>
              <a:rPr kumimoji="1" lang="ja-JP" altLang="en-US" dirty="0" smtClean="0"/>
              <a:t>歳</a:t>
            </a:r>
            <a:r>
              <a:rPr kumimoji="1" lang="en-US" altLang="ja-JP" dirty="0" smtClean="0"/>
              <a:t>45,9</a:t>
            </a:r>
            <a:r>
              <a:rPr kumimoji="1" lang="ja-JP" altLang="en-US" dirty="0" err="1" smtClean="0"/>
              <a:t>、</a:t>
            </a:r>
            <a:r>
              <a:rPr kumimoji="1" lang="en-US" altLang="ja-JP" dirty="0" smtClean="0"/>
              <a:t>70</a:t>
            </a:r>
            <a:r>
              <a:rPr kumimoji="1" lang="ja-JP" altLang="en-US" dirty="0" smtClean="0"/>
              <a:t>歳</a:t>
            </a:r>
            <a:r>
              <a:rPr kumimoji="1" lang="en-US" altLang="ja-JP" dirty="0" smtClean="0"/>
              <a:t>16,5</a:t>
            </a:r>
            <a:r>
              <a:rPr kumimoji="1" lang="ja-JP" altLang="en-US" dirty="0" smtClean="0"/>
              <a:t>　</a:t>
            </a:r>
            <a:r>
              <a:rPr kumimoji="1" lang="en-US" altLang="ja-JP" dirty="0" smtClean="0"/>
              <a:t>75</a:t>
            </a:r>
            <a:r>
              <a:rPr kumimoji="1" lang="ja-JP" altLang="en-US" dirty="0" smtClean="0"/>
              <a:t>歳</a:t>
            </a:r>
            <a:r>
              <a:rPr kumimoji="1" lang="en-US" altLang="ja-JP" dirty="0" smtClean="0"/>
              <a:t>4,6</a:t>
            </a:r>
            <a:r>
              <a:rPr kumimoji="1" lang="ja-JP" altLang="en-US" dirty="0" smtClean="0"/>
              <a:t>　</a:t>
            </a:r>
            <a:r>
              <a:rPr kumimoji="1" lang="en-US" altLang="ja-JP" dirty="0" smtClean="0"/>
              <a:t>80</a:t>
            </a:r>
            <a:r>
              <a:rPr kumimoji="1" lang="ja-JP" altLang="en-US" dirty="0" smtClean="0"/>
              <a:t>歳</a:t>
            </a:r>
            <a:r>
              <a:rPr kumimoji="1" lang="en-US" altLang="ja-JP" dirty="0" smtClean="0"/>
              <a:t>0,9</a:t>
            </a:r>
          </a:p>
          <a:p>
            <a:r>
              <a:rPr kumimoji="1" lang="ja-JP" altLang="en-US" dirty="0" smtClean="0"/>
              <a:t>スウェーデン男性：</a:t>
            </a:r>
            <a:r>
              <a:rPr kumimoji="1" lang="en-US" altLang="ja-JP" dirty="0" smtClean="0"/>
              <a:t>60</a:t>
            </a:r>
            <a:r>
              <a:rPr kumimoji="1" lang="ja-JP" altLang="en-US" dirty="0" smtClean="0"/>
              <a:t>歳</a:t>
            </a:r>
            <a:r>
              <a:rPr kumimoji="1" lang="en-US" altLang="ja-JP" dirty="0" smtClean="0"/>
              <a:t>26.8</a:t>
            </a:r>
            <a:r>
              <a:rPr kumimoji="1" lang="ja-JP" altLang="en-US" dirty="0" smtClean="0"/>
              <a:t>　</a:t>
            </a:r>
            <a:r>
              <a:rPr kumimoji="1" lang="en-US" altLang="ja-JP" dirty="0" smtClean="0"/>
              <a:t>65</a:t>
            </a:r>
            <a:r>
              <a:rPr kumimoji="1" lang="ja-JP" altLang="en-US" dirty="0" smtClean="0"/>
              <a:t>歳</a:t>
            </a:r>
            <a:r>
              <a:rPr kumimoji="1" lang="en-US" altLang="ja-JP" dirty="0" smtClean="0"/>
              <a:t>60.9</a:t>
            </a:r>
            <a:r>
              <a:rPr kumimoji="1" lang="ja-JP" altLang="en-US" dirty="0" smtClean="0"/>
              <a:t>　</a:t>
            </a:r>
            <a:r>
              <a:rPr kumimoji="1" lang="en-US" altLang="ja-JP" dirty="0" smtClean="0"/>
              <a:t>70</a:t>
            </a:r>
            <a:r>
              <a:rPr kumimoji="1" lang="ja-JP" altLang="en-US" dirty="0" smtClean="0"/>
              <a:t>歳</a:t>
            </a:r>
            <a:r>
              <a:rPr kumimoji="1" lang="en-US" altLang="ja-JP" dirty="0" smtClean="0"/>
              <a:t>2,3</a:t>
            </a:r>
            <a:r>
              <a:rPr kumimoji="1" lang="ja-JP" altLang="en-US" dirty="0" smtClean="0"/>
              <a:t>　</a:t>
            </a:r>
            <a:r>
              <a:rPr kumimoji="1" lang="en-US" altLang="ja-JP" dirty="0" smtClean="0"/>
              <a:t>75</a:t>
            </a:r>
            <a:r>
              <a:rPr kumimoji="1" lang="ja-JP" altLang="en-US" dirty="0" smtClean="0"/>
              <a:t>歳０</a:t>
            </a:r>
          </a:p>
          <a:p>
            <a:endParaRPr kumimoji="1" lang="ja-JP" altLang="en-US"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D8CE31CE-58F7-46AF-B17B-0B9EA765DFA0}" type="slidenum">
              <a:rPr kumimoji="1" lang="ja-JP" altLang="en-US" smtClean="0"/>
              <a:t>15</a:t>
            </a:fld>
            <a:endParaRPr kumimoji="1" lang="ja-JP" altLang="en-US"/>
          </a:p>
        </p:txBody>
      </p:sp>
    </p:spTree>
    <p:extLst>
      <p:ext uri="{BB962C8B-B14F-4D97-AF65-F5344CB8AC3E}">
        <p14:creationId xmlns:p14="http://schemas.microsoft.com/office/powerpoint/2010/main" val="2855920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6259875-050A-4CBF-A2EF-9DE209531610}" type="datetimeFigureOut">
              <a:rPr kumimoji="1" lang="ja-JP" altLang="en-US" smtClean="0"/>
              <a:t>2013/4/22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4A4C30-EC77-4795-AA45-1F8012FE3D4B}"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6259875-050A-4CBF-A2EF-9DE209531610}" type="datetimeFigureOut">
              <a:rPr kumimoji="1" lang="ja-JP" altLang="en-US" smtClean="0"/>
              <a:t>2013/4/22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4A4C30-EC77-4795-AA45-1F8012FE3D4B}"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6259875-050A-4CBF-A2EF-9DE209531610}" type="datetimeFigureOut">
              <a:rPr kumimoji="1" lang="ja-JP" altLang="en-US" smtClean="0"/>
              <a:t>2013/4/22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4A4C30-EC77-4795-AA45-1F8012FE3D4B}"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6259875-050A-4CBF-A2EF-9DE209531610}" type="datetimeFigureOut">
              <a:rPr kumimoji="1" lang="ja-JP" altLang="en-US" smtClean="0"/>
              <a:t>2013/4/22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4A4C30-EC77-4795-AA45-1F8012FE3D4B}"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6259875-050A-4CBF-A2EF-9DE209531610}" type="datetimeFigureOut">
              <a:rPr kumimoji="1" lang="ja-JP" altLang="en-US" smtClean="0"/>
              <a:t>2013/4/22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4A4C30-EC77-4795-AA45-1F8012FE3D4B}"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6259875-050A-4CBF-A2EF-9DE209531610}" type="datetimeFigureOut">
              <a:rPr kumimoji="1" lang="ja-JP" altLang="en-US" smtClean="0"/>
              <a:t>2013/4/22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4A4C30-EC77-4795-AA45-1F8012FE3D4B}"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6259875-050A-4CBF-A2EF-9DE209531610}" type="datetimeFigureOut">
              <a:rPr kumimoji="1" lang="ja-JP" altLang="en-US" smtClean="0"/>
              <a:t>2013/4/22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4A4C30-EC77-4795-AA45-1F8012FE3D4B}"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16259875-050A-4CBF-A2EF-9DE209531610}" type="datetimeFigureOut">
              <a:rPr kumimoji="1" lang="ja-JP" altLang="en-US" smtClean="0"/>
              <a:t>2013/4/22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4A4C30-EC77-4795-AA45-1F8012FE3D4B}"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59875-050A-4CBF-A2EF-9DE209531610}" type="datetimeFigureOut">
              <a:rPr kumimoji="1" lang="ja-JP" altLang="en-US" smtClean="0"/>
              <a:t>2013/4/22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4A4C30-EC77-4795-AA45-1F8012FE3D4B}"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6259875-050A-4CBF-A2EF-9DE209531610}" type="datetimeFigureOut">
              <a:rPr kumimoji="1" lang="ja-JP" altLang="en-US" smtClean="0"/>
              <a:t>2013/4/22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4A4C30-EC77-4795-AA45-1F8012FE3D4B}"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6259875-050A-4CBF-A2EF-9DE209531610}" type="datetimeFigureOut">
              <a:rPr kumimoji="1" lang="ja-JP" altLang="en-US" smtClean="0"/>
              <a:t>2013/4/22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4A4C30-EC77-4795-AA45-1F8012FE3D4B}"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6259875-050A-4CBF-A2EF-9DE209531610}" type="datetimeFigureOut">
              <a:rPr kumimoji="1" lang="ja-JP" altLang="en-US" smtClean="0"/>
              <a:t>2013/4/22</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04A4C30-EC77-4795-AA45-1F8012FE3D4B}"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4800" dirty="0" smtClean="0"/>
              <a:t>高齢化社会に対応した働き方</a:t>
            </a:r>
            <a:r>
              <a:rPr kumimoji="1" lang="en-US" altLang="ja-JP" dirty="0" smtClean="0"/>
              <a:t/>
            </a:r>
            <a:br>
              <a:rPr kumimoji="1" lang="en-US" altLang="ja-JP" dirty="0" smtClean="0"/>
            </a:br>
            <a:r>
              <a:rPr kumimoji="1" lang="ja-JP" altLang="en-US" dirty="0" smtClean="0"/>
              <a:t>　</a:t>
            </a:r>
            <a:r>
              <a:rPr lang="ja-JP" altLang="en-US" sz="4000" dirty="0" smtClean="0"/>
              <a:t>－</a:t>
            </a:r>
            <a:r>
              <a:rPr kumimoji="1" lang="ja-JP" altLang="en-US" sz="4000" dirty="0" smtClean="0"/>
              <a:t>人生</a:t>
            </a:r>
            <a:r>
              <a:rPr kumimoji="1" lang="en-US" altLang="ja-JP" sz="4000" dirty="0" smtClean="0"/>
              <a:t>90</a:t>
            </a:r>
            <a:r>
              <a:rPr kumimoji="1" lang="ja-JP" altLang="en-US" sz="4000" dirty="0" smtClean="0"/>
              <a:t>年時代に向けて－</a:t>
            </a:r>
            <a:endParaRPr kumimoji="1" lang="ja-JP" altLang="en-US" sz="4000" dirty="0"/>
          </a:p>
        </p:txBody>
      </p:sp>
      <p:sp>
        <p:nvSpPr>
          <p:cNvPr id="3" name="サブタイトル 2"/>
          <p:cNvSpPr>
            <a:spLocks noGrp="1"/>
          </p:cNvSpPr>
          <p:nvPr>
            <p:ph type="subTitle" idx="1"/>
          </p:nvPr>
        </p:nvSpPr>
        <p:spPr/>
        <p:txBody>
          <a:bodyPr/>
          <a:lstStyle/>
          <a:p>
            <a:r>
              <a:rPr kumimoji="1" lang="ja-JP" altLang="en-US" dirty="0" smtClean="0"/>
              <a:t>異文化コミュニケーション論講座　</a:t>
            </a:r>
            <a:endParaRPr kumimoji="1" lang="en-US" altLang="ja-JP" dirty="0" smtClean="0"/>
          </a:p>
          <a:p>
            <a:r>
              <a:rPr kumimoji="1" lang="ja-JP" altLang="en-US" dirty="0" smtClean="0"/>
              <a:t>三回　上坂愛一郎　</a:t>
            </a:r>
            <a:r>
              <a:rPr kumimoji="1" lang="en-US" altLang="ja-JP" dirty="0" smtClean="0"/>
              <a:t>1106516c</a:t>
            </a:r>
          </a:p>
        </p:txBody>
      </p:sp>
    </p:spTree>
    <p:extLst>
      <p:ext uri="{BB962C8B-B14F-4D97-AF65-F5344CB8AC3E}">
        <p14:creationId xmlns:p14="http://schemas.microsoft.com/office/powerpoint/2010/main" val="467835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提言</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sz="3600" dirty="0" smtClean="0"/>
              <a:t>65</a:t>
            </a:r>
            <a:r>
              <a:rPr kumimoji="1" lang="ja-JP" altLang="en-US" sz="3600" dirty="0" smtClean="0"/>
              <a:t>歳以上の定年制または</a:t>
            </a:r>
            <a:r>
              <a:rPr lang="ja-JP" altLang="en-US" sz="3600" dirty="0" smtClean="0"/>
              <a:t>定年制</a:t>
            </a:r>
            <a:r>
              <a:rPr lang="ja-JP" altLang="en-US" sz="3600" dirty="0"/>
              <a:t>の</a:t>
            </a:r>
            <a:r>
              <a:rPr lang="ja-JP" altLang="en-US" sz="3600" dirty="0" smtClean="0"/>
              <a:t>撤廃を義務付け。かつ労使協定により定めた基準によって、</a:t>
            </a:r>
            <a:r>
              <a:rPr kumimoji="1" lang="ja-JP" altLang="en-US" sz="3600" dirty="0" smtClean="0"/>
              <a:t>希望者が</a:t>
            </a:r>
            <a:r>
              <a:rPr kumimoji="1" lang="en-US" altLang="ja-JP" sz="3600" dirty="0" smtClean="0"/>
              <a:t>70</a:t>
            </a:r>
            <a:r>
              <a:rPr kumimoji="1" lang="ja-JP" altLang="en-US" sz="3600" dirty="0" smtClean="0"/>
              <a:t>歳まで継続雇用できるようにする。（</a:t>
            </a:r>
            <a:r>
              <a:rPr kumimoji="1" lang="en-US" altLang="ja-JP" sz="3600" dirty="0" smtClean="0"/>
              <a:t>H25</a:t>
            </a:r>
            <a:r>
              <a:rPr kumimoji="1" lang="ja-JP" altLang="en-US" sz="3600" dirty="0" err="1" smtClean="0"/>
              <a:t>、</a:t>
            </a:r>
            <a:r>
              <a:rPr kumimoji="1" lang="ja-JP" altLang="en-US" sz="3600" dirty="0" smtClean="0"/>
              <a:t>高齢者雇用安定法改正）</a:t>
            </a:r>
            <a:endParaRPr kumimoji="1" lang="en-US" altLang="ja-JP" sz="3600" dirty="0" smtClean="0"/>
          </a:p>
          <a:p>
            <a:r>
              <a:rPr kumimoji="1" lang="ja-JP" altLang="en-US" sz="3600" dirty="0" smtClean="0"/>
              <a:t>市区町村単位のシルバー人材センターの業務拡大。かつ政府との連携強化。</a:t>
            </a:r>
            <a:endParaRPr kumimoji="1" lang="en-US" altLang="ja-JP" sz="3600" dirty="0" smtClean="0"/>
          </a:p>
        </p:txBody>
      </p:sp>
    </p:spTree>
    <p:extLst>
      <p:ext uri="{BB962C8B-B14F-4D97-AF65-F5344CB8AC3E}">
        <p14:creationId xmlns:p14="http://schemas.microsoft.com/office/powerpoint/2010/main" val="521583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65</a:t>
            </a:r>
            <a:r>
              <a:rPr kumimoji="1" lang="ja-JP" altLang="en-US" dirty="0" smtClean="0"/>
              <a:t>歳以上定年・定年撤廃制の義務化</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sz="3600" dirty="0" smtClean="0"/>
              <a:t>65</a:t>
            </a:r>
            <a:r>
              <a:rPr kumimoji="1" lang="ja-JP" altLang="en-US" sz="3600" dirty="0" smtClean="0"/>
              <a:t>歳定年制を踏まえた昇給システムの構築</a:t>
            </a:r>
            <a:endParaRPr kumimoji="1" lang="en-US" altLang="ja-JP" sz="3600" dirty="0" smtClean="0"/>
          </a:p>
          <a:p>
            <a:r>
              <a:rPr lang="en-US" altLang="ja-JP" sz="3600" dirty="0" smtClean="0"/>
              <a:t>70</a:t>
            </a:r>
            <a:r>
              <a:rPr lang="ja-JP" altLang="en-US" sz="3600" dirty="0" smtClean="0"/>
              <a:t>歳までの条件付き継続雇用制度により、依然として身体的にも能力的にも優れた高齢者を雇用できる仕組み</a:t>
            </a:r>
            <a:endParaRPr lang="en-US" altLang="ja-JP" sz="3600" dirty="0" smtClean="0"/>
          </a:p>
          <a:p>
            <a:r>
              <a:rPr kumimoji="1" lang="ja-JP" altLang="en-US" sz="3600" dirty="0" smtClean="0"/>
              <a:t>労使協定により再雇用措置の対象から外れた</a:t>
            </a:r>
            <a:r>
              <a:rPr kumimoji="1" lang="en-US" altLang="ja-JP" sz="3600" dirty="0" smtClean="0"/>
              <a:t>65</a:t>
            </a:r>
            <a:r>
              <a:rPr kumimoji="1" lang="ja-JP" altLang="en-US" sz="3600" dirty="0" smtClean="0"/>
              <a:t>歳以上の人などに対しては、シルバー人材センターが対応</a:t>
            </a:r>
            <a:endParaRPr kumimoji="1" lang="en-US" altLang="ja-JP" sz="3600" dirty="0" smtClean="0"/>
          </a:p>
          <a:p>
            <a:endParaRPr kumimoji="1" lang="en-US" altLang="ja-JP" dirty="0" smtClean="0"/>
          </a:p>
        </p:txBody>
      </p:sp>
    </p:spTree>
    <p:extLst>
      <p:ext uri="{BB962C8B-B14F-4D97-AF65-F5344CB8AC3E}">
        <p14:creationId xmlns:p14="http://schemas.microsoft.com/office/powerpoint/2010/main" val="2821976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シルバー人材センターとは</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lvl="0" indent="0">
              <a:buNone/>
            </a:pPr>
            <a:r>
              <a:rPr kumimoji="1" lang="ja-JP" altLang="en-US" sz="4000" dirty="0" smtClean="0"/>
              <a:t>・都道府県知事の許可を受けた各市町区村に設置されている公益法人。（</a:t>
            </a:r>
            <a:r>
              <a:rPr kumimoji="1" lang="en-US" altLang="ja-JP" sz="4000" dirty="0" smtClean="0"/>
              <a:t>H23 </a:t>
            </a:r>
            <a:r>
              <a:rPr kumimoji="1" lang="ja-JP" altLang="en-US" sz="4000" dirty="0" smtClean="0"/>
              <a:t>会員数約</a:t>
            </a:r>
            <a:r>
              <a:rPr kumimoji="1" lang="en-US" altLang="ja-JP" sz="4000" dirty="0" smtClean="0"/>
              <a:t>76</a:t>
            </a:r>
            <a:r>
              <a:rPr kumimoji="1" lang="ja-JP" altLang="en-US" sz="4000" dirty="0" smtClean="0"/>
              <a:t>万人）</a:t>
            </a:r>
          </a:p>
          <a:p>
            <a:pPr marL="0" indent="0">
              <a:buNone/>
            </a:pPr>
            <a:r>
              <a:rPr lang="ja-JP" altLang="en-US" sz="4000" dirty="0"/>
              <a:t>・公的機関や民間から「</a:t>
            </a:r>
            <a:r>
              <a:rPr kumimoji="1" lang="ja-JP" altLang="en-US" sz="4000" dirty="0" smtClean="0"/>
              <a:t>臨時的かつ短期的又はその他の軽易な就業」にあたる業務を受け、会員の高齢者へ委託。</a:t>
            </a:r>
            <a:endParaRPr kumimoji="1" lang="en-US" altLang="ja-JP" sz="4000" dirty="0" smtClean="0"/>
          </a:p>
          <a:p>
            <a:pPr marL="0" indent="0">
              <a:buNone/>
            </a:pPr>
            <a:r>
              <a:rPr kumimoji="1" lang="ja-JP" altLang="en-US" sz="4000" dirty="0" smtClean="0"/>
              <a:t>・一定した収入保障はナシ。全国平均で月８～１０日就業した場合、月額３～５万円程度。</a:t>
            </a:r>
          </a:p>
          <a:p>
            <a:r>
              <a:rPr kumimoji="1" lang="ja-JP" altLang="en-US" dirty="0" smtClean="0"/>
              <a:t>シルバー人材センターの</a:t>
            </a:r>
            <a:r>
              <a:rPr kumimoji="1" lang="en-US" altLang="ja-JP" dirty="0" smtClean="0"/>
              <a:t>HP</a:t>
            </a:r>
            <a:r>
              <a:rPr kumimoji="1" lang="ja-JP" altLang="en-US" dirty="0" smtClean="0"/>
              <a:t>より</a:t>
            </a:r>
            <a:endParaRPr kumimoji="1" lang="ja-JP" alt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801" y="1412776"/>
            <a:ext cx="4692304" cy="5445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093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9218"/>
                                        </p:tgtEl>
                                      </p:cBhvr>
                                    </p:animEffect>
                                    <p:set>
                                      <p:cBhvr>
                                        <p:cTn id="12" dur="1" fill="hold">
                                          <p:stCondLst>
                                            <p:cond delay="499"/>
                                          </p:stCondLst>
                                        </p:cTn>
                                        <p:tgtEl>
                                          <p:spTgt spid="92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シルバー人材センターの拡大</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sz="3600" dirty="0" smtClean="0"/>
              <a:t>業務委託やボランティア、企画業務など現在あつかっている業務の他に、起業・自営、再就職、就農などを目指す高齢者への支援</a:t>
            </a:r>
            <a:endParaRPr lang="en-US" altLang="ja-JP" sz="3600" dirty="0" smtClean="0"/>
          </a:p>
          <a:p>
            <a:r>
              <a:rPr kumimoji="1" lang="ja-JP" altLang="en-US" sz="3600" dirty="0" smtClean="0"/>
              <a:t>市町区村単位で設置されている利点を活用し、政府からの高齢者支援をセンターを通して行うとともに、センターが高齢者の状況を把握して政府と共有することで、細やかな対応</a:t>
            </a:r>
            <a:endParaRPr kumimoji="1" lang="en-US" altLang="ja-JP" sz="3600" dirty="0" smtClean="0"/>
          </a:p>
          <a:p>
            <a:endParaRPr kumimoji="1" lang="ja-JP" altLang="en-US" dirty="0"/>
          </a:p>
        </p:txBody>
      </p:sp>
    </p:spTree>
    <p:extLst>
      <p:ext uri="{BB962C8B-B14F-4D97-AF65-F5344CB8AC3E}">
        <p14:creationId xmlns:p14="http://schemas.microsoft.com/office/powerpoint/2010/main" val="2734338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展望</a:t>
            </a:r>
            <a:endParaRPr kumimoji="1" lang="ja-JP" altLang="en-US" dirty="0"/>
          </a:p>
        </p:txBody>
      </p:sp>
      <p:sp>
        <p:nvSpPr>
          <p:cNvPr id="3" name="コンテンツ プレースホルダー 2"/>
          <p:cNvSpPr>
            <a:spLocks noGrp="1"/>
          </p:cNvSpPr>
          <p:nvPr>
            <p:ph idx="1"/>
          </p:nvPr>
        </p:nvSpPr>
        <p:spPr>
          <a:xfrm>
            <a:off x="539552" y="1556792"/>
            <a:ext cx="8229600" cy="4876800"/>
          </a:xfrm>
        </p:spPr>
        <p:txBody>
          <a:bodyPr/>
          <a:lstStyle/>
          <a:p>
            <a:r>
              <a:rPr kumimoji="1" lang="ja-JP" altLang="en-US" sz="3600" dirty="0" smtClean="0"/>
              <a:t>高齢者雇用のための人件費を抑え、　　若年層・中年層の負担軽減</a:t>
            </a:r>
            <a:endParaRPr kumimoji="1" lang="en-US" altLang="ja-JP" sz="3600" dirty="0" smtClean="0"/>
          </a:p>
          <a:p>
            <a:r>
              <a:rPr lang="ja-JP" altLang="en-US" sz="3600" dirty="0"/>
              <a:t>低</a:t>
            </a:r>
            <a:r>
              <a:rPr kumimoji="1" lang="ja-JP" altLang="en-US" sz="3600" dirty="0" smtClean="0"/>
              <a:t>収入高齢者や定年後も労働意欲の高い高齢層に再就職や起業、ボランティアなど幅広く、かつ市町区村レベルできめ細やかに対応</a:t>
            </a:r>
            <a:endParaRPr kumimoji="1" lang="en-US" altLang="ja-JP" sz="3600" dirty="0" smtClean="0"/>
          </a:p>
          <a:p>
            <a:r>
              <a:rPr lang="ja-JP" altLang="en-US" sz="3600" dirty="0" smtClean="0"/>
              <a:t>年金と雇用の接続確保と同時に社会的連帯を深める効果</a:t>
            </a:r>
            <a:endParaRPr lang="en-US" altLang="ja-JP" sz="3600" dirty="0" smtClean="0"/>
          </a:p>
          <a:p>
            <a:endParaRPr lang="en-US" altLang="ja-JP" dirty="0" smtClean="0"/>
          </a:p>
        </p:txBody>
      </p:sp>
    </p:spTree>
    <p:extLst>
      <p:ext uri="{BB962C8B-B14F-4D97-AF65-F5344CB8AC3E}">
        <p14:creationId xmlns:p14="http://schemas.microsoft.com/office/powerpoint/2010/main" val="1830639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sz="3600" dirty="0" smtClean="0"/>
              <a:t>『70</a:t>
            </a:r>
            <a:r>
              <a:rPr kumimoji="1" lang="ja-JP" altLang="en-US" sz="3600" dirty="0" smtClean="0"/>
              <a:t>歳雇用時代への展望と課題</a:t>
            </a:r>
            <a:r>
              <a:rPr kumimoji="1" lang="en-US" altLang="ja-JP" sz="3600" dirty="0" smtClean="0"/>
              <a:t>』</a:t>
            </a:r>
            <a:r>
              <a:rPr kumimoji="1" lang="ja-JP" altLang="en-US" sz="3600" dirty="0" smtClean="0"/>
              <a:t>　</a:t>
            </a:r>
            <a:r>
              <a:rPr kumimoji="1" lang="en-US" altLang="ja-JP" sz="3600" dirty="0" smtClean="0"/>
              <a:t>2008</a:t>
            </a:r>
            <a:r>
              <a:rPr kumimoji="1" lang="ja-JP" altLang="en-US" sz="3600" dirty="0" smtClean="0"/>
              <a:t>　高梨</a:t>
            </a:r>
            <a:r>
              <a:rPr kumimoji="1" lang="ja-JP" altLang="en-US" sz="3600" baseline="0" dirty="0" smtClean="0"/>
              <a:t> </a:t>
            </a:r>
            <a:r>
              <a:rPr kumimoji="1" lang="ja-JP" altLang="en-US" sz="3600" dirty="0" smtClean="0"/>
              <a:t>昌　著</a:t>
            </a:r>
            <a:endParaRPr kumimoji="1" lang="en-US" altLang="ja-JP" sz="3600" dirty="0" smtClean="0"/>
          </a:p>
          <a:p>
            <a:r>
              <a:rPr kumimoji="1" lang="en-US" altLang="ja-JP" sz="3600" dirty="0" smtClean="0"/>
              <a:t>『</a:t>
            </a:r>
            <a:r>
              <a:rPr kumimoji="1" lang="ja-JP" altLang="en-US" sz="3600" dirty="0" smtClean="0"/>
              <a:t>人口減・少子化社会の未来－雇用と生活の質を高める</a:t>
            </a:r>
            <a:r>
              <a:rPr kumimoji="1" lang="en-US" altLang="ja-JP" sz="3600" dirty="0" smtClean="0"/>
              <a:t>』</a:t>
            </a:r>
            <a:r>
              <a:rPr kumimoji="1" lang="ja-JP" altLang="en-US" sz="3600" dirty="0" smtClean="0"/>
              <a:t>　</a:t>
            </a:r>
            <a:r>
              <a:rPr kumimoji="1" lang="en-US" altLang="ja-JP" sz="3600" dirty="0" smtClean="0"/>
              <a:t>2007</a:t>
            </a:r>
            <a:r>
              <a:rPr kumimoji="1" lang="ja-JP" altLang="en-US" sz="3600" dirty="0" smtClean="0"/>
              <a:t>　小峰 隆夫著</a:t>
            </a:r>
            <a:endParaRPr kumimoji="1" lang="en-US" altLang="ja-JP" sz="3600" dirty="0" smtClean="0"/>
          </a:p>
          <a:p>
            <a:r>
              <a:rPr lang="ja-JP" altLang="en-US" sz="3600" dirty="0" smtClean="0"/>
              <a:t>内閣府</a:t>
            </a:r>
            <a:r>
              <a:rPr lang="en-US" altLang="ja-JP" sz="3600" dirty="0" smtClean="0"/>
              <a:t>HP</a:t>
            </a:r>
            <a:r>
              <a:rPr lang="ja-JP" altLang="en-US" sz="3600" dirty="0" smtClean="0"/>
              <a:t>　</a:t>
            </a:r>
            <a:r>
              <a:rPr lang="en-US" altLang="ja-JP" sz="3600" dirty="0"/>
              <a:t>http://www.cao.go.jp/</a:t>
            </a:r>
            <a:endParaRPr lang="en-US" altLang="ja-JP" sz="3600" dirty="0" smtClean="0"/>
          </a:p>
          <a:p>
            <a:r>
              <a:rPr kumimoji="1" lang="ja-JP" altLang="en-US" sz="3600" dirty="0"/>
              <a:t>シルバー人材</a:t>
            </a:r>
            <a:r>
              <a:rPr kumimoji="1" lang="ja-JP" altLang="en-US" sz="3600" dirty="0" smtClean="0"/>
              <a:t>センター</a:t>
            </a:r>
            <a:r>
              <a:rPr lang="en-US" altLang="ja-JP" sz="3600" dirty="0" smtClean="0"/>
              <a:t>HP</a:t>
            </a:r>
            <a:r>
              <a:rPr lang="ja-JP" altLang="en-US" sz="3600" dirty="0" smtClean="0"/>
              <a:t>　</a:t>
            </a:r>
            <a:r>
              <a:rPr lang="en-US" altLang="ja-JP" sz="3600" dirty="0"/>
              <a:t>http://www.zsjc.or.jp/</a:t>
            </a:r>
            <a:endParaRPr kumimoji="1" lang="en-US" altLang="ja-JP" sz="3600" dirty="0" smtClean="0"/>
          </a:p>
        </p:txBody>
      </p:sp>
    </p:spTree>
    <p:extLst>
      <p:ext uri="{BB962C8B-B14F-4D97-AF65-F5344CB8AC3E}">
        <p14:creationId xmlns:p14="http://schemas.microsoft.com/office/powerpoint/2010/main" val="2498383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論点</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3600" dirty="0"/>
              <a:t>特</a:t>
            </a:r>
            <a:r>
              <a:rPr lang="ja-JP" altLang="en-US" sz="3600" dirty="0" smtClean="0"/>
              <a:t>に雇用面で、高齢層と若年層の負担のバランスをとっていくためにはどうすればいいか</a:t>
            </a:r>
            <a:endParaRPr lang="en-US" altLang="ja-JP" sz="3600" dirty="0" smtClean="0"/>
          </a:p>
          <a:p>
            <a:r>
              <a:rPr kumimoji="1" lang="ja-JP" altLang="en-US" sz="3600" dirty="0"/>
              <a:t>約</a:t>
            </a:r>
            <a:r>
              <a:rPr kumimoji="1" lang="ja-JP" altLang="en-US" sz="3600" dirty="0" smtClean="0"/>
              <a:t>二人に一人が高齢者となってしまう私たちの高齢期において、どのような社会のシステムが必要か。またそのためには今からどのような取り組みが必要か。</a:t>
            </a:r>
            <a:endParaRPr kumimoji="1" lang="ja-JP" altLang="en-US" sz="3600" dirty="0"/>
          </a:p>
        </p:txBody>
      </p:sp>
    </p:spTree>
    <p:extLst>
      <p:ext uri="{BB962C8B-B14F-4D97-AF65-F5344CB8AC3E}">
        <p14:creationId xmlns:p14="http://schemas.microsoft.com/office/powerpoint/2010/main" val="2812991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Contents</a:t>
            </a:r>
            <a:endParaRPr kumimoji="1" lang="ja-JP" altLang="en-US" dirty="0"/>
          </a:p>
        </p:txBody>
      </p:sp>
      <p:sp>
        <p:nvSpPr>
          <p:cNvPr id="3" name="コンテンツ プレースホルダー 2"/>
          <p:cNvSpPr>
            <a:spLocks noGrp="1"/>
          </p:cNvSpPr>
          <p:nvPr>
            <p:ph idx="1"/>
          </p:nvPr>
        </p:nvSpPr>
        <p:spPr>
          <a:xfrm>
            <a:off x="539552" y="1628800"/>
            <a:ext cx="8229600" cy="4876800"/>
          </a:xfrm>
        </p:spPr>
        <p:txBody>
          <a:bodyPr>
            <a:normAutofit/>
          </a:bodyPr>
          <a:lstStyle/>
          <a:p>
            <a:r>
              <a:rPr kumimoji="1" lang="ja-JP" altLang="en-US" sz="4000" dirty="0" smtClean="0"/>
              <a:t>日本の少子高齢化社会の概要</a:t>
            </a:r>
            <a:endParaRPr kumimoji="1" lang="en-US" altLang="ja-JP" sz="4000" dirty="0" smtClean="0"/>
          </a:p>
          <a:p>
            <a:r>
              <a:rPr lang="ja-JP" altLang="en-US" sz="4000" dirty="0"/>
              <a:t>変化</a:t>
            </a:r>
            <a:r>
              <a:rPr lang="ja-JP" altLang="en-US" sz="4000" dirty="0" smtClean="0"/>
              <a:t>しつつある高齢期の捉え方</a:t>
            </a:r>
            <a:endParaRPr lang="en-US" altLang="ja-JP" sz="4000" dirty="0" smtClean="0"/>
          </a:p>
          <a:p>
            <a:r>
              <a:rPr lang="ja-JP" altLang="en-US" sz="4000" dirty="0" smtClean="0"/>
              <a:t>人生</a:t>
            </a:r>
            <a:r>
              <a:rPr lang="en-US" altLang="ja-JP" sz="4000" dirty="0" smtClean="0"/>
              <a:t>90</a:t>
            </a:r>
            <a:r>
              <a:rPr lang="ja-JP" altLang="en-US" sz="4000" dirty="0"/>
              <a:t>年</a:t>
            </a:r>
            <a:r>
              <a:rPr lang="ja-JP" altLang="en-US" sz="4000" dirty="0" smtClean="0"/>
              <a:t>時代で「働く」ということ</a:t>
            </a:r>
            <a:endParaRPr lang="en-US" altLang="ja-JP" sz="4000" dirty="0" smtClean="0"/>
          </a:p>
          <a:p>
            <a:r>
              <a:rPr lang="ja-JP" altLang="en-US" sz="4000" dirty="0" smtClean="0"/>
              <a:t>高年齢者雇用安定法</a:t>
            </a:r>
            <a:endParaRPr lang="en-US" altLang="ja-JP" sz="4000" dirty="0" smtClean="0"/>
          </a:p>
          <a:p>
            <a:r>
              <a:rPr lang="ja-JP" altLang="en-US" sz="4000" dirty="0" smtClean="0"/>
              <a:t>提言</a:t>
            </a:r>
            <a:endParaRPr lang="en-US" altLang="ja-JP" sz="4000" dirty="0" smtClean="0"/>
          </a:p>
          <a:p>
            <a:r>
              <a:rPr lang="ja-JP" altLang="en-US" sz="4000" dirty="0" smtClean="0"/>
              <a:t>展望</a:t>
            </a:r>
            <a:endParaRPr lang="en-US" altLang="ja-JP" sz="4000" dirty="0" smtClean="0"/>
          </a:p>
          <a:p>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3630942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日本における少子高齢化・人口減少状況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総人口は今後、長期の人口減少過程へ</a:t>
            </a:r>
            <a:endParaRPr kumimoji="1" lang="en-US" altLang="ja-JP" dirty="0" smtClean="0"/>
          </a:p>
          <a:p>
            <a:r>
              <a:rPr kumimoji="1" lang="en-US" altLang="ja-JP" dirty="0" smtClean="0"/>
              <a:t>2026</a:t>
            </a:r>
            <a:r>
              <a:rPr kumimoji="1" lang="ja-JP" altLang="en-US" dirty="0" smtClean="0"/>
              <a:t>年：人口</a:t>
            </a:r>
            <a:r>
              <a:rPr kumimoji="1" lang="en-US" altLang="ja-JP" dirty="0" smtClean="0"/>
              <a:t>1</a:t>
            </a:r>
            <a:r>
              <a:rPr kumimoji="1" lang="ja-JP" altLang="en-US" dirty="0" smtClean="0"/>
              <a:t>億</a:t>
            </a:r>
            <a:r>
              <a:rPr kumimoji="1" lang="en-US" altLang="ja-JP" dirty="0" smtClean="0"/>
              <a:t>2,000</a:t>
            </a:r>
            <a:r>
              <a:rPr kumimoji="1" lang="ja-JP" altLang="en-US" dirty="0" smtClean="0"/>
              <a:t>万人</a:t>
            </a:r>
            <a:endParaRPr kumimoji="1" lang="en-US" altLang="ja-JP" dirty="0" smtClean="0"/>
          </a:p>
          <a:p>
            <a:pPr marL="0" indent="0">
              <a:buNone/>
            </a:pPr>
            <a:r>
              <a:rPr lang="ja-JP" altLang="en-US" dirty="0"/>
              <a:t>　</a:t>
            </a:r>
            <a:r>
              <a:rPr kumimoji="1" lang="ja-JP" altLang="en-US" dirty="0" smtClean="0"/>
              <a:t>→</a:t>
            </a:r>
            <a:r>
              <a:rPr kumimoji="1" lang="en-US" altLang="ja-JP" dirty="0" smtClean="0"/>
              <a:t>2048</a:t>
            </a:r>
            <a:r>
              <a:rPr kumimoji="1" lang="ja-JP" altLang="en-US" dirty="0" smtClean="0"/>
              <a:t>年：</a:t>
            </a:r>
            <a:r>
              <a:rPr kumimoji="1" lang="en-US" altLang="ja-JP" dirty="0" smtClean="0"/>
              <a:t>9,913</a:t>
            </a:r>
            <a:r>
              <a:rPr kumimoji="1" lang="ja-JP" altLang="en-US" dirty="0" smtClean="0"/>
              <a:t>万人</a:t>
            </a:r>
            <a:r>
              <a:rPr lang="ja-JP" altLang="en-US" dirty="0"/>
              <a:t>→</a:t>
            </a:r>
            <a:r>
              <a:rPr kumimoji="1" lang="en-US" altLang="ja-JP" dirty="0" smtClean="0"/>
              <a:t>2060</a:t>
            </a:r>
            <a:r>
              <a:rPr kumimoji="1" lang="ja-JP" altLang="en-US" dirty="0" smtClean="0"/>
              <a:t>年：</a:t>
            </a:r>
            <a:r>
              <a:rPr kumimoji="1" lang="en-US" altLang="ja-JP" dirty="0" smtClean="0"/>
              <a:t>8,674</a:t>
            </a:r>
            <a:r>
              <a:rPr kumimoji="1" lang="ja-JP" altLang="en-US" dirty="0" smtClean="0"/>
              <a:t>万人</a:t>
            </a:r>
            <a:endParaRPr kumimoji="1" lang="en-US" altLang="ja-JP" dirty="0" smtClean="0"/>
          </a:p>
          <a:p>
            <a:r>
              <a:rPr lang="ja-JP" altLang="en-US" dirty="0" smtClean="0"/>
              <a:t>高齢者人口は「</a:t>
            </a:r>
            <a:r>
              <a:rPr lang="ja-JP" altLang="en-US" dirty="0"/>
              <a:t>団塊の世代</a:t>
            </a:r>
            <a:r>
              <a:rPr lang="ja-JP" altLang="en-US" dirty="0" smtClean="0"/>
              <a:t>」が</a:t>
            </a:r>
            <a:r>
              <a:rPr lang="en-US" altLang="ja-JP" dirty="0"/>
              <a:t>65</a:t>
            </a:r>
            <a:r>
              <a:rPr lang="ja-JP" altLang="en-US" dirty="0"/>
              <a:t>歳以上と</a:t>
            </a:r>
            <a:r>
              <a:rPr lang="ja-JP" altLang="en-US" dirty="0" smtClean="0"/>
              <a:t>なる</a:t>
            </a:r>
            <a:r>
              <a:rPr lang="en-US" altLang="ja-JP" dirty="0" smtClean="0"/>
              <a:t>2015</a:t>
            </a:r>
            <a:r>
              <a:rPr lang="ja-JP" altLang="en-US" dirty="0" smtClean="0"/>
              <a:t>年：</a:t>
            </a:r>
            <a:r>
              <a:rPr lang="en-US" altLang="ja-JP" dirty="0" smtClean="0"/>
              <a:t>3,395</a:t>
            </a:r>
            <a:r>
              <a:rPr lang="ja-JP" altLang="en-US" dirty="0" smtClean="0"/>
              <a:t>万人</a:t>
            </a:r>
            <a:r>
              <a:rPr lang="ja-JP" altLang="en-US" dirty="0"/>
              <a:t>、</a:t>
            </a:r>
            <a:r>
              <a:rPr lang="en-US" altLang="ja-JP" dirty="0" smtClean="0"/>
              <a:t>75</a:t>
            </a:r>
            <a:r>
              <a:rPr lang="ja-JP" altLang="en-US" dirty="0"/>
              <a:t>歳以上と</a:t>
            </a:r>
            <a:r>
              <a:rPr lang="ja-JP" altLang="en-US" dirty="0" smtClean="0"/>
              <a:t>なる</a:t>
            </a:r>
            <a:r>
              <a:rPr lang="en-US" altLang="ja-JP" dirty="0" smtClean="0"/>
              <a:t>2025</a:t>
            </a:r>
            <a:r>
              <a:rPr lang="ja-JP" altLang="en-US" dirty="0" smtClean="0"/>
              <a:t>年：</a:t>
            </a:r>
            <a:r>
              <a:rPr lang="en-US" altLang="ja-JP" dirty="0" smtClean="0"/>
              <a:t>3,657</a:t>
            </a:r>
            <a:r>
              <a:rPr lang="ja-JP" altLang="en-US" dirty="0" smtClean="0"/>
              <a:t>万人。</a:t>
            </a:r>
            <a:r>
              <a:rPr lang="en-US" altLang="ja-JP" dirty="0" smtClean="0"/>
              <a:t>2042</a:t>
            </a:r>
            <a:r>
              <a:rPr lang="ja-JP" altLang="en-US" dirty="0" smtClean="0"/>
              <a:t>年：</a:t>
            </a:r>
            <a:r>
              <a:rPr lang="en-US" altLang="ja-JP" dirty="0" smtClean="0"/>
              <a:t>3,878</a:t>
            </a:r>
            <a:r>
              <a:rPr lang="ja-JP" altLang="en-US" dirty="0"/>
              <a:t>万人で</a:t>
            </a:r>
            <a:r>
              <a:rPr lang="ja-JP" altLang="en-US" dirty="0" smtClean="0"/>
              <a:t>ピーク</a:t>
            </a:r>
            <a:r>
              <a:rPr lang="ja-JP" altLang="en-US" dirty="0"/>
              <a:t>、</a:t>
            </a:r>
            <a:r>
              <a:rPr lang="ja-JP" altLang="en-US" dirty="0" smtClean="0"/>
              <a:t>その後</a:t>
            </a:r>
            <a:r>
              <a:rPr lang="ja-JP" altLang="en-US" dirty="0"/>
              <a:t>は</a:t>
            </a:r>
            <a:r>
              <a:rPr lang="ja-JP" altLang="en-US" dirty="0" smtClean="0"/>
              <a:t>減少。</a:t>
            </a:r>
            <a:endParaRPr lang="en-US" altLang="ja-JP" dirty="0" smtClean="0"/>
          </a:p>
          <a:p>
            <a:r>
              <a:rPr lang="ja-JP" altLang="en-US" dirty="0" smtClean="0"/>
              <a:t>高齢化率。</a:t>
            </a:r>
            <a:r>
              <a:rPr lang="en-US" altLang="ja-JP" dirty="0" smtClean="0"/>
              <a:t>2013</a:t>
            </a:r>
            <a:r>
              <a:rPr lang="ja-JP" altLang="en-US" dirty="0" smtClean="0"/>
              <a:t>年：</a:t>
            </a:r>
            <a:r>
              <a:rPr lang="en-US" altLang="ja-JP" dirty="0" smtClean="0"/>
              <a:t>25.1</a:t>
            </a:r>
            <a:r>
              <a:rPr lang="ja-JP" altLang="en-US" dirty="0" smtClean="0"/>
              <a:t>％で</a:t>
            </a:r>
            <a:r>
              <a:rPr lang="en-US" altLang="ja-JP" dirty="0" smtClean="0"/>
              <a:t>4</a:t>
            </a:r>
            <a:r>
              <a:rPr lang="ja-JP" altLang="en-US" dirty="0" smtClean="0"/>
              <a:t>人に</a:t>
            </a:r>
            <a:r>
              <a:rPr lang="en-US" altLang="ja-JP" dirty="0"/>
              <a:t>1</a:t>
            </a:r>
            <a:r>
              <a:rPr lang="ja-JP" altLang="en-US" dirty="0" smtClean="0"/>
              <a:t>人</a:t>
            </a:r>
            <a:r>
              <a:rPr lang="ja-JP" altLang="en-US" dirty="0"/>
              <a:t>→</a:t>
            </a:r>
            <a:r>
              <a:rPr lang="en-US" altLang="ja-JP" dirty="0" smtClean="0"/>
              <a:t>2035</a:t>
            </a:r>
            <a:r>
              <a:rPr lang="ja-JP" altLang="en-US" dirty="0" smtClean="0"/>
              <a:t>年：</a:t>
            </a:r>
            <a:r>
              <a:rPr lang="en-US" altLang="ja-JP" dirty="0" smtClean="0"/>
              <a:t>33.4</a:t>
            </a:r>
            <a:r>
              <a:rPr lang="ja-JP" altLang="en-US" dirty="0" smtClean="0"/>
              <a:t>％で</a:t>
            </a:r>
            <a:r>
              <a:rPr lang="en-US" altLang="ja-JP" dirty="0" smtClean="0"/>
              <a:t>3</a:t>
            </a:r>
            <a:r>
              <a:rPr lang="ja-JP" altLang="en-US" dirty="0" smtClean="0"/>
              <a:t>人に</a:t>
            </a:r>
            <a:r>
              <a:rPr lang="en-US" altLang="ja-JP" dirty="0" smtClean="0"/>
              <a:t>1</a:t>
            </a:r>
            <a:r>
              <a:rPr lang="ja-JP" altLang="en-US" dirty="0" smtClean="0"/>
              <a:t>人→</a:t>
            </a:r>
            <a:r>
              <a:rPr lang="en-US" altLang="ja-JP" dirty="0" smtClean="0"/>
              <a:t>2060</a:t>
            </a:r>
            <a:r>
              <a:rPr lang="ja-JP" altLang="en-US" dirty="0" smtClean="0"/>
              <a:t>年：</a:t>
            </a:r>
            <a:r>
              <a:rPr lang="en-US" altLang="ja-JP" dirty="0" smtClean="0"/>
              <a:t>39.9</a:t>
            </a:r>
            <a:r>
              <a:rPr lang="ja-JP" altLang="en-US" dirty="0" smtClean="0"/>
              <a:t>％で約</a:t>
            </a:r>
            <a:r>
              <a:rPr lang="en-US" altLang="ja-JP" dirty="0" smtClean="0"/>
              <a:t>2.5</a:t>
            </a:r>
            <a:r>
              <a:rPr lang="ja-JP" altLang="en-US" dirty="0" smtClean="0"/>
              <a:t>人に</a:t>
            </a:r>
            <a:r>
              <a:rPr lang="en-US" altLang="ja-JP" dirty="0" smtClean="0"/>
              <a:t>1</a:t>
            </a:r>
            <a:r>
              <a:rPr lang="ja-JP" altLang="en-US" dirty="0" smtClean="0"/>
              <a:t>人。</a:t>
            </a:r>
            <a:endParaRPr lang="en-US" altLang="ja-JP" dirty="0" smtClean="0"/>
          </a:p>
          <a:p>
            <a:r>
              <a:rPr lang="en-US" altLang="ja-JP" dirty="0" smtClean="0"/>
              <a:t>75</a:t>
            </a:r>
            <a:r>
              <a:rPr lang="ja-JP" altLang="en-US" dirty="0" smtClean="0"/>
              <a:t>歳以上人口率。「団塊ジュニア」が</a:t>
            </a:r>
            <a:r>
              <a:rPr lang="en-US" altLang="ja-JP" dirty="0" smtClean="0"/>
              <a:t>75</a:t>
            </a:r>
            <a:r>
              <a:rPr lang="ja-JP" altLang="en-US" dirty="0" smtClean="0"/>
              <a:t>歳以上となった後、</a:t>
            </a:r>
            <a:r>
              <a:rPr lang="en-US" altLang="ja-JP" dirty="0" smtClean="0"/>
              <a:t>2060</a:t>
            </a:r>
            <a:r>
              <a:rPr lang="ja-JP" altLang="en-US" dirty="0" smtClean="0"/>
              <a:t>年：</a:t>
            </a:r>
            <a:r>
              <a:rPr lang="en-US" altLang="ja-JP" dirty="0" smtClean="0"/>
              <a:t>26.9</a:t>
            </a:r>
            <a:r>
              <a:rPr lang="ja-JP" altLang="en-US" dirty="0" smtClean="0"/>
              <a:t>％で</a:t>
            </a:r>
            <a:r>
              <a:rPr lang="en-US" altLang="ja-JP" dirty="0" smtClean="0"/>
              <a:t>4</a:t>
            </a:r>
            <a:r>
              <a:rPr lang="ja-JP" altLang="en-US" dirty="0" smtClean="0"/>
              <a:t>人に</a:t>
            </a:r>
            <a:r>
              <a:rPr lang="en-US" altLang="ja-JP" dirty="0" smtClean="0"/>
              <a:t>1</a:t>
            </a:r>
            <a:r>
              <a:rPr lang="ja-JP" altLang="en-US" dirty="0" smtClean="0"/>
              <a:t>人が</a:t>
            </a:r>
            <a:r>
              <a:rPr lang="en-US" altLang="ja-JP" dirty="0" smtClean="0"/>
              <a:t>75</a:t>
            </a:r>
            <a:r>
              <a:rPr lang="ja-JP" altLang="en-US" dirty="0" smtClean="0"/>
              <a:t>歳以上の高齢者</a:t>
            </a:r>
            <a:endParaRPr lang="en-US" altLang="ja-JP" dirty="0" smtClean="0"/>
          </a:p>
          <a:p>
            <a:endParaRPr lang="ja-JP" altLang="en-US" dirty="0" smtClean="0"/>
          </a:p>
          <a:p>
            <a:endParaRPr lang="ja-JP" altLang="en-US" dirty="0"/>
          </a:p>
          <a:p>
            <a:endParaRPr kumimoji="1" lang="en-US" altLang="ja-JP" dirty="0" smtClean="0"/>
          </a:p>
          <a:p>
            <a:endParaRPr kumimoji="1" lang="ja-JP" altLang="en-US" dirty="0"/>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349" y="1268760"/>
            <a:ext cx="7776864" cy="569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251520" y="6139242"/>
            <a:ext cx="8260522" cy="369332"/>
          </a:xfrm>
          <a:prstGeom prst="rect">
            <a:avLst/>
          </a:prstGeom>
          <a:noFill/>
        </p:spPr>
        <p:txBody>
          <a:bodyPr wrap="square" rtlCol="0">
            <a:spAutoFit/>
          </a:bodyPr>
          <a:lstStyle/>
          <a:p>
            <a:r>
              <a:rPr lang="ja-JP" altLang="en-US" dirty="0"/>
              <a:t>平成</a:t>
            </a:r>
            <a:r>
              <a:rPr lang="en-US" altLang="ja-JP" dirty="0"/>
              <a:t>24</a:t>
            </a:r>
            <a:r>
              <a:rPr lang="ja-JP" altLang="en-US" dirty="0"/>
              <a:t>（</a:t>
            </a:r>
            <a:r>
              <a:rPr lang="en-US" altLang="ja-JP" dirty="0"/>
              <a:t>2012</a:t>
            </a:r>
            <a:r>
              <a:rPr lang="ja-JP" altLang="en-US" dirty="0"/>
              <a:t>）年</a:t>
            </a:r>
            <a:r>
              <a:rPr lang="en-US" altLang="ja-JP" dirty="0"/>
              <a:t>1</a:t>
            </a:r>
            <a:r>
              <a:rPr lang="ja-JP" altLang="en-US" dirty="0" smtClean="0"/>
              <a:t>月、国立</a:t>
            </a:r>
            <a:r>
              <a:rPr lang="ja-JP" altLang="en-US" dirty="0"/>
              <a:t>社会保障・人口問題</a:t>
            </a:r>
            <a:r>
              <a:rPr lang="ja-JP" altLang="en-US" dirty="0" smtClean="0"/>
              <a:t>研究所「</a:t>
            </a:r>
            <a:r>
              <a:rPr lang="ja-JP" altLang="en-US" dirty="0"/>
              <a:t>日本の将来推計人口</a:t>
            </a:r>
            <a:r>
              <a:rPr lang="ja-JP" altLang="en-US" dirty="0" smtClean="0"/>
              <a:t>」より</a:t>
            </a:r>
            <a:endParaRPr lang="ja-JP" altLang="en-US" dirty="0"/>
          </a:p>
        </p:txBody>
      </p:sp>
    </p:spTree>
    <p:extLst>
      <p:ext uri="{BB962C8B-B14F-4D97-AF65-F5344CB8AC3E}">
        <p14:creationId xmlns:p14="http://schemas.microsoft.com/office/powerpoint/2010/main" val="135393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500"/>
                                        <p:tgtEl>
                                          <p:spTgt spid="2051"/>
                                        </p:tgtEl>
                                        <p:attrNameLst>
                                          <p:attrName>ppt_w</p:attrName>
                                        </p:attrNameLst>
                                      </p:cBhvr>
                                      <p:tavLst>
                                        <p:tav tm="0">
                                          <p:val>
                                            <p:strVal val="ppt_w"/>
                                          </p:val>
                                        </p:tav>
                                        <p:tav tm="100000">
                                          <p:val>
                                            <p:fltVal val="0"/>
                                          </p:val>
                                        </p:tav>
                                      </p:tavLst>
                                    </p:anim>
                                    <p:anim calcmode="lin" valueType="num">
                                      <p:cBhvr>
                                        <p:cTn id="7" dur="500"/>
                                        <p:tgtEl>
                                          <p:spTgt spid="2051"/>
                                        </p:tgtEl>
                                        <p:attrNameLst>
                                          <p:attrName>ppt_h</p:attrName>
                                        </p:attrNameLst>
                                      </p:cBhvr>
                                      <p:tavLst>
                                        <p:tav tm="0">
                                          <p:val>
                                            <p:strVal val="ppt_h"/>
                                          </p:val>
                                        </p:tav>
                                        <p:tav tm="100000">
                                          <p:val>
                                            <p:fltVal val="0"/>
                                          </p:val>
                                        </p:tav>
                                      </p:tavLst>
                                    </p:anim>
                                    <p:animEffect transition="out" filter="fade">
                                      <p:cBhvr>
                                        <p:cTn id="8" dur="500"/>
                                        <p:tgtEl>
                                          <p:spTgt spid="2051"/>
                                        </p:tgtEl>
                                      </p:cBhvr>
                                    </p:animEffect>
                                    <p:set>
                                      <p:cBhvr>
                                        <p:cTn id="9" dur="1" fill="hold">
                                          <p:stCondLst>
                                            <p:cond delay="499"/>
                                          </p:stCondLst>
                                        </p:cTn>
                                        <p:tgtEl>
                                          <p:spTgt spid="20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少子高齢・人口減少社会がもたらす問題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社会保障や財政の問題</a:t>
            </a:r>
            <a:endParaRPr kumimoji="1" lang="en-US" altLang="ja-JP" dirty="0" smtClean="0"/>
          </a:p>
          <a:p>
            <a:r>
              <a:rPr kumimoji="1" lang="ja-JP" altLang="en-US" dirty="0" smtClean="0"/>
              <a:t>労働力不足</a:t>
            </a:r>
            <a:endParaRPr kumimoji="1" lang="en-US" altLang="ja-JP" dirty="0" smtClean="0"/>
          </a:p>
          <a:p>
            <a:r>
              <a:rPr kumimoji="1" lang="ja-JP" altLang="en-US" dirty="0" smtClean="0"/>
              <a:t>市場や経済の縮小</a:t>
            </a:r>
            <a:endParaRPr kumimoji="1" lang="en-US" altLang="ja-JP" dirty="0" smtClean="0"/>
          </a:p>
          <a:p>
            <a:r>
              <a:rPr kumimoji="1" lang="ja-JP" altLang="en-US" dirty="0" smtClean="0"/>
              <a:t>過疎</a:t>
            </a:r>
            <a:endParaRPr kumimoji="1" lang="en-US" altLang="ja-JP" dirty="0" smtClean="0"/>
          </a:p>
          <a:p>
            <a:pPr marL="0" indent="0">
              <a:buNone/>
            </a:pPr>
            <a:r>
              <a:rPr kumimoji="1" lang="ja-JP" altLang="en-US" dirty="0" smtClean="0"/>
              <a:t>　                                                     </a:t>
            </a:r>
            <a:r>
              <a:rPr kumimoji="1" lang="en-US" altLang="ja-JP" dirty="0" smtClean="0"/>
              <a:t>etc...</a:t>
            </a:r>
          </a:p>
          <a:p>
            <a:endParaRPr kumimoji="1" lang="ja-JP" altLang="en-US" dirty="0"/>
          </a:p>
        </p:txBody>
      </p:sp>
      <p:sp>
        <p:nvSpPr>
          <p:cNvPr id="4" name="正方形/長方形 3"/>
          <p:cNvSpPr/>
          <p:nvPr/>
        </p:nvSpPr>
        <p:spPr>
          <a:xfrm>
            <a:off x="1513034" y="4653136"/>
            <a:ext cx="5586786"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ja-JP"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高齢化対応社会と</a:t>
            </a:r>
            <a:endParaRPr lang="en-US" altLang="ja-JP"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ja-JP" alt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若年層</a:t>
            </a:r>
            <a:r>
              <a:rPr lang="ja-JP" alt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との摩擦</a:t>
            </a:r>
            <a:endParaRPr lang="ja-JP"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09255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変化しつつある高齢期の捉え方</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日本人の平均寿命</a:t>
            </a:r>
            <a:endParaRPr kumimoji="1" lang="en-US" altLang="ja-JP" dirty="0" smtClean="0"/>
          </a:p>
          <a:p>
            <a:pPr lvl="1"/>
            <a:r>
              <a:rPr lang="en-US" altLang="zh-TW" dirty="0" smtClean="0"/>
              <a:t>2010</a:t>
            </a:r>
            <a:r>
              <a:rPr lang="zh-TW" altLang="en-US" dirty="0" smtClean="0"/>
              <a:t>年</a:t>
            </a:r>
            <a:r>
              <a:rPr lang="ja-JP" altLang="en-US" dirty="0" smtClean="0"/>
              <a:t>：</a:t>
            </a:r>
            <a:r>
              <a:rPr lang="zh-TW" altLang="en-US" dirty="0" smtClean="0"/>
              <a:t>男性</a:t>
            </a:r>
            <a:r>
              <a:rPr lang="en-US" altLang="zh-TW" dirty="0" smtClean="0"/>
              <a:t>79.64</a:t>
            </a:r>
            <a:r>
              <a:rPr lang="ja-JP" altLang="en-US" dirty="0" smtClean="0"/>
              <a:t>歳、</a:t>
            </a:r>
            <a:r>
              <a:rPr lang="zh-TW" altLang="en-US" dirty="0" smtClean="0"/>
              <a:t>女性</a:t>
            </a:r>
            <a:r>
              <a:rPr lang="en-US" altLang="zh-TW" dirty="0" smtClean="0"/>
              <a:t>86.39</a:t>
            </a:r>
            <a:r>
              <a:rPr lang="ja-JP" altLang="en-US" dirty="0"/>
              <a:t>歳</a:t>
            </a:r>
            <a:endParaRPr lang="en-US" altLang="zh-TW" dirty="0" smtClean="0"/>
          </a:p>
          <a:p>
            <a:pPr lvl="1"/>
            <a:r>
              <a:rPr lang="en-US" altLang="ja-JP" dirty="0" smtClean="0"/>
              <a:t>2060</a:t>
            </a:r>
            <a:r>
              <a:rPr lang="ja-JP" altLang="en-US" dirty="0" smtClean="0"/>
              <a:t>年：男性</a:t>
            </a:r>
            <a:r>
              <a:rPr lang="en-US" altLang="ja-JP" dirty="0" smtClean="0"/>
              <a:t>84.1</a:t>
            </a:r>
            <a:r>
              <a:rPr lang="ja-JP" altLang="en-US" dirty="0" smtClean="0"/>
              <a:t>歳、女性</a:t>
            </a:r>
            <a:r>
              <a:rPr lang="en-US" altLang="ja-JP" dirty="0" smtClean="0"/>
              <a:t>90.93</a:t>
            </a:r>
            <a:r>
              <a:rPr lang="ja-JP" altLang="en-US" dirty="0"/>
              <a:t>歳</a:t>
            </a:r>
            <a:endParaRPr kumimoji="1" lang="ja-JP" altLang="en-US" dirty="0" smtClean="0"/>
          </a:p>
          <a:p>
            <a:pPr lvl="0"/>
            <a:r>
              <a:rPr kumimoji="1" lang="ja-JP" altLang="en-US" dirty="0" smtClean="0"/>
              <a:t>高年齢者・・・</a:t>
            </a:r>
            <a:r>
              <a:rPr kumimoji="1" lang="en-US" altLang="ja-JP" dirty="0" smtClean="0"/>
              <a:t>65</a:t>
            </a:r>
            <a:r>
              <a:rPr kumimoji="1" lang="ja-JP" altLang="en-US" dirty="0" smtClean="0"/>
              <a:t>歳以上</a:t>
            </a:r>
            <a:endParaRPr kumimoji="1" lang="en-US" altLang="ja-JP" dirty="0" smtClean="0"/>
          </a:p>
          <a:p>
            <a:pPr lvl="1"/>
            <a:r>
              <a:rPr lang="en-US" altLang="ja-JP" dirty="0" smtClean="0"/>
              <a:t>65</a:t>
            </a:r>
            <a:r>
              <a:rPr lang="ja-JP" altLang="en-US" dirty="0" smtClean="0"/>
              <a:t>歳時の平均余命</a:t>
            </a:r>
            <a:endParaRPr lang="en-US" altLang="ja-JP" dirty="0" smtClean="0"/>
          </a:p>
          <a:p>
            <a:pPr lvl="2"/>
            <a:r>
              <a:rPr lang="en-US" altLang="ja-JP" dirty="0" smtClean="0"/>
              <a:t>1955</a:t>
            </a:r>
            <a:r>
              <a:rPr lang="ja-JP" altLang="en-US" dirty="0" smtClean="0"/>
              <a:t>年：男</a:t>
            </a:r>
            <a:r>
              <a:rPr lang="en-US" altLang="ja-JP" dirty="0" smtClean="0"/>
              <a:t>11.82</a:t>
            </a:r>
            <a:r>
              <a:rPr lang="ja-JP" altLang="en-US" dirty="0" smtClean="0"/>
              <a:t>年、女</a:t>
            </a:r>
            <a:r>
              <a:rPr lang="en-US" altLang="ja-JP" dirty="0" smtClean="0"/>
              <a:t>14.13</a:t>
            </a:r>
            <a:r>
              <a:rPr lang="ja-JP" altLang="en-US" dirty="0"/>
              <a:t>年</a:t>
            </a:r>
            <a:r>
              <a:rPr lang="ja-JP" altLang="en-US" dirty="0" smtClean="0"/>
              <a:t>→</a:t>
            </a:r>
            <a:r>
              <a:rPr lang="en-US" altLang="ja-JP" dirty="0" smtClean="0"/>
              <a:t>2010</a:t>
            </a:r>
            <a:r>
              <a:rPr lang="ja-JP" altLang="en-US" dirty="0" smtClean="0"/>
              <a:t>年：男</a:t>
            </a:r>
            <a:r>
              <a:rPr lang="en-US" altLang="ja-JP" dirty="0" smtClean="0"/>
              <a:t>18.86 </a:t>
            </a:r>
            <a:r>
              <a:rPr lang="ja-JP" altLang="en-US" dirty="0" smtClean="0"/>
              <a:t>年、女</a:t>
            </a:r>
            <a:r>
              <a:rPr lang="en-US" altLang="ja-JP" dirty="0" smtClean="0"/>
              <a:t>23.89</a:t>
            </a:r>
            <a:r>
              <a:rPr lang="ja-JP" altLang="en-US" dirty="0" smtClean="0"/>
              <a:t>年</a:t>
            </a:r>
            <a:r>
              <a:rPr lang="ja-JP" altLang="en-US" dirty="0"/>
              <a:t>→</a:t>
            </a:r>
            <a:r>
              <a:rPr lang="en-US" altLang="ja-JP" dirty="0" smtClean="0"/>
              <a:t>2060</a:t>
            </a:r>
            <a:r>
              <a:rPr lang="ja-JP" altLang="en-US" dirty="0" smtClean="0"/>
              <a:t>年：男</a:t>
            </a:r>
            <a:r>
              <a:rPr lang="en-US" altLang="ja-JP" dirty="0" smtClean="0"/>
              <a:t>22.33</a:t>
            </a:r>
            <a:r>
              <a:rPr lang="ja-JP" altLang="en-US" dirty="0" smtClean="0"/>
              <a:t>年、女</a:t>
            </a:r>
            <a:r>
              <a:rPr lang="en-US" altLang="ja-JP" dirty="0" smtClean="0"/>
              <a:t>27.72</a:t>
            </a:r>
            <a:r>
              <a:rPr lang="ja-JP" altLang="en-US" dirty="0" smtClean="0"/>
              <a:t>年と</a:t>
            </a:r>
            <a:r>
              <a:rPr lang="ja-JP" altLang="en-US" dirty="0"/>
              <a:t>男女</a:t>
            </a:r>
            <a:r>
              <a:rPr lang="ja-JP" altLang="en-US" dirty="0" smtClean="0"/>
              <a:t>とも高齢期が長く。</a:t>
            </a:r>
            <a:endParaRPr lang="en-US" altLang="ja-JP" dirty="0" smtClean="0"/>
          </a:p>
          <a:p>
            <a:pPr lvl="2"/>
            <a:r>
              <a:rPr lang="en-US" altLang="ja-JP" dirty="0" smtClean="0"/>
              <a:t>20</a:t>
            </a:r>
            <a:r>
              <a:rPr lang="ja-JP" altLang="en-US" dirty="0"/>
              <a:t>年ほどの間に位置する人々を一様に高齢者としている</a:t>
            </a:r>
            <a:r>
              <a:rPr lang="ja-JP" altLang="en-US" dirty="0" smtClean="0"/>
              <a:t>。</a:t>
            </a:r>
            <a:endParaRPr kumimoji="1" lang="en-US" altLang="ja-JP" dirty="0" smtClean="0"/>
          </a:p>
          <a:p>
            <a:pPr lvl="0"/>
            <a:r>
              <a:rPr kumimoji="1" lang="ja-JP" altLang="en-US" dirty="0" smtClean="0"/>
              <a:t>定年制の存在・・・高年齢者雇用安定法</a:t>
            </a:r>
            <a:endParaRPr kumimoji="1" lang="en-US" altLang="ja-JP" dirty="0" smtClean="0"/>
          </a:p>
          <a:p>
            <a:pPr lvl="1"/>
            <a:r>
              <a:rPr kumimoji="1" lang="ja-JP" altLang="en-US" dirty="0" smtClean="0"/>
              <a:t>定年後も継続して働きたい人、働く能力がある人が多い</a:t>
            </a:r>
            <a:endParaRPr kumimoji="1" lang="en-US" altLang="ja-JP" dirty="0" smtClean="0"/>
          </a:p>
          <a:p>
            <a:pPr lvl="0"/>
            <a:r>
              <a:rPr kumimoji="1" lang="ja-JP" altLang="en-US" dirty="0" smtClean="0"/>
              <a:t>生きがいのある高齢期・・・シルバー人材センター</a:t>
            </a:r>
            <a:endParaRPr lang="en-US" altLang="ja-JP" dirty="0"/>
          </a:p>
          <a:p>
            <a:pPr lvl="1"/>
            <a:r>
              <a:rPr kumimoji="1" lang="ja-JP" altLang="en-US" dirty="0" smtClean="0"/>
              <a:t>多様な生き方を自由に選択し、自己実現可能な社会</a:t>
            </a:r>
            <a:endParaRPr kumimoji="1" lang="en-US" altLang="ja-JP" dirty="0" smtClean="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2788424"/>
            <a:ext cx="8532440" cy="40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171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4098"/>
                                        </p:tgtEl>
                                      </p:cBhvr>
                                    </p:animEffect>
                                    <p:anim calcmode="lin" valueType="num">
                                      <p:cBhvr>
                                        <p:cTn id="7" dur="1000"/>
                                        <p:tgtEl>
                                          <p:spTgt spid="4098"/>
                                        </p:tgtEl>
                                        <p:attrNameLst>
                                          <p:attrName>ppt_x</p:attrName>
                                        </p:attrNameLst>
                                      </p:cBhvr>
                                      <p:tavLst>
                                        <p:tav tm="0">
                                          <p:val>
                                            <p:strVal val="ppt_x"/>
                                          </p:val>
                                        </p:tav>
                                        <p:tav tm="100000">
                                          <p:val>
                                            <p:strVal val="ppt_x"/>
                                          </p:val>
                                        </p:tav>
                                      </p:tavLst>
                                    </p:anim>
                                    <p:anim calcmode="lin" valueType="num">
                                      <p:cBhvr>
                                        <p:cTn id="8" dur="1000"/>
                                        <p:tgtEl>
                                          <p:spTgt spid="4098"/>
                                        </p:tgtEl>
                                        <p:attrNameLst>
                                          <p:attrName>ppt_y</p:attrName>
                                        </p:attrNameLst>
                                      </p:cBhvr>
                                      <p:tavLst>
                                        <p:tav tm="0">
                                          <p:val>
                                            <p:strVal val="ppt_y"/>
                                          </p:val>
                                        </p:tav>
                                        <p:tav tm="100000">
                                          <p:val>
                                            <p:strVal val="ppt_y+.1"/>
                                          </p:val>
                                        </p:tav>
                                      </p:tavLst>
                                    </p:anim>
                                    <p:set>
                                      <p:cBhvr>
                                        <p:cTn id="9" dur="1" fill="hold">
                                          <p:stCondLst>
                                            <p:cond delay="999"/>
                                          </p:stCondLst>
                                        </p:cTn>
                                        <p:tgtEl>
                                          <p:spTgt spid="40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高齢者の</a:t>
            </a:r>
            <a:r>
              <a:rPr kumimoji="1" lang="ja-JP" altLang="en-US" dirty="0" smtClean="0"/>
              <a:t>望む</a:t>
            </a:r>
            <a:r>
              <a:rPr lang="ja-JP" altLang="en-US" dirty="0" smtClean="0"/>
              <a:t>働き方</a:t>
            </a:r>
            <a:r>
              <a:rPr kumimoji="1" lang="ja-JP" altLang="en-US" dirty="0" smtClean="0"/>
              <a:t>と</a:t>
            </a:r>
            <a:r>
              <a:rPr kumimoji="1" lang="ja-JP" altLang="en-US" dirty="0" smtClean="0"/>
              <a:t>は？</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仕事をしている理由は何</a:t>
            </a:r>
            <a:r>
              <a:rPr lang="ja-JP" altLang="en-US" dirty="0" smtClean="0"/>
              <a:t>か</a:t>
            </a:r>
            <a:endParaRPr lang="en-US" altLang="ja-JP" dirty="0" smtClean="0"/>
          </a:p>
          <a:p>
            <a:endParaRPr lang="en-US" altLang="ja-JP" dirty="0" smtClean="0"/>
          </a:p>
        </p:txBody>
      </p:sp>
      <p:sp>
        <p:nvSpPr>
          <p:cNvPr id="4" name="テキスト ボックス 3"/>
          <p:cNvSpPr txBox="1"/>
          <p:nvPr/>
        </p:nvSpPr>
        <p:spPr>
          <a:xfrm>
            <a:off x="208504" y="6273502"/>
            <a:ext cx="8604448" cy="646331"/>
          </a:xfrm>
          <a:prstGeom prst="rect">
            <a:avLst/>
          </a:prstGeom>
          <a:noFill/>
        </p:spPr>
        <p:txBody>
          <a:bodyPr wrap="square" rtlCol="0">
            <a:spAutoFit/>
          </a:bodyPr>
          <a:lstStyle/>
          <a:p>
            <a:r>
              <a:rPr lang="ja-JP" altLang="en-US" dirty="0"/>
              <a:t>平成</a:t>
            </a:r>
            <a:r>
              <a:rPr lang="en-US" altLang="ja-JP" dirty="0"/>
              <a:t>22</a:t>
            </a:r>
            <a:r>
              <a:rPr lang="ja-JP" altLang="en-US" dirty="0"/>
              <a:t>年度第７回高齢者の生活と意識に関する国際比較調査結果（共生社会政策）</a:t>
            </a:r>
            <a:r>
              <a:rPr lang="ja-JP" altLang="en-US" dirty="0" smtClean="0"/>
              <a:t>より発表者作成</a:t>
            </a:r>
            <a:endParaRPr lang="ja-JP" alt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6106" y="2194118"/>
            <a:ext cx="5629243" cy="4250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183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kumimoji="1" lang="ja-JP" altLang="en-US" dirty="0" smtClean="0"/>
              <a:t>高齢者の</a:t>
            </a:r>
            <a:r>
              <a:rPr kumimoji="1" lang="ja-JP" altLang="en-US" dirty="0" smtClean="0"/>
              <a:t>望む</a:t>
            </a:r>
            <a:r>
              <a:rPr lang="ja-JP" altLang="en-US" dirty="0"/>
              <a:t>働き</a:t>
            </a:r>
            <a:r>
              <a:rPr kumimoji="1" lang="ja-JP" altLang="en-US" dirty="0" smtClean="0"/>
              <a:t>方</a:t>
            </a:r>
            <a:r>
              <a:rPr kumimoji="1" lang="ja-JP" altLang="en-US" dirty="0" smtClean="0"/>
              <a:t>とは？</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smtClean="0"/>
              <a:t>収入を伴う仕事を辞める理想年齢</a:t>
            </a:r>
          </a:p>
          <a:p>
            <a:endParaRPr kumimoji="1" lang="ja-JP" altLang="en-US" dirty="0"/>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6223" y="2058717"/>
            <a:ext cx="5247777"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4317" y="2034520"/>
            <a:ext cx="5489846" cy="3552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5528" y="2037059"/>
            <a:ext cx="4907424" cy="3725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700" y="2037059"/>
            <a:ext cx="4860708" cy="3753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208504" y="6026238"/>
            <a:ext cx="8604448" cy="646331"/>
          </a:xfrm>
          <a:prstGeom prst="rect">
            <a:avLst/>
          </a:prstGeom>
          <a:noFill/>
        </p:spPr>
        <p:txBody>
          <a:bodyPr wrap="square" rtlCol="0">
            <a:spAutoFit/>
          </a:bodyPr>
          <a:lstStyle/>
          <a:p>
            <a:r>
              <a:rPr lang="ja-JP" altLang="en-US" dirty="0"/>
              <a:t>平成</a:t>
            </a:r>
            <a:r>
              <a:rPr lang="en-US" altLang="ja-JP" dirty="0"/>
              <a:t>22</a:t>
            </a:r>
            <a:r>
              <a:rPr lang="ja-JP" altLang="en-US" dirty="0"/>
              <a:t>年度第７回高齢者の生活と意識に関する国際比較調査結果（共生社会政策）</a:t>
            </a:r>
            <a:r>
              <a:rPr lang="ja-JP" altLang="en-US" dirty="0" smtClean="0"/>
              <a:t>より発表者作成</a:t>
            </a:r>
            <a:endParaRPr lang="ja-JP" altLang="en-US" dirty="0"/>
          </a:p>
        </p:txBody>
      </p:sp>
    </p:spTree>
    <p:extLst>
      <p:ext uri="{BB962C8B-B14F-4D97-AF65-F5344CB8AC3E}">
        <p14:creationId xmlns:p14="http://schemas.microsoft.com/office/powerpoint/2010/main" val="373970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8196"/>
                                        </p:tgtEl>
                                      </p:cBhvr>
                                    </p:animEffect>
                                    <p:anim calcmode="lin" valueType="num">
                                      <p:cBhvr>
                                        <p:cTn id="7" dur="1000"/>
                                        <p:tgtEl>
                                          <p:spTgt spid="8196"/>
                                        </p:tgtEl>
                                        <p:attrNameLst>
                                          <p:attrName>ppt_x</p:attrName>
                                        </p:attrNameLst>
                                      </p:cBhvr>
                                      <p:tavLst>
                                        <p:tav tm="0">
                                          <p:val>
                                            <p:strVal val="ppt_x"/>
                                          </p:val>
                                        </p:tav>
                                        <p:tav tm="100000">
                                          <p:val>
                                            <p:strVal val="ppt_x"/>
                                          </p:val>
                                        </p:tav>
                                      </p:tavLst>
                                    </p:anim>
                                    <p:anim calcmode="lin" valueType="num">
                                      <p:cBhvr>
                                        <p:cTn id="8" dur="1000"/>
                                        <p:tgtEl>
                                          <p:spTgt spid="8196"/>
                                        </p:tgtEl>
                                        <p:attrNameLst>
                                          <p:attrName>ppt_y</p:attrName>
                                        </p:attrNameLst>
                                      </p:cBhvr>
                                      <p:tavLst>
                                        <p:tav tm="0">
                                          <p:val>
                                            <p:strVal val="ppt_y"/>
                                          </p:val>
                                        </p:tav>
                                        <p:tav tm="100000">
                                          <p:val>
                                            <p:strVal val="ppt_y+.1"/>
                                          </p:val>
                                        </p:tav>
                                      </p:tavLst>
                                    </p:anim>
                                    <p:set>
                                      <p:cBhvr>
                                        <p:cTn id="9" dur="1" fill="hold">
                                          <p:stCondLst>
                                            <p:cond delay="999"/>
                                          </p:stCondLst>
                                        </p:cTn>
                                        <p:tgtEl>
                                          <p:spTgt spid="8196"/>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fade">
                                      <p:cBhvr>
                                        <p:cTn id="14" dur="500"/>
                                        <p:tgtEl>
                                          <p:spTgt spid="819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8194"/>
                                        </p:tgtEl>
                                      </p:cBhvr>
                                    </p:animEffect>
                                    <p:set>
                                      <p:cBhvr>
                                        <p:cTn id="19" dur="1" fill="hold">
                                          <p:stCondLst>
                                            <p:cond delay="499"/>
                                          </p:stCondLst>
                                        </p:cTn>
                                        <p:tgtEl>
                                          <p:spTgt spid="819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195"/>
                                        </p:tgtEl>
                                        <p:attrNameLst>
                                          <p:attrName>style.visibility</p:attrName>
                                        </p:attrNameLst>
                                      </p:cBhvr>
                                      <p:to>
                                        <p:strVal val="visible"/>
                                      </p:to>
                                    </p:set>
                                    <p:animEffect transition="in" filter="fade">
                                      <p:cBhvr>
                                        <p:cTn id="24"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高年齢者雇用安定法の概要</a:t>
            </a:r>
            <a:endParaRPr kumimoji="1" lang="ja-JP" altLang="en-US" dirty="0"/>
          </a:p>
        </p:txBody>
      </p:sp>
      <p:sp>
        <p:nvSpPr>
          <p:cNvPr id="3" name="コンテンツ プレースホルダー 2"/>
          <p:cNvSpPr>
            <a:spLocks noGrp="1"/>
          </p:cNvSpPr>
          <p:nvPr>
            <p:ph idx="1"/>
          </p:nvPr>
        </p:nvSpPr>
        <p:spPr/>
        <p:txBody>
          <a:bodyPr>
            <a:normAutofit/>
          </a:bodyPr>
          <a:lstStyle/>
          <a:p>
            <a:pPr lvl="0"/>
            <a:r>
              <a:rPr lang="ja-JP" altLang="en-US" dirty="0" smtClean="0"/>
              <a:t>高年齢者雇用確保義務</a:t>
            </a:r>
            <a:endParaRPr lang="en-US" altLang="ja-JP" dirty="0" smtClean="0"/>
          </a:p>
          <a:p>
            <a:pPr lvl="1"/>
            <a:r>
              <a:rPr lang="ja-JP" altLang="en-US" dirty="0" smtClean="0"/>
              <a:t>①定年の引き上げ</a:t>
            </a:r>
            <a:endParaRPr lang="en-US" altLang="ja-JP" dirty="0" smtClean="0"/>
          </a:p>
          <a:p>
            <a:pPr lvl="1"/>
            <a:r>
              <a:rPr lang="ja-JP" altLang="en-US" dirty="0" smtClean="0"/>
              <a:t>②継続雇用制度の導入</a:t>
            </a:r>
            <a:endParaRPr lang="en-US" altLang="ja-JP" dirty="0" smtClean="0"/>
          </a:p>
          <a:p>
            <a:pPr lvl="1"/>
            <a:r>
              <a:rPr lang="ja-JP" altLang="en-US" dirty="0" smtClean="0"/>
              <a:t>③定年制廃止　　　　　　　　　のいずれか</a:t>
            </a:r>
            <a:endParaRPr lang="en-US" altLang="ja-JP" dirty="0" smtClean="0"/>
          </a:p>
          <a:p>
            <a:r>
              <a:rPr kumimoji="1" lang="ja-JP" altLang="en-US" dirty="0" smtClean="0"/>
              <a:t>今年、平成</a:t>
            </a:r>
            <a:r>
              <a:rPr kumimoji="1" lang="en-US" altLang="ja-JP" dirty="0" smtClean="0"/>
              <a:t>25</a:t>
            </a:r>
            <a:r>
              <a:rPr kumimoji="1" lang="ja-JP" altLang="en-US" dirty="0" smtClean="0"/>
              <a:t>年４月に改正</a:t>
            </a:r>
            <a:endParaRPr kumimoji="1" lang="en-US" altLang="ja-JP" dirty="0" smtClean="0"/>
          </a:p>
          <a:p>
            <a:pPr lvl="1"/>
            <a:r>
              <a:rPr kumimoji="1" lang="ja-JP" altLang="en-US" dirty="0" smtClean="0"/>
              <a:t>継続雇用制度の対象者を限定できる仕組み撤廃</a:t>
            </a:r>
            <a:endParaRPr kumimoji="1" lang="en-US" altLang="ja-JP" dirty="0" smtClean="0"/>
          </a:p>
          <a:p>
            <a:pPr marL="457200" lvl="1" indent="0">
              <a:buNone/>
            </a:pPr>
            <a:r>
              <a:rPr lang="ja-JP" altLang="en-US" dirty="0"/>
              <a:t>　</a:t>
            </a:r>
            <a:r>
              <a:rPr lang="ja-JP" altLang="en-US" dirty="0" smtClean="0"/>
              <a:t>（</a:t>
            </a:r>
            <a:r>
              <a:rPr lang="en-US" altLang="ja-JP" dirty="0" smtClean="0"/>
              <a:t>12</a:t>
            </a:r>
            <a:r>
              <a:rPr lang="ja-JP" altLang="en-US" dirty="0" smtClean="0"/>
              <a:t>年間の経過措置あり）</a:t>
            </a:r>
            <a:endParaRPr kumimoji="1" lang="en-US" altLang="ja-JP" dirty="0" smtClean="0"/>
          </a:p>
          <a:p>
            <a:pPr lvl="1"/>
            <a:r>
              <a:rPr lang="ja-JP" altLang="en-US" dirty="0"/>
              <a:t>義務違反</a:t>
            </a:r>
            <a:r>
              <a:rPr lang="ja-JP" altLang="en-US" dirty="0" smtClean="0"/>
              <a:t>の</a:t>
            </a:r>
            <a:r>
              <a:rPr lang="ja-JP" altLang="en-US" dirty="0"/>
              <a:t>企業</a:t>
            </a:r>
            <a:r>
              <a:rPr lang="ja-JP" altLang="en-US" dirty="0" smtClean="0"/>
              <a:t>に対する</a:t>
            </a:r>
            <a:r>
              <a:rPr lang="ja-JP" altLang="en-US" dirty="0"/>
              <a:t>公表規定の</a:t>
            </a:r>
            <a:r>
              <a:rPr lang="ja-JP" altLang="en-US" dirty="0" smtClean="0"/>
              <a:t>導入</a:t>
            </a:r>
            <a:endParaRPr lang="en-US" altLang="ja-JP" dirty="0" smtClean="0"/>
          </a:p>
          <a:p>
            <a:pPr lvl="1"/>
            <a:r>
              <a:rPr lang="ja-JP" altLang="en-US" dirty="0" smtClean="0"/>
              <a:t>継続雇用制度の対象者を雇用する企業の範囲の拡大</a:t>
            </a:r>
            <a:endParaRPr lang="en-US" altLang="ja-JP" dirty="0" smtClean="0"/>
          </a:p>
          <a:p>
            <a:pPr lvl="0"/>
            <a:endParaRPr lang="en-US" altLang="ja-JP" dirty="0" smtClean="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916832"/>
            <a:ext cx="6768213"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097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今後の問題</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smtClean="0"/>
              <a:t>人件費増加による採用・昇給抑制</a:t>
            </a:r>
            <a:endParaRPr lang="en-US" altLang="ja-JP" sz="2800" dirty="0" smtClean="0"/>
          </a:p>
          <a:p>
            <a:pPr lvl="1"/>
            <a:r>
              <a:rPr lang="en-US" altLang="ja-JP" sz="2800" dirty="0" smtClean="0"/>
              <a:t>30-40</a:t>
            </a:r>
            <a:r>
              <a:rPr lang="ja-JP" altLang="en-US" sz="2800" dirty="0"/>
              <a:t>代</a:t>
            </a:r>
            <a:r>
              <a:rPr lang="ja-JP" altLang="en-US" sz="2800" dirty="0" smtClean="0"/>
              <a:t>の給料抑制により、家計の支出が縮小し、さらなる少子化につながる可能性</a:t>
            </a:r>
            <a:endParaRPr lang="en-US" altLang="ja-JP" sz="2800" dirty="0" smtClean="0"/>
          </a:p>
          <a:p>
            <a:pPr lvl="1"/>
            <a:r>
              <a:rPr lang="ja-JP" altLang="en-US" sz="2800" dirty="0" smtClean="0"/>
              <a:t>若年層の失業や、非正規雇用が増える可能性</a:t>
            </a:r>
            <a:endParaRPr lang="en-US" altLang="ja-JP" sz="2800" dirty="0" smtClean="0"/>
          </a:p>
          <a:p>
            <a:pPr lvl="0"/>
            <a:r>
              <a:rPr lang="ja-JP" altLang="en-US" sz="2800" dirty="0" smtClean="0"/>
              <a:t>生産力の低下</a:t>
            </a:r>
            <a:endParaRPr lang="en-US" altLang="ja-JP" sz="2800" dirty="0" smtClean="0"/>
          </a:p>
          <a:p>
            <a:r>
              <a:rPr lang="ja-JP" altLang="en-US" sz="2800" dirty="0" smtClean="0"/>
              <a:t>再雇用後の待遇</a:t>
            </a:r>
            <a:r>
              <a:rPr lang="ja-JP" altLang="en-US" sz="2800" dirty="0"/>
              <a:t>、賃金が著しく</a:t>
            </a:r>
            <a:r>
              <a:rPr lang="ja-JP" altLang="en-US" sz="2800" dirty="0" smtClean="0"/>
              <a:t>低下</a:t>
            </a:r>
            <a:endParaRPr lang="en-US" altLang="ja-JP" sz="2800" dirty="0" smtClean="0"/>
          </a:p>
          <a:p>
            <a:r>
              <a:rPr lang="ja-JP" altLang="en-US" sz="2800" dirty="0" smtClean="0"/>
              <a:t>今後年金の受給開始年齢がさらに上昇する見込みがある中、年金と雇用の接続をどう確保するのか</a:t>
            </a:r>
            <a:endParaRPr lang="en-US" altLang="ja-JP" sz="2800" dirty="0"/>
          </a:p>
          <a:p>
            <a:endParaRPr kumimoji="1" lang="en-US" altLang="ja-JP" sz="2800" dirty="0" smtClean="0"/>
          </a:p>
        </p:txBody>
      </p:sp>
    </p:spTree>
    <p:extLst>
      <p:ext uri="{BB962C8B-B14F-4D97-AF65-F5344CB8AC3E}">
        <p14:creationId xmlns:p14="http://schemas.microsoft.com/office/powerpoint/2010/main" val="38753560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1928</TotalTime>
  <Words>3123</Words>
  <Application>Microsoft Office PowerPoint</Application>
  <PresentationFormat>画面に合わせる (4:3)</PresentationFormat>
  <Paragraphs>168</Paragraphs>
  <Slides>16</Slides>
  <Notes>9</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クラリティ</vt:lpstr>
      <vt:lpstr>高齢化社会に対応した働き方 　－人生90年時代に向けて－</vt:lpstr>
      <vt:lpstr>Contents</vt:lpstr>
      <vt:lpstr>日本における少子高齢化・人口減少状況</vt:lpstr>
      <vt:lpstr>少子高齢・人口減少社会がもたらす問題</vt:lpstr>
      <vt:lpstr>変化しつつある高齢期の捉え方</vt:lpstr>
      <vt:lpstr>高齢者の望む働き方とは？</vt:lpstr>
      <vt:lpstr>高齢者の望む働き方とは？</vt:lpstr>
      <vt:lpstr>高年齢者雇用安定法の概要</vt:lpstr>
      <vt:lpstr>今後の問題</vt:lpstr>
      <vt:lpstr>提言</vt:lpstr>
      <vt:lpstr>65歳以上定年・定年撤廃制の義務化</vt:lpstr>
      <vt:lpstr>シルバー人材センターとは</vt:lpstr>
      <vt:lpstr>シルバー人材センターの拡大</vt:lpstr>
      <vt:lpstr>展望</vt:lpstr>
      <vt:lpstr>参考資料</vt:lpstr>
      <vt:lpstr>論点</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高齢化社会に対応した生き方</dc:title>
  <dc:creator>上坂　愛一郎</dc:creator>
  <cp:lastModifiedBy>上坂　愛一郎</cp:lastModifiedBy>
  <cp:revision>53</cp:revision>
  <dcterms:created xsi:type="dcterms:W3CDTF">2013-04-20T12:08:37Z</dcterms:created>
  <dcterms:modified xsi:type="dcterms:W3CDTF">2013-04-22T01:59:26Z</dcterms:modified>
</cp:coreProperties>
</file>