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9"/>
  </p:notesMasterIdLst>
  <p:sldIdLst>
    <p:sldId id="256" r:id="rId2"/>
    <p:sldId id="279" r:id="rId3"/>
    <p:sldId id="261" r:id="rId4"/>
    <p:sldId id="275" r:id="rId5"/>
    <p:sldId id="262" r:id="rId6"/>
    <p:sldId id="267" r:id="rId7"/>
    <p:sldId id="265" r:id="rId8"/>
    <p:sldId id="266" r:id="rId9"/>
    <p:sldId id="269" r:id="rId10"/>
    <p:sldId id="282" r:id="rId11"/>
    <p:sldId id="283" r:id="rId12"/>
    <p:sldId id="274" r:id="rId13"/>
    <p:sldId id="285" r:id="rId14"/>
    <p:sldId id="271" r:id="rId15"/>
    <p:sldId id="260" r:id="rId16"/>
    <p:sldId id="284" r:id="rId17"/>
    <p:sldId id="270"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7479" autoAdjust="0"/>
  </p:normalViewPr>
  <p:slideViewPr>
    <p:cSldViewPr>
      <p:cViewPr varScale="1">
        <p:scale>
          <a:sx n="118" d="100"/>
          <a:sy n="118" d="100"/>
        </p:scale>
        <p:origin x="-217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7D5B2F-F3CA-4172-8C41-AB4EA673D844}" type="datetimeFigureOut">
              <a:rPr kumimoji="1" lang="ja-JP" altLang="en-US" smtClean="0"/>
              <a:pPr/>
              <a:t>12/11/19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4EC535-0552-4A20-A834-0FA859BE365D}" type="slidenum">
              <a:rPr kumimoji="1" lang="ja-JP" altLang="en-US" smtClean="0"/>
              <a:pPr/>
              <a:t>‹#›</a:t>
            </a:fld>
            <a:endParaRPr kumimoji="1" lang="ja-JP" altLang="en-US"/>
          </a:p>
        </p:txBody>
      </p:sp>
    </p:spTree>
    <p:extLst>
      <p:ext uri="{BB962C8B-B14F-4D97-AF65-F5344CB8AC3E}">
        <p14:creationId xmlns:p14="http://schemas.microsoft.com/office/powerpoint/2010/main" val="7073595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ナショナリズムって言葉はあまり適切でなかったかも</a:t>
            </a:r>
            <a:r>
              <a:rPr kumimoji="1" lang="en-US" altLang="ja-JP" dirty="0" smtClean="0"/>
              <a:t>…</a:t>
            </a:r>
          </a:p>
          <a:p>
            <a:r>
              <a:rPr kumimoji="1" lang="ja-JP" altLang="en-US" dirty="0" smtClean="0"/>
              <a:t>どうやって日本文化に誇りを持った国際人になれるのか　健全なナショナリズムとは何か</a:t>
            </a:r>
            <a:endParaRPr kumimoji="1" lang="ja-JP" altLang="en-US" dirty="0"/>
          </a:p>
        </p:txBody>
      </p:sp>
      <p:sp>
        <p:nvSpPr>
          <p:cNvPr id="4" name="スライド番号プレースホルダ 3"/>
          <p:cNvSpPr>
            <a:spLocks noGrp="1"/>
          </p:cNvSpPr>
          <p:nvPr>
            <p:ph type="sldNum" sz="quarter" idx="10"/>
          </p:nvPr>
        </p:nvSpPr>
        <p:spPr/>
        <p:txBody>
          <a:bodyPr/>
          <a:lstStyle/>
          <a:p>
            <a:fld id="{E54EC535-0552-4A20-A834-0FA859BE365D}"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90</a:t>
            </a:r>
            <a:r>
              <a:rPr kumimoji="1" lang="ja-JP" altLang="en-US" dirty="0" smtClean="0"/>
              <a:t>年代以降</a:t>
            </a:r>
            <a:r>
              <a:rPr lang="ja-JP" altLang="en-US" dirty="0" smtClean="0"/>
              <a:t>　子供たちや社会のモラルの崩壊　</a:t>
            </a:r>
            <a:r>
              <a:rPr kumimoji="1" lang="ja-JP" altLang="en-US" dirty="0" smtClean="0"/>
              <a:t>個人主義と自由を解放した戦後</a:t>
            </a:r>
            <a:r>
              <a:rPr lang="ja-JP" altLang="en-US" dirty="0" smtClean="0"/>
              <a:t>社会の産物　ナショナリズムによる伝統的価値観の再建論</a:t>
            </a:r>
            <a:r>
              <a:rPr kumimoji="1" lang="ja-JP" altLang="en-US" dirty="0" smtClean="0"/>
              <a:t>　</a:t>
            </a:r>
            <a:r>
              <a:rPr lang="ja-JP" altLang="en-US" dirty="0" smtClean="0"/>
              <a:t>オウムなど新興宗教、少年犯罪の増加、凶悪化、児童虐待、学級崩壊、いじめ、不登校、学力低下</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新自由主義　</a:t>
            </a:r>
            <a:r>
              <a:rPr lang="ja-JP" altLang="en-US" dirty="0" smtClean="0"/>
              <a:t>財政構造改革（福祉への支出削減）＋規制緩和　</a:t>
            </a:r>
            <a:r>
              <a:rPr kumimoji="1" lang="ja-JP" altLang="en-US" dirty="0" smtClean="0"/>
              <a:t>社会の</a:t>
            </a:r>
            <a:r>
              <a:rPr lang="ja-JP" altLang="en-US" dirty="0" smtClean="0"/>
              <a:t>階層間格差の拡大による社会の分裂化　国家による共同体的秩序と規律の強化</a:t>
            </a:r>
            <a:endParaRPr kumimoji="1" lang="en-US" altLang="ja-JP" dirty="0" smtClean="0"/>
          </a:p>
          <a:p>
            <a:r>
              <a:rPr kumimoji="1" lang="ja-JP" altLang="en-US" dirty="0" smtClean="0"/>
              <a:t>エリート　国際社会で活躍する「日本人としての確固たるアイデンティティ」／ノンエリート　「公共」社会の一員としての使命、役割を自覚し、倫理感や規範意識をはぐくむ→社会に対して権利要求や批判を行うのではなく、自らの低い処遇を甘受し、国家に対して奉仕すること　</a:t>
            </a:r>
            <a:endParaRPr kumimoji="1" lang="en-US" altLang="ja-JP" dirty="0" smtClean="0"/>
          </a:p>
          <a:p>
            <a:r>
              <a:rPr kumimoji="1" lang="ja-JP" altLang="en-US" dirty="0" smtClean="0"/>
              <a:t>「日本人」新自由主義改革によって生まれる社会の階層化や矛盾を隠蔽し、統合するイデオロギーとしての機能</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軍事大国化　同盟国アメリカからの軍事負担請求　</a:t>
            </a:r>
            <a:r>
              <a:rPr kumimoji="1" lang="en-US" altLang="ja-JP" dirty="0" smtClean="0"/>
              <a:t>PKO</a:t>
            </a:r>
            <a:r>
              <a:rPr kumimoji="1" lang="ja-JP" altLang="en-US" dirty="0" smtClean="0"/>
              <a:t>協力法　自衛隊の海外派遣　確実に集団的自衛権行使に近付く　あとは</a:t>
            </a:r>
            <a:r>
              <a:rPr lang="ja-JP" altLang="en-US" dirty="0" smtClean="0"/>
              <a:t>軍事行動に対する肯定的な国民意識の形勢</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54EC535-0552-4A20-A834-0FA859BE365D}"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中国のように頻繁にあるなら別だが</a:t>
            </a:r>
            <a:endParaRPr kumimoji="1" lang="ja-JP" altLang="en-US" dirty="0"/>
          </a:p>
        </p:txBody>
      </p:sp>
      <p:sp>
        <p:nvSpPr>
          <p:cNvPr id="4" name="スライド番号プレースホルダ 3"/>
          <p:cNvSpPr>
            <a:spLocks noGrp="1"/>
          </p:cNvSpPr>
          <p:nvPr>
            <p:ph type="sldNum" sz="quarter" idx="10"/>
          </p:nvPr>
        </p:nvSpPr>
        <p:spPr/>
        <p:txBody>
          <a:bodyPr/>
          <a:lstStyle/>
          <a:p>
            <a:fld id="{E54EC535-0552-4A20-A834-0FA859BE365D}"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教育基本法の目標を達成するために</a:t>
            </a:r>
            <a:r>
              <a:rPr lang="en-US" altLang="ja-JP" dirty="0" smtClean="0"/>
              <a:t/>
            </a:r>
            <a:br>
              <a:rPr lang="en-US" altLang="ja-JP" dirty="0" smtClean="0"/>
            </a:br>
            <a:r>
              <a:rPr kumimoji="1" lang="ja-JP" altLang="en-US" dirty="0" smtClean="0"/>
              <a:t>健全なナショナリズム</a:t>
            </a:r>
            <a:endParaRPr kumimoji="1" lang="ja-JP" altLang="en-US" dirty="0"/>
          </a:p>
        </p:txBody>
      </p:sp>
      <p:sp>
        <p:nvSpPr>
          <p:cNvPr id="4" name="スライド番号プレースホルダ 3"/>
          <p:cNvSpPr>
            <a:spLocks noGrp="1"/>
          </p:cNvSpPr>
          <p:nvPr>
            <p:ph type="sldNum" sz="quarter" idx="10"/>
          </p:nvPr>
        </p:nvSpPr>
        <p:spPr/>
        <p:txBody>
          <a:bodyPr/>
          <a:lstStyle/>
          <a:p>
            <a:fld id="{E54EC535-0552-4A20-A834-0FA859BE365D}"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今はちゃんと考えている教師が処分されている状態</a:t>
            </a:r>
            <a:endParaRPr kumimoji="1" lang="en-US" altLang="ja-JP" dirty="0" smtClean="0"/>
          </a:p>
          <a:p>
            <a:r>
              <a:rPr kumimoji="1" lang="ja-JP" altLang="en-US" dirty="0" smtClean="0"/>
              <a:t>教師に教育の自由があったらもっと創造的な授業もできる？？</a:t>
            </a:r>
            <a:endParaRPr kumimoji="1" lang="ja-JP" altLang="en-US" dirty="0"/>
          </a:p>
        </p:txBody>
      </p:sp>
      <p:sp>
        <p:nvSpPr>
          <p:cNvPr id="4" name="スライド番号プレースホルダ 3"/>
          <p:cNvSpPr>
            <a:spLocks noGrp="1"/>
          </p:cNvSpPr>
          <p:nvPr>
            <p:ph type="sldNum" sz="quarter" idx="10"/>
          </p:nvPr>
        </p:nvSpPr>
        <p:spPr/>
        <p:txBody>
          <a:bodyPr/>
          <a:lstStyle/>
          <a:p>
            <a:fld id="{E54EC535-0552-4A20-A834-0FA859BE365D}"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学校がきっかけに　日本人はパンクチュアルだから好き</a:t>
            </a:r>
            <a:endParaRPr kumimoji="1" lang="en-US" altLang="ja-JP" dirty="0" smtClean="0"/>
          </a:p>
          <a:p>
            <a:r>
              <a:rPr kumimoji="1" lang="ja-JP" altLang="en-US" dirty="0" smtClean="0"/>
              <a:t>夏休みの課題</a:t>
            </a:r>
            <a:endParaRPr kumimoji="1" lang="ja-JP" altLang="en-US" dirty="0"/>
          </a:p>
        </p:txBody>
      </p:sp>
      <p:sp>
        <p:nvSpPr>
          <p:cNvPr id="4" name="スライド番号プレースホルダ 3"/>
          <p:cNvSpPr>
            <a:spLocks noGrp="1"/>
          </p:cNvSpPr>
          <p:nvPr>
            <p:ph type="sldNum" sz="quarter" idx="10"/>
          </p:nvPr>
        </p:nvSpPr>
        <p:spPr/>
        <p:txBody>
          <a:bodyPr/>
          <a:lstStyle/>
          <a:p>
            <a:fld id="{E54EC535-0552-4A20-A834-0FA859BE365D}"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54EC535-0552-4A20-A834-0FA859BE365D}" type="slidenum">
              <a:rPr kumimoji="1" lang="ja-JP" altLang="en-US" smtClean="0"/>
              <a:pPr/>
              <a:t>15</a:t>
            </a:fld>
            <a:endParaRPr kumimoji="1" lang="ja-JP" altLang="en-US"/>
          </a:p>
        </p:txBody>
      </p:sp>
    </p:spTree>
    <p:extLst>
      <p:ext uri="{BB962C8B-B14F-4D97-AF65-F5344CB8AC3E}">
        <p14:creationId xmlns:p14="http://schemas.microsoft.com/office/powerpoint/2010/main" val="3848885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この記述は文部省の把握している限りのものである。</a:t>
            </a:r>
            <a:br>
              <a:rPr lang="ja-JP" altLang="en-US" dirty="0" smtClean="0"/>
            </a:br>
            <a:r>
              <a:rPr lang="ja-JP" altLang="en-US" dirty="0" smtClean="0"/>
              <a:t>　　　２．学校行事として入学式や卒業式を行わない国もある（イギリス，フランス，イタリアなど）。 </a:t>
            </a:r>
          </a:p>
          <a:p>
            <a:r>
              <a:rPr lang="ja-JP" altLang="en-US" dirty="0" smtClean="0"/>
              <a:t/>
            </a:r>
            <a:br>
              <a:rPr lang="ja-JP" altLang="en-US" dirty="0" smtClean="0"/>
            </a:br>
            <a:r>
              <a:rPr lang="ja-JP" altLang="en-US" dirty="0" smtClean="0"/>
              <a:t/>
            </a:r>
            <a:br>
              <a:rPr lang="ja-JP" altLang="en-US" dirty="0" smtClean="0"/>
            </a:br>
            <a:endParaRPr kumimoji="1" lang="ja-JP" altLang="en-US" dirty="0"/>
          </a:p>
        </p:txBody>
      </p:sp>
      <p:sp>
        <p:nvSpPr>
          <p:cNvPr id="4" name="スライド番号プレースホルダ 3"/>
          <p:cNvSpPr>
            <a:spLocks noGrp="1"/>
          </p:cNvSpPr>
          <p:nvPr>
            <p:ph type="sldNum" sz="quarter" idx="10"/>
          </p:nvPr>
        </p:nvSpPr>
        <p:spPr/>
        <p:txBody>
          <a:bodyPr/>
          <a:lstStyle/>
          <a:p>
            <a:fld id="{E54EC535-0552-4A20-A834-0FA859BE365D}"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54EC535-0552-4A20-A834-0FA859BE365D}" type="slidenum">
              <a:rPr kumimoji="1" lang="ja-JP" altLang="en-US" smtClean="0"/>
              <a:pPr/>
              <a:t>17</a:t>
            </a:fld>
            <a:endParaRPr kumimoji="1" lang="ja-JP" altLang="en-US"/>
          </a:p>
        </p:txBody>
      </p:sp>
    </p:spTree>
    <p:extLst>
      <p:ext uri="{BB962C8B-B14F-4D97-AF65-F5344CB8AC3E}">
        <p14:creationId xmlns:p14="http://schemas.microsoft.com/office/powerpoint/2010/main" val="2103018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ナショナリズムの教育とは　国を愛することを強制する、</a:t>
            </a:r>
            <a:endParaRPr kumimoji="1" lang="ja-JP" altLang="en-US" dirty="0"/>
          </a:p>
        </p:txBody>
      </p:sp>
      <p:sp>
        <p:nvSpPr>
          <p:cNvPr id="4" name="スライド番号プレースホルダ 3"/>
          <p:cNvSpPr>
            <a:spLocks noGrp="1"/>
          </p:cNvSpPr>
          <p:nvPr>
            <p:ph type="sldNum" sz="quarter" idx="10"/>
          </p:nvPr>
        </p:nvSpPr>
        <p:spPr/>
        <p:txBody>
          <a:bodyPr/>
          <a:lstStyle/>
          <a:p>
            <a:fld id="{E54EC535-0552-4A20-A834-0FA859BE365D}"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54EC535-0552-4A20-A834-0FA859BE365D}" type="slidenum">
              <a:rPr kumimoji="1" lang="ja-JP" altLang="en-US" smtClean="0"/>
              <a:pPr/>
              <a:t>3</a:t>
            </a:fld>
            <a:endParaRPr kumimoji="1" lang="ja-JP" altLang="en-US"/>
          </a:p>
        </p:txBody>
      </p:sp>
    </p:spTree>
    <p:extLst>
      <p:ext uri="{BB962C8B-B14F-4D97-AF65-F5344CB8AC3E}">
        <p14:creationId xmlns:p14="http://schemas.microsoft.com/office/powerpoint/2010/main" val="3441605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個人的にはすごくいい目標と思う</a:t>
            </a:r>
            <a:endParaRPr kumimoji="1" lang="en-US" altLang="ja-JP" dirty="0" smtClean="0"/>
          </a:p>
          <a:p>
            <a:r>
              <a:rPr kumimoji="1" lang="ja-JP" altLang="en-US" dirty="0" smtClean="0"/>
              <a:t>戦前の礼節や親孝行を重視した儒教的価値観　個人主義の行き過ぎの修正　和を重んじる伝統と文化→幼児虐待、家庭内暴力など家庭崩壊を抑止？→他人に迷惑をかけてはいけない　犯罪の抑止？→相互助け合いが必要　国際貢献につながる？</a:t>
            </a:r>
            <a:endParaRPr kumimoji="1" lang="en-US" altLang="ja-JP" dirty="0" smtClean="0"/>
          </a:p>
          <a:p>
            <a:r>
              <a:rPr kumimoji="1" lang="ja-JP" altLang="en-US"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E54EC535-0552-4A20-A834-0FA859BE365D}"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北九州ココロ裁判　</a:t>
            </a:r>
            <a:r>
              <a:rPr kumimoji="1" lang="en-US" altLang="ja-JP" dirty="0" smtClean="0"/>
              <a:t>1996</a:t>
            </a:r>
            <a:r>
              <a:rPr kumimoji="1" lang="ja-JP" altLang="en-US" dirty="0" smtClean="0"/>
              <a:t>年　逆転敗訴　合憲判決</a:t>
            </a:r>
            <a:endParaRPr kumimoji="1" lang="en-US" altLang="ja-JP" dirty="0" smtClean="0"/>
          </a:p>
          <a:p>
            <a:r>
              <a:rPr kumimoji="1" lang="ja-JP" altLang="en-US" dirty="0" smtClean="0"/>
              <a:t>東京　「入学式、卒業式等における国旗掲揚及び国歌斉唱の実施について」通達は職務命令「実施指針」毎年処分者（懲戒処分</a:t>
            </a:r>
            <a:r>
              <a:rPr kumimoji="1" lang="en-US" altLang="ja-JP" dirty="0" smtClean="0"/>
              <a:t>3</a:t>
            </a:r>
            <a:r>
              <a:rPr kumimoji="1" lang="ja-JP" altLang="en-US" dirty="0" smtClean="0"/>
              <a:t>カ月昇給延伸、夏のボーナス</a:t>
            </a:r>
            <a:r>
              <a:rPr kumimoji="1" lang="en-US" altLang="ja-JP" dirty="0" smtClean="0"/>
              <a:t>6</a:t>
            </a:r>
            <a:r>
              <a:rPr kumimoji="1" lang="ja-JP" altLang="en-US" dirty="0" smtClean="0"/>
              <a:t>万円減）</a:t>
            </a:r>
            <a:endParaRPr kumimoji="1" lang="en-US" altLang="ja-JP" dirty="0" smtClean="0"/>
          </a:p>
          <a:p>
            <a:r>
              <a:rPr lang="ja-JP" altLang="en-US" dirty="0" smtClean="0"/>
              <a:t>「</a:t>
            </a:r>
            <a:r>
              <a:rPr lang="en-US" altLang="ja-JP" dirty="0" smtClean="0"/>
              <a:t>10</a:t>
            </a:r>
            <a:r>
              <a:rPr lang="ja-JP" altLang="en-US" dirty="0" smtClean="0"/>
              <a:t>・</a:t>
            </a:r>
            <a:r>
              <a:rPr lang="en-US" altLang="ja-JP" dirty="0" smtClean="0"/>
              <a:t>23</a:t>
            </a:r>
            <a:r>
              <a:rPr lang="ja-JP" altLang="en-US" dirty="0" smtClean="0"/>
              <a:t>通達」後、四回以上の不起立等の累積加重で懲戒処分中、免職に次ぎ重い停職処分にされた、都立特別支援学校の根津公子教諭と河原井純子元教諭が処分取り消し等を求めた訴訟で、東京高裁（加藤新太郎裁判長）は</a:t>
            </a:r>
            <a:r>
              <a:rPr lang="en-US" altLang="ja-JP" dirty="0" smtClean="0"/>
              <a:t>2011</a:t>
            </a:r>
            <a:r>
              <a:rPr lang="ja-JP" altLang="en-US" dirty="0" smtClean="0"/>
              <a:t>年三月二五日、控訴を棄却する判決を出した。判決は「国家主義的な価値観を一方的に押し付ける教育は、少なくとも公立学校の教育現場には存在しない」と決め付けた。そして「控訴人の思想・良心の核心的部分の保持と、外部的行為として（起立せよと）命じられた行為の拒否とが、客観的・密接不可分に結び付くと評価できない」などの理由で、起立強制の職務命令を「憲法第一九条に違反しない」と判じた。</a:t>
            </a:r>
          </a:p>
          <a:p>
            <a:endParaRPr kumimoji="1" lang="ja-JP" altLang="en-US" dirty="0"/>
          </a:p>
        </p:txBody>
      </p:sp>
      <p:sp>
        <p:nvSpPr>
          <p:cNvPr id="4" name="スライド番号プレースホルダ 3"/>
          <p:cNvSpPr>
            <a:spLocks noGrp="1"/>
          </p:cNvSpPr>
          <p:nvPr>
            <p:ph type="sldNum" sz="quarter" idx="10"/>
          </p:nvPr>
        </p:nvSpPr>
        <p:spPr/>
        <p:txBody>
          <a:bodyPr/>
          <a:lstStyle/>
          <a:p>
            <a:fld id="{E54EC535-0552-4A20-A834-0FA859BE365D}"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国旗及び国歌に関する法律（</a:t>
            </a:r>
            <a:r>
              <a:rPr kumimoji="1" lang="en-US" altLang="ja-JP" dirty="0" smtClean="0"/>
              <a:t>H</a:t>
            </a:r>
            <a:r>
              <a:rPr kumimoji="1" lang="ja-JP" altLang="en-US" dirty="0" smtClean="0"/>
              <a:t>１１）教育基本法（</a:t>
            </a:r>
            <a:r>
              <a:rPr kumimoji="1" lang="en-US" altLang="ja-JP" dirty="0" smtClean="0"/>
              <a:t>H</a:t>
            </a:r>
            <a:r>
              <a:rPr kumimoji="1" lang="ja-JP" altLang="en-US" dirty="0" smtClean="0"/>
              <a:t>１８）及び学習指導要領の趣旨を踏まえて／他国を尊重し、国際社会の平和と発展に寄与する態度を養う</a:t>
            </a:r>
          </a:p>
          <a:p>
            <a:r>
              <a:rPr kumimoji="1" lang="ja-JP" altLang="en-US" dirty="0" smtClean="0"/>
              <a:t>教育基本条例（</a:t>
            </a:r>
            <a:r>
              <a:rPr kumimoji="1" lang="en-US" altLang="ja-JP" dirty="0" smtClean="0"/>
              <a:t>12</a:t>
            </a:r>
            <a:r>
              <a:rPr kumimoji="1" lang="ja-JP" altLang="en-US" dirty="0" smtClean="0"/>
              <a:t>年</a:t>
            </a:r>
            <a:r>
              <a:rPr kumimoji="1" lang="en-US" altLang="ja-JP" dirty="0" smtClean="0"/>
              <a:t>1</a:t>
            </a:r>
            <a:r>
              <a:rPr kumimoji="1" lang="ja-JP" altLang="en-US" dirty="0" smtClean="0"/>
              <a:t>月）減給や停職などの重い処分は違法→</a:t>
            </a:r>
            <a:r>
              <a:rPr kumimoji="1" lang="en-US" altLang="ja-JP" dirty="0" smtClean="0"/>
              <a:t>12</a:t>
            </a:r>
            <a:r>
              <a:rPr kumimoji="1" lang="ja-JP" altLang="en-US" dirty="0" smtClean="0"/>
              <a:t>年</a:t>
            </a:r>
            <a:r>
              <a:rPr kumimoji="1" lang="en-US" altLang="ja-JP" dirty="0" smtClean="0"/>
              <a:t>3</a:t>
            </a:r>
            <a:r>
              <a:rPr kumimoji="1" lang="ja-JP" altLang="en-US" dirty="0" smtClean="0"/>
              <a:t>月</a:t>
            </a:r>
            <a:r>
              <a:rPr kumimoji="1" lang="en-US" altLang="ja-JP" dirty="0" smtClean="0"/>
              <a:t>23</a:t>
            </a:r>
            <a:r>
              <a:rPr kumimoji="1" lang="ja-JP" altLang="en-US" dirty="0" smtClean="0"/>
              <a:t>日府議会で成立　</a:t>
            </a:r>
            <a:r>
              <a:rPr lang="ja-JP" altLang="en-US" dirty="0" smtClean="0"/>
              <a:t>教育委員会の専権事項とされてきた「教育目標の設定」について、知事が教委と協議して決定し、協議が調わなくても教委の意見をつけて知事が議会に提案できると規定、知事に主導権を置いている☆☆☆処分規定も明記起立斉唱の職務命令に</a:t>
            </a:r>
            <a:r>
              <a:rPr lang="en-US" altLang="ja-JP" dirty="0" smtClean="0"/>
              <a:t>3</a:t>
            </a:r>
            <a:r>
              <a:rPr lang="ja-JP" altLang="en-US" dirty="0" smtClean="0"/>
              <a:t>回従わなかったら教職員の標準的処分は分限免職とされる</a:t>
            </a:r>
            <a:endParaRPr kumimoji="1" lang="ja-JP" altLang="en-US" dirty="0"/>
          </a:p>
        </p:txBody>
      </p:sp>
      <p:sp>
        <p:nvSpPr>
          <p:cNvPr id="4" name="スライド番号プレースホルダ 3"/>
          <p:cNvSpPr>
            <a:spLocks noGrp="1"/>
          </p:cNvSpPr>
          <p:nvPr>
            <p:ph type="sldNum" sz="quarter" idx="10"/>
          </p:nvPr>
        </p:nvSpPr>
        <p:spPr/>
        <p:txBody>
          <a:bodyPr/>
          <a:lstStyle/>
          <a:p>
            <a:fld id="{E54EC535-0552-4A20-A834-0FA859BE365D}"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２だから教師と親には強制しない</a:t>
            </a:r>
            <a:endParaRPr kumimoji="1" lang="en-US" altLang="ja-JP" dirty="0" smtClean="0"/>
          </a:p>
          <a:p>
            <a:r>
              <a:rPr kumimoji="1" lang="ja-JP" altLang="en-US" dirty="0" smtClean="0"/>
              <a:t>若い教師（戦争未経験者特に）何も考えずに命令だからする　考える機会を奪う</a:t>
            </a:r>
            <a:endParaRPr kumimoji="1" lang="en-US" altLang="ja-JP" dirty="0" smtClean="0"/>
          </a:p>
          <a:p>
            <a:endParaRPr kumimoji="1" lang="en-US" altLang="ja-JP" dirty="0" smtClean="0"/>
          </a:p>
          <a:p>
            <a:r>
              <a:rPr kumimoji="1" lang="ja-JP" altLang="en-US" dirty="0" smtClean="0"/>
              <a:t>他にも外国人移民はどうするのか</a:t>
            </a:r>
            <a:endParaRPr kumimoji="1" lang="ja-JP" altLang="en-US" dirty="0"/>
          </a:p>
        </p:txBody>
      </p:sp>
      <p:sp>
        <p:nvSpPr>
          <p:cNvPr id="4" name="スライド番号プレースホルダ 3"/>
          <p:cNvSpPr>
            <a:spLocks noGrp="1"/>
          </p:cNvSpPr>
          <p:nvPr>
            <p:ph type="sldNum" sz="quarter" idx="10"/>
          </p:nvPr>
        </p:nvSpPr>
        <p:spPr/>
        <p:txBody>
          <a:bodyPr/>
          <a:lstStyle/>
          <a:p>
            <a:fld id="{E54EC535-0552-4A20-A834-0FA859BE365D}"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54EC535-0552-4A20-A834-0FA859BE365D}" type="slidenum">
              <a:rPr kumimoji="1" lang="ja-JP" altLang="en-US" smtClean="0"/>
              <a:pPr/>
              <a:t>8</a:t>
            </a:fld>
            <a:endParaRPr kumimoji="1" lang="ja-JP" altLang="en-US"/>
          </a:p>
        </p:txBody>
      </p:sp>
    </p:spTree>
    <p:extLst>
      <p:ext uri="{BB962C8B-B14F-4D97-AF65-F5344CB8AC3E}">
        <p14:creationId xmlns:p14="http://schemas.microsoft.com/office/powerpoint/2010/main" val="2013353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学習指導要領　特別活動</a:t>
            </a:r>
            <a:r>
              <a:rPr lang="ja-JP" altLang="en-US" dirty="0" smtClean="0"/>
              <a:t>　入学式や卒業式などにおいては、その意義を踏まえ、国旗を掲揚するとともに、国歌を斉唱するよう指導するものとする。（小中高）</a:t>
            </a:r>
            <a:r>
              <a:rPr lang="en-US" altLang="ja-JP" dirty="0" smtClean="0"/>
              <a:t>1999</a:t>
            </a:r>
            <a:r>
              <a:rPr lang="ja-JP" altLang="en-US" dirty="0" smtClean="0"/>
              <a:t>年</a:t>
            </a:r>
            <a:endParaRPr lang="en-US" altLang="ja-JP" dirty="0" smtClean="0"/>
          </a:p>
          <a:p>
            <a:r>
              <a:rPr lang="ja-JP" altLang="en-US" dirty="0" smtClean="0"/>
              <a:t>学習指導要領に基づき，具体的には社会科で国旗・国歌の意義を理解させ，諸外国の国旗・国歌を含めそれらを尊重する態度を育成すること，音楽の授業では国歌君が代を指導すること，入学式や卒業式などでは国旗を掲揚し国歌を斉唱するよう指導することといたしているところでございます。 </a:t>
            </a:r>
            <a:br>
              <a:rPr lang="ja-JP" altLang="en-US" dirty="0" smtClean="0"/>
            </a:br>
            <a:r>
              <a:rPr lang="ja-JP" altLang="en-US" dirty="0" smtClean="0"/>
              <a:t>（平成１１年７月３０日　参議院国旗及び国歌に関する特別委員会　文部大臣） </a:t>
            </a:r>
            <a:endParaRPr lang="en-US" altLang="ja-JP" dirty="0" smtClean="0"/>
          </a:p>
          <a:p>
            <a:r>
              <a:rPr lang="ja-JP" altLang="en-US" dirty="0" smtClean="0"/>
              <a:t>日本国民の総意に基づき，天皇を日本国及び日本国民統合の象徴とする我が国のことであり，君が代の歌詞も，そうした我が国の末永い繁栄と平和を祈念したもの」との政府の見解</a:t>
            </a:r>
            <a:endParaRPr lang="en-US" altLang="ja-JP" dirty="0" smtClean="0"/>
          </a:p>
          <a:p>
            <a:r>
              <a:rPr lang="ja-JP" altLang="en-US" dirty="0" smtClean="0"/>
              <a:t>日の丸の場合ですと，幕末から日本の船の総船印として定められた，その後，明治政府によりまして日本の商船旗として定められたことなどの経緯をたどって国旗として定着するようになってきたというようなことも記述がふえまして，世界各国の国旗や国歌の成り立ちについても調べてみましょうというような学習の方法も提示いたしまして</a:t>
            </a:r>
            <a:endParaRPr kumimoji="1" lang="ja-JP" altLang="en-US" dirty="0"/>
          </a:p>
        </p:txBody>
      </p:sp>
      <p:sp>
        <p:nvSpPr>
          <p:cNvPr id="4" name="スライド番号プレースホルダ 3"/>
          <p:cNvSpPr>
            <a:spLocks noGrp="1"/>
          </p:cNvSpPr>
          <p:nvPr>
            <p:ph type="sldNum" sz="quarter" idx="10"/>
          </p:nvPr>
        </p:nvSpPr>
        <p:spPr/>
        <p:txBody>
          <a:bodyPr/>
          <a:lstStyle/>
          <a:p>
            <a:fld id="{E54EC535-0552-4A20-A834-0FA859BE365D}"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1B586BED-EDA4-44F4-BF8D-679C4853290E}" type="datetimeFigureOut">
              <a:rPr kumimoji="1" lang="ja-JP" altLang="en-US" smtClean="0"/>
              <a:pPr/>
              <a:t>12/11/19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3719152-A58D-45CE-9CA8-CA85A25B33D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B586BED-EDA4-44F4-BF8D-679C4853290E}" type="datetimeFigureOut">
              <a:rPr kumimoji="1" lang="ja-JP" altLang="en-US" smtClean="0"/>
              <a:pPr/>
              <a:t>12/11/19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719152-A58D-45CE-9CA8-CA85A25B33D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B586BED-EDA4-44F4-BF8D-679C4853290E}" type="datetimeFigureOut">
              <a:rPr kumimoji="1" lang="ja-JP" altLang="en-US" smtClean="0"/>
              <a:pPr/>
              <a:t>12/11/19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719152-A58D-45CE-9CA8-CA85A25B33D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B586BED-EDA4-44F4-BF8D-679C4853290E}" type="datetimeFigureOut">
              <a:rPr kumimoji="1" lang="ja-JP" altLang="en-US" smtClean="0"/>
              <a:pPr/>
              <a:t>12/11/19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719152-A58D-45CE-9CA8-CA85A25B33D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1B586BED-EDA4-44F4-BF8D-679C4853290E}" type="datetimeFigureOut">
              <a:rPr kumimoji="1" lang="ja-JP" altLang="en-US" smtClean="0"/>
              <a:pPr/>
              <a:t>12/11/19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719152-A58D-45CE-9CA8-CA85A25B33D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1B586BED-EDA4-44F4-BF8D-679C4853290E}" type="datetimeFigureOut">
              <a:rPr kumimoji="1" lang="ja-JP" altLang="en-US" smtClean="0"/>
              <a:pPr/>
              <a:t>12/11/19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3719152-A58D-45CE-9CA8-CA85A25B33D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1B586BED-EDA4-44F4-BF8D-679C4853290E}" type="datetimeFigureOut">
              <a:rPr kumimoji="1" lang="ja-JP" altLang="en-US" smtClean="0"/>
              <a:pPr/>
              <a:t>12/11/19</a:t>
            </a:fld>
            <a:endParaRPr kumimoji="1" lang="ja-JP" altLang="en-US"/>
          </a:p>
        </p:txBody>
      </p:sp>
      <p:sp>
        <p:nvSpPr>
          <p:cNvPr id="27" name="スライド番号プレースホルダ 26"/>
          <p:cNvSpPr>
            <a:spLocks noGrp="1"/>
          </p:cNvSpPr>
          <p:nvPr>
            <p:ph type="sldNum" sz="quarter" idx="11"/>
          </p:nvPr>
        </p:nvSpPr>
        <p:spPr/>
        <p:txBody>
          <a:bodyPr rtlCol="0"/>
          <a:lstStyle/>
          <a:p>
            <a:fld id="{93719152-A58D-45CE-9CA8-CA85A25B33DB}" type="slidenum">
              <a:rPr kumimoji="1" lang="ja-JP" altLang="en-US" smtClean="0"/>
              <a:pPr/>
              <a: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1B586BED-EDA4-44F4-BF8D-679C4853290E}" type="datetimeFigureOut">
              <a:rPr kumimoji="1" lang="ja-JP" altLang="en-US" smtClean="0"/>
              <a:pPr/>
              <a:t>12/11/19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93719152-A58D-45CE-9CA8-CA85A25B33D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B586BED-EDA4-44F4-BF8D-679C4853290E}" type="datetimeFigureOut">
              <a:rPr kumimoji="1" lang="ja-JP" altLang="en-US" smtClean="0"/>
              <a:pPr/>
              <a:t>12/11/19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3719152-A58D-45CE-9CA8-CA85A25B33D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1B586BED-EDA4-44F4-BF8D-679C4853290E}" type="datetimeFigureOut">
              <a:rPr kumimoji="1" lang="ja-JP" altLang="en-US" smtClean="0"/>
              <a:pPr/>
              <a:t>12/11/19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3719152-A58D-45CE-9CA8-CA85A25B33D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1B586BED-EDA4-44F4-BF8D-679C4853290E}" type="datetimeFigureOut">
              <a:rPr kumimoji="1" lang="ja-JP" altLang="en-US" smtClean="0"/>
              <a:pPr/>
              <a:t>12/11/19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3719152-A58D-45CE-9CA8-CA85A25B33D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B586BED-EDA4-44F4-BF8D-679C4853290E}" type="datetimeFigureOut">
              <a:rPr kumimoji="1" lang="ja-JP" altLang="en-US" smtClean="0"/>
              <a:pPr/>
              <a:t>12/11/19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3719152-A58D-45CE-9CA8-CA85A25B33D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www.mext.go.jp/b_menu/kihon/houan.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smtClean="0"/>
              <a:t>教育とナショナリズム</a:t>
            </a:r>
            <a:r>
              <a:rPr kumimoji="1" lang="en-US" altLang="ja-JP" dirty="0" smtClean="0"/>
              <a:t/>
            </a:r>
            <a:br>
              <a:rPr kumimoji="1" lang="en-US" altLang="ja-JP" dirty="0" smtClean="0"/>
            </a:br>
            <a:r>
              <a:rPr lang="en-US" altLang="ja-JP" dirty="0" smtClean="0"/>
              <a:t>‐</a:t>
            </a:r>
            <a:r>
              <a:rPr lang="ja-JP" altLang="en-US" dirty="0" smtClean="0"/>
              <a:t>大阪</a:t>
            </a:r>
            <a:r>
              <a:rPr lang="ja-JP" altLang="en-US" dirty="0"/>
              <a:t>　</a:t>
            </a:r>
            <a:r>
              <a:rPr lang="ja-JP" altLang="en-US" dirty="0" smtClean="0"/>
              <a:t>国歌（君が代）起立条例から考える</a:t>
            </a:r>
            <a:r>
              <a:rPr lang="en-US" altLang="ja-JP" dirty="0" smtClean="0"/>
              <a:t>‐</a:t>
            </a:r>
            <a:endParaRPr kumimoji="1" lang="ja-JP" altLang="en-US" dirty="0"/>
          </a:p>
        </p:txBody>
      </p:sp>
      <p:sp>
        <p:nvSpPr>
          <p:cNvPr id="3" name="サブタイトル 2"/>
          <p:cNvSpPr>
            <a:spLocks noGrp="1"/>
          </p:cNvSpPr>
          <p:nvPr>
            <p:ph type="subTitle" idx="1"/>
          </p:nvPr>
        </p:nvSpPr>
        <p:spPr/>
        <p:txBody>
          <a:bodyPr>
            <a:normAutofit/>
          </a:bodyPr>
          <a:lstStyle/>
          <a:p>
            <a:r>
              <a:rPr lang="en-US" altLang="ja-JP" dirty="0" smtClean="0"/>
              <a:t>1066569c</a:t>
            </a:r>
          </a:p>
          <a:p>
            <a:r>
              <a:rPr kumimoji="1" lang="ja-JP" altLang="en-US" dirty="0" smtClean="0"/>
              <a:t>清水良恵</a:t>
            </a:r>
            <a:endParaRPr kumimoji="1" lang="ja-JP" altLang="en-US" dirty="0"/>
          </a:p>
        </p:txBody>
      </p:sp>
      <p:pic>
        <p:nvPicPr>
          <p:cNvPr id="28674" name="Picture 2" descr="http://ts3.mm.bing.net/th?id=I.4742091370793058&amp;pid=1.9"/>
          <p:cNvPicPr>
            <a:picLocks noChangeAspect="1" noChangeArrowheads="1"/>
          </p:cNvPicPr>
          <p:nvPr/>
        </p:nvPicPr>
        <p:blipFill>
          <a:blip r:embed="rId3" cstate="print"/>
          <a:srcRect/>
          <a:stretch>
            <a:fillRect/>
          </a:stretch>
        </p:blipFill>
        <p:spPr bwMode="auto">
          <a:xfrm>
            <a:off x="5652120" y="3717032"/>
            <a:ext cx="3131815" cy="28575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3100" b="1" u="sng" dirty="0" smtClean="0">
                <a:solidFill>
                  <a:srgbClr val="FF0000"/>
                </a:solidFill>
              </a:rPr>
              <a:t>３．教育とナショナリズム</a:t>
            </a:r>
            <a:r>
              <a:rPr lang="en-US" altLang="ja-JP" b="1" u="sng" dirty="0" smtClean="0">
                <a:solidFill>
                  <a:srgbClr val="FF0000"/>
                </a:solidFill>
              </a:rPr>
              <a:t/>
            </a:r>
            <a:br>
              <a:rPr lang="en-US" altLang="ja-JP" b="1" u="sng" dirty="0" smtClean="0">
                <a:solidFill>
                  <a:srgbClr val="FF0000"/>
                </a:solidFill>
              </a:rPr>
            </a:br>
            <a:r>
              <a:rPr lang="ja-JP" altLang="en-US" dirty="0" smtClean="0"/>
              <a:t> ～教育基本法改正　政府の狙い～</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u="sng" dirty="0" smtClean="0"/>
              <a:t>90</a:t>
            </a:r>
            <a:r>
              <a:rPr kumimoji="1" lang="ja-JP" altLang="en-US" u="sng" dirty="0" smtClean="0"/>
              <a:t>年代以降の社会のモラルの崩壊に歯止めを（学級崩壊、少年犯罪</a:t>
            </a:r>
            <a:r>
              <a:rPr kumimoji="1" lang="en-US" altLang="ja-JP" u="sng" dirty="0" smtClean="0"/>
              <a:t>etc..</a:t>
            </a:r>
            <a:r>
              <a:rPr kumimoji="1" lang="en-US" altLang="ja-JP" u="sng" dirty="0" smtClean="0"/>
              <a:t>)</a:t>
            </a:r>
          </a:p>
          <a:p>
            <a:pPr marL="109728" indent="0">
              <a:buNone/>
            </a:pPr>
            <a:r>
              <a:rPr lang="en-US" altLang="ja-JP" dirty="0" smtClean="0"/>
              <a:t>▷</a:t>
            </a:r>
            <a:r>
              <a:rPr lang="ja-JP" altLang="en-US" dirty="0" smtClean="0"/>
              <a:t>伝統的</a:t>
            </a:r>
            <a:r>
              <a:rPr lang="ja-JP" altLang="en-US" dirty="0" smtClean="0"/>
              <a:t>価値観再建</a:t>
            </a:r>
            <a:endParaRPr kumimoji="1" lang="en-US" altLang="ja-JP" dirty="0" smtClean="0"/>
          </a:p>
          <a:p>
            <a:endParaRPr kumimoji="1" lang="en-US" altLang="ja-JP" dirty="0" smtClean="0"/>
          </a:p>
          <a:p>
            <a:r>
              <a:rPr kumimoji="1" lang="ja-JP" altLang="en-US" sz="3200" b="1" u="sng" dirty="0" smtClean="0"/>
              <a:t>新自由主義改革推進の</a:t>
            </a:r>
            <a:r>
              <a:rPr kumimoji="1" lang="ja-JP" altLang="en-US" sz="3200" b="1" u="sng" dirty="0" smtClean="0"/>
              <a:t>ため</a:t>
            </a:r>
            <a:endParaRPr lang="en-US" altLang="ja-JP" sz="3200" b="1" u="sng" dirty="0"/>
          </a:p>
          <a:p>
            <a:pPr marL="109728" indent="0">
              <a:buNone/>
            </a:pPr>
            <a:r>
              <a:rPr lang="en-US" altLang="ja-JP" dirty="0" smtClean="0"/>
              <a:t>▷</a:t>
            </a:r>
            <a:r>
              <a:rPr lang="ja-JP" altLang="en-US" dirty="0" smtClean="0"/>
              <a:t>社会</a:t>
            </a:r>
            <a:r>
              <a:rPr lang="ja-JP" altLang="en-US" dirty="0" smtClean="0"/>
              <a:t>の二極化の統合装置としての「日本人」／</a:t>
            </a:r>
            <a:r>
              <a:rPr lang="ja-JP" altLang="en-US" dirty="0" smtClean="0"/>
              <a:t>国民</a:t>
            </a:r>
            <a:r>
              <a:rPr lang="en-US" altLang="ja-JP" dirty="0" smtClean="0"/>
              <a:t>  </a:t>
            </a:r>
            <a:r>
              <a:rPr lang="ja-JP" altLang="en-US" dirty="0" smtClean="0"/>
              <a:t>のして</a:t>
            </a:r>
            <a:r>
              <a:rPr lang="ja-JP" altLang="en-US" dirty="0" smtClean="0"/>
              <a:t>の一体性</a:t>
            </a:r>
            <a:endParaRPr lang="en-US" altLang="ja-JP" dirty="0" smtClean="0"/>
          </a:p>
          <a:p>
            <a:endParaRPr lang="en-US" altLang="ja-JP" u="sng" dirty="0" smtClean="0"/>
          </a:p>
          <a:p>
            <a:r>
              <a:rPr kumimoji="1" lang="ja-JP" altLang="en-US" u="sng" dirty="0" smtClean="0"/>
              <a:t>日本の軍事大国化</a:t>
            </a:r>
            <a:endParaRPr kumimoji="1" lang="en-US" altLang="ja-JP" dirty="0" smtClean="0"/>
          </a:p>
          <a:p>
            <a:pPr marL="109728" indent="0">
              <a:buNone/>
            </a:pPr>
            <a:r>
              <a:rPr lang="en-US" altLang="ja-JP" dirty="0" smtClean="0"/>
              <a:t>▷</a:t>
            </a:r>
            <a:r>
              <a:rPr lang="ja-JP" altLang="en-US" dirty="0" smtClean="0"/>
              <a:t>戦争</a:t>
            </a:r>
            <a:r>
              <a:rPr lang="ja-JP" altLang="en-US" dirty="0" smtClean="0"/>
              <a:t>のできる国民づくり？軍事行動に対する肯定的な国民意識の形勢</a:t>
            </a:r>
            <a:endParaRPr lang="en-US" altLang="ja-JP"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39" presetID="37"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君が代条例とナショナリズム教育</a:t>
            </a:r>
            <a:r>
              <a:rPr lang="en-US" altLang="ja-JP" dirty="0" smtClean="0"/>
              <a:t/>
            </a:r>
            <a:br>
              <a:rPr lang="en-US" altLang="ja-JP" dirty="0" smtClean="0"/>
            </a:br>
            <a:r>
              <a:rPr lang="ja-JP" altLang="en-US" dirty="0" smtClean="0"/>
              <a:t>まとめ・考察</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大阪の君が代条例自体はナショナリズム教育が主な目的ではないのではないか。</a:t>
            </a:r>
            <a:endParaRPr kumimoji="1" lang="en-US" altLang="ja-JP" dirty="0" smtClean="0"/>
          </a:p>
          <a:p>
            <a:r>
              <a:rPr lang="ja-JP" altLang="en-US" dirty="0" smtClean="0"/>
              <a:t>国歌を学校で歌うことだけではナショナリズムを高めることはできないのではないか。</a:t>
            </a:r>
            <a:endParaRPr kumimoji="1" lang="en-US" altLang="ja-JP" dirty="0" smtClean="0"/>
          </a:p>
          <a:p>
            <a:endParaRPr kumimoji="1" lang="en-US" altLang="ja-JP" dirty="0" smtClean="0"/>
          </a:p>
          <a:p>
            <a:pPr>
              <a:buNone/>
            </a:pPr>
            <a:r>
              <a:rPr lang="ja-JP" altLang="en-US" dirty="0" smtClean="0"/>
              <a:t>◎教育基本法改正をはじめ、政治家の中にはナショナリズムを教育現場に取り入れていくことを推進する者も存在する。</a:t>
            </a:r>
            <a:endParaRPr lang="en-US" altLang="ja-JP" dirty="0" smtClean="0"/>
          </a:p>
          <a:p>
            <a:pPr>
              <a:buNone/>
            </a:pPr>
            <a:r>
              <a:rPr kumimoji="1" lang="ja-JP" altLang="en-US" dirty="0" smtClean="0"/>
              <a:t>→しかし、その背景には危険な思想が含まれている（格差の隠蔽、戦争できる国民・・）</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solidFill>
                  <a:srgbClr val="0033CC"/>
                </a:solidFill>
              </a:rPr>
              <a:t>「国を愛する」ことと「国を愛することを強制する」ことは違う</a:t>
            </a:r>
            <a:endParaRPr kumimoji="1" lang="ja-JP" altLang="en-US" dirty="0"/>
          </a:p>
        </p:txBody>
      </p:sp>
      <p:sp>
        <p:nvSpPr>
          <p:cNvPr id="3" name="コンテンツ プレースホルダ 2"/>
          <p:cNvSpPr>
            <a:spLocks noGrp="1"/>
          </p:cNvSpPr>
          <p:nvPr>
            <p:ph idx="1"/>
          </p:nvPr>
        </p:nvSpPr>
        <p:spPr/>
        <p:txBody>
          <a:bodyPr>
            <a:normAutofit/>
          </a:bodyPr>
          <a:lstStyle/>
          <a:p>
            <a:pPr marL="109728" indent="0">
              <a:buNone/>
            </a:pPr>
            <a:r>
              <a:rPr lang="ja-JP" altLang="en-US" dirty="0" smtClean="0"/>
              <a:t>「国を愛すること」「日本に誇りをもつこと」</a:t>
            </a:r>
            <a:endParaRPr lang="en-US" altLang="ja-JP" dirty="0" smtClean="0"/>
          </a:p>
          <a:p>
            <a:r>
              <a:rPr lang="ja-JP" altLang="en-US" u="sng" dirty="0" smtClean="0"/>
              <a:t>自ずから</a:t>
            </a:r>
            <a:endParaRPr lang="en-US" altLang="ja-JP" u="sng" dirty="0" smtClean="0"/>
          </a:p>
          <a:p>
            <a:r>
              <a:rPr kumimoji="1" lang="ja-JP" altLang="en-US" dirty="0" smtClean="0"/>
              <a:t>自分の生まれ育った共同体に対する愛着の感情</a:t>
            </a:r>
            <a:endParaRPr kumimoji="1" lang="en-US" altLang="ja-JP" dirty="0" smtClean="0"/>
          </a:p>
          <a:p>
            <a:r>
              <a:rPr lang="ja-JP" altLang="en-US" dirty="0" smtClean="0"/>
              <a:t>自国を理解するがゆえに、他に対しても寛容になれる。本当の国際人</a:t>
            </a:r>
            <a:endParaRPr kumimoji="1" lang="en-US" altLang="ja-JP" dirty="0" smtClean="0"/>
          </a:p>
          <a:p>
            <a:pPr marL="109728" indent="0">
              <a:buNone/>
            </a:pPr>
            <a:r>
              <a:rPr kumimoji="1" lang="ja-JP" altLang="en-US" dirty="0" smtClean="0"/>
              <a:t>　　</a:t>
            </a:r>
            <a:r>
              <a:rPr kumimoji="1" lang="ja-JP" altLang="en-US" dirty="0" smtClean="0"/>
              <a:t>⇕</a:t>
            </a:r>
            <a:endParaRPr kumimoji="1" lang="en-US" altLang="ja-JP" dirty="0" smtClean="0"/>
          </a:p>
          <a:p>
            <a:pPr marL="109728" indent="0">
              <a:buNone/>
            </a:pPr>
            <a:r>
              <a:rPr lang="ja-JP" altLang="en-US" dirty="0" smtClean="0"/>
              <a:t>「愛国心を強制すること」</a:t>
            </a:r>
            <a:endParaRPr kumimoji="1" lang="en-US" altLang="ja-JP" dirty="0" smtClean="0"/>
          </a:p>
          <a:p>
            <a:r>
              <a:rPr lang="ja-JP" altLang="en-US" dirty="0" smtClean="0"/>
              <a:t>強制（政治的、経済的）</a:t>
            </a:r>
            <a:endParaRPr lang="en-US" altLang="ja-JP" dirty="0" smtClean="0"/>
          </a:p>
          <a:p>
            <a:r>
              <a:rPr lang="ja-JP" altLang="en-US" dirty="0" smtClean="0"/>
              <a:t>他国を排除</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意見</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u="sng" dirty="0" smtClean="0"/>
              <a:t>君が代条例反対</a:t>
            </a:r>
            <a:r>
              <a:rPr lang="ja-JP" altLang="en-US" dirty="0" smtClean="0"/>
              <a:t>（愛国心教育の観点から）</a:t>
            </a:r>
            <a:endParaRPr lang="en-US" altLang="ja-JP" dirty="0" smtClean="0"/>
          </a:p>
          <a:p>
            <a:r>
              <a:rPr lang="ja-JP" altLang="en-US" dirty="0" smtClean="0"/>
              <a:t>「国歌を歌う」など強制（刷り込み）では愛国心は育たないと思う。</a:t>
            </a:r>
            <a:endParaRPr lang="en-US" altLang="ja-JP" dirty="0" smtClean="0"/>
          </a:p>
          <a:p>
            <a:r>
              <a:rPr lang="ja-JP" altLang="en-US" dirty="0" smtClean="0"/>
              <a:t>なんとなくの一体感よりも、自発的な愛国心の方が重要だと思う。（一体感・・メディアで十分）</a:t>
            </a:r>
            <a:endParaRPr lang="en-US" altLang="ja-JP" dirty="0" smtClean="0"/>
          </a:p>
          <a:p>
            <a:r>
              <a:rPr lang="ja-JP" altLang="en-US" dirty="0" smtClean="0"/>
              <a:t>愛国心的なものは建前と言え、強制的なナショナリズムは危険。</a:t>
            </a:r>
            <a:endParaRPr lang="en-US" altLang="ja-JP" dirty="0" smtClean="0"/>
          </a:p>
          <a:p>
            <a:endParaRPr lang="en-US" altLang="ja-JP" dirty="0" smtClean="0"/>
          </a:p>
          <a:p>
            <a:endParaRPr lang="ja-JP" altLang="en-US" dirty="0" smtClean="0"/>
          </a:p>
          <a:p>
            <a:r>
              <a:rPr lang="ja-JP" altLang="en-US" dirty="0" smtClean="0"/>
              <a:t>特に教師の処分は不当</a:t>
            </a:r>
            <a:endParaRPr lang="en-US" altLang="ja-JP" dirty="0" smtClean="0"/>
          </a:p>
          <a:p>
            <a:pPr>
              <a:buNone/>
            </a:pPr>
            <a:r>
              <a:rPr lang="ja-JP" altLang="en-US" dirty="0" smtClean="0"/>
              <a:t>→教師自身が何も考えずにただ指示に従うだけになってしまう。</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提案</a:t>
            </a:r>
            <a:endParaRPr kumimoji="1" lang="ja-JP" altLang="en-US" dirty="0"/>
          </a:p>
        </p:txBody>
      </p:sp>
      <p:sp>
        <p:nvSpPr>
          <p:cNvPr id="3" name="コンテンツ プレースホルダ 2"/>
          <p:cNvSpPr>
            <a:spLocks noGrp="1"/>
          </p:cNvSpPr>
          <p:nvPr>
            <p:ph idx="1"/>
          </p:nvPr>
        </p:nvSpPr>
        <p:spPr/>
        <p:txBody>
          <a:bodyPr/>
          <a:lstStyle/>
          <a:p>
            <a:pPr marL="109728" indent="0">
              <a:buNone/>
            </a:pPr>
            <a:r>
              <a:rPr lang="en-US" altLang="ja-JP" dirty="0" smtClean="0"/>
              <a:t>①</a:t>
            </a:r>
            <a:r>
              <a:rPr lang="ja-JP" altLang="en-US" dirty="0" smtClean="0"/>
              <a:t>外国の文化に触れる機会を増やす</a:t>
            </a:r>
            <a:endParaRPr lang="en-US" altLang="ja-JP" dirty="0" smtClean="0"/>
          </a:p>
          <a:p>
            <a:pPr marL="109728" indent="0">
              <a:buNone/>
            </a:pPr>
            <a:r>
              <a:rPr kumimoji="1" lang="en-US" altLang="ja-JP" dirty="0" smtClean="0"/>
              <a:t>Ex)</a:t>
            </a:r>
            <a:r>
              <a:rPr kumimoji="1" lang="ja-JP" altLang="en-US" dirty="0" smtClean="0"/>
              <a:t>英語</a:t>
            </a:r>
            <a:r>
              <a:rPr kumimoji="1" lang="ja-JP" altLang="en-US" dirty="0" smtClean="0"/>
              <a:t>教育の一環と</a:t>
            </a:r>
            <a:r>
              <a:rPr kumimoji="1" lang="ja-JP" altLang="en-US" dirty="0" smtClean="0"/>
              <a:t>して</a:t>
            </a:r>
            <a:endParaRPr kumimoji="1" lang="en-US" altLang="ja-JP" dirty="0" smtClean="0"/>
          </a:p>
          <a:p>
            <a:pPr marL="109728" indent="0">
              <a:buNone/>
            </a:pPr>
            <a:r>
              <a:rPr lang="en-US" altLang="ja-JP" dirty="0" smtClean="0"/>
              <a:t>②</a:t>
            </a:r>
            <a:r>
              <a:rPr lang="ja-JP" altLang="en-US" dirty="0" smtClean="0"/>
              <a:t>調べ学習形式</a:t>
            </a:r>
            <a:endParaRPr lang="en-US" altLang="ja-JP" dirty="0" smtClean="0"/>
          </a:p>
          <a:p>
            <a:pPr marL="109728" indent="0">
              <a:buNone/>
            </a:pPr>
            <a:r>
              <a:rPr lang="en-US" altLang="ja-JP" dirty="0" smtClean="0"/>
              <a:t>Ex)</a:t>
            </a:r>
            <a:r>
              <a:rPr lang="ja-JP" altLang="en-US" dirty="0" smtClean="0"/>
              <a:t>国旗</a:t>
            </a:r>
            <a:r>
              <a:rPr lang="ja-JP" altLang="en-US" dirty="0"/>
              <a:t>・国歌、また歴史（アジア・太平洋戦争など）を学習する際に、教師が一方的に教えるのではなく、調べ学習形式にする</a:t>
            </a:r>
            <a:r>
              <a:rPr lang="ja-JP" altLang="en-US" dirty="0" smtClean="0"/>
              <a:t>。それ</a:t>
            </a:r>
            <a:r>
              <a:rPr lang="ja-JP" altLang="en-US" dirty="0"/>
              <a:t>を学級で共有する</a:t>
            </a:r>
            <a:r>
              <a:rPr lang="ja-JP" altLang="en-US" dirty="0" smtClean="0"/>
              <a:t>。</a:t>
            </a:r>
            <a:endParaRPr lang="en-US" altLang="ja-JP" dirty="0" smtClean="0"/>
          </a:p>
          <a:p>
            <a:pPr marL="109728" indent="0">
              <a:buNone/>
            </a:pPr>
            <a:r>
              <a:rPr lang="en-US" altLang="ja-JP" dirty="0" smtClean="0"/>
              <a:t>③</a:t>
            </a:r>
            <a:r>
              <a:rPr lang="ja-JP" altLang="en-US" dirty="0" smtClean="0"/>
              <a:t>国旗</a:t>
            </a:r>
            <a:r>
              <a:rPr lang="en-US" altLang="ja-JP" dirty="0" smtClean="0"/>
              <a:t>•</a:t>
            </a:r>
            <a:r>
              <a:rPr lang="ja-JP" altLang="en-US" dirty="0" smtClean="0"/>
              <a:t>国歌はシンボルとして</a:t>
            </a:r>
            <a:endParaRPr lang="en-US" altLang="ja-JP" dirty="0" smtClean="0"/>
          </a:p>
          <a:p>
            <a:pPr marL="109728" indent="0">
              <a:buNone/>
            </a:pPr>
            <a:r>
              <a:rPr lang="en-US" altLang="ja-JP" dirty="0" smtClean="0"/>
              <a:t>Ex)</a:t>
            </a:r>
            <a:r>
              <a:rPr lang="ja-JP" altLang="en-US" dirty="0" smtClean="0"/>
              <a:t>国際スポーツ大会など</a:t>
            </a:r>
            <a:endParaRPr lang="en-US" altLang="ja-JP" dirty="0"/>
          </a:p>
          <a:p>
            <a:pPr marL="109728" indent="0">
              <a:buNone/>
            </a:pPr>
            <a:endParaRPr kumimoji="1" lang="en-US" altLang="ja-JP" dirty="0" smtClean="0"/>
          </a:p>
          <a:p>
            <a:endParaRPr lang="en-US" altLang="ja-JP" dirty="0" smtClean="0"/>
          </a:p>
          <a:p>
            <a:endParaRPr kumimoji="1"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pPr>
              <a:buNone/>
            </a:pPr>
            <a:endParaRPr kumimoji="1" lang="en-US" altLang="ja-JP" dirty="0" smtClean="0"/>
          </a:p>
          <a:p>
            <a:endParaRPr kumimoji="1" lang="en-US" altLang="ja-JP" dirty="0" smtClean="0"/>
          </a:p>
          <a:p>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学校行事で国旗掲揚</a:t>
            </a:r>
            <a:r>
              <a:rPr kumimoji="1" lang="en-US" altLang="ja-JP" dirty="0" smtClean="0"/>
              <a:t>•</a:t>
            </a:r>
            <a:r>
              <a:rPr kumimoji="1" lang="ja-JP" altLang="en-US" dirty="0" smtClean="0"/>
              <a:t>国歌斉唱を行う教育的意義は何</a:t>
            </a:r>
            <a:r>
              <a:rPr lang="ja-JP" altLang="en-US" dirty="0" smtClean="0"/>
              <a:t>か。</a:t>
            </a:r>
            <a:endParaRPr lang="en-US" altLang="ja-JP" dirty="0" smtClean="0"/>
          </a:p>
          <a:p>
            <a:r>
              <a:rPr kumimoji="1" lang="ja-JP" altLang="en-US" dirty="0" smtClean="0"/>
              <a:t>愛国心教育はどれくらい必要か。どんな方法がふさわしいのか。</a:t>
            </a:r>
            <a:endParaRPr kumimoji="1" lang="en-US" altLang="ja-JP" dirty="0" smtClean="0"/>
          </a:p>
          <a:p>
            <a:r>
              <a:rPr lang="ja-JP" altLang="en-US" dirty="0" smtClean="0"/>
              <a:t>どうしたら人々は日本に誇りをもつことができるのか。</a:t>
            </a:r>
            <a:endParaRPr kumimoji="1"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charset="0"/>
              <a:ea typeface="ＭＳ Ｐゴシック" charset="-128"/>
              <a:cs typeface="ＭＳ Ｐゴシック" charset="-128"/>
            </a:endParaRPr>
          </a:p>
        </p:txBody>
      </p:sp>
      <p:grpSp>
        <p:nvGrpSpPr>
          <p:cNvPr id="9" name="グループ化 8"/>
          <p:cNvGrpSpPr/>
          <p:nvPr/>
        </p:nvGrpSpPr>
        <p:grpSpPr>
          <a:xfrm>
            <a:off x="0" y="0"/>
            <a:ext cx="9144000" cy="6858000"/>
            <a:chOff x="1043608" y="243408"/>
            <a:chExt cx="6553200" cy="6858000"/>
          </a:xfrm>
        </p:grpSpPr>
        <p:pic>
          <p:nvPicPr>
            <p:cNvPr id="1026" name="Picture 2"/>
            <p:cNvPicPr>
              <a:picLocks noChangeAspect="1" noChangeArrowheads="1"/>
            </p:cNvPicPr>
            <p:nvPr/>
          </p:nvPicPr>
          <p:blipFill>
            <a:blip r:embed="rId3" cstate="print"/>
            <a:srcRect/>
            <a:stretch>
              <a:fillRect/>
            </a:stretch>
          </p:blipFill>
          <p:spPr bwMode="auto">
            <a:xfrm>
              <a:off x="1043608" y="243408"/>
              <a:ext cx="6553200" cy="4581128"/>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043608" y="4824536"/>
              <a:ext cx="6553200" cy="2276872"/>
            </a:xfrm>
            <a:prstGeom prst="rect">
              <a:avLst/>
            </a:prstGeom>
            <a:noFill/>
            <a:ln w="9525">
              <a:noFill/>
              <a:miter lim="800000"/>
              <a:headEnd/>
              <a:tailEnd/>
            </a:ln>
          </p:spPr>
        </p:pic>
      </p:gr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参考文献・資料</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田中伸尚　</a:t>
            </a:r>
            <a:r>
              <a:rPr kumimoji="1" lang="en-US" altLang="ja-JP" dirty="0" smtClean="0"/>
              <a:t>『</a:t>
            </a:r>
            <a:r>
              <a:rPr kumimoji="1" lang="ja-JP" altLang="en-US" dirty="0" smtClean="0"/>
              <a:t>ルポ　良心と義務</a:t>
            </a:r>
            <a:r>
              <a:rPr kumimoji="1" lang="en-US" altLang="ja-JP" dirty="0" smtClean="0"/>
              <a:t>‐</a:t>
            </a:r>
            <a:r>
              <a:rPr kumimoji="1" lang="ja-JP" altLang="en-US" dirty="0" smtClean="0"/>
              <a:t>「</a:t>
            </a:r>
            <a:r>
              <a:rPr lang="ja-JP" altLang="en-US" dirty="0" smtClean="0"/>
              <a:t>日の丸・君が代」に抗う人びと</a:t>
            </a:r>
            <a:r>
              <a:rPr lang="en-US" altLang="ja-JP" dirty="0" smtClean="0"/>
              <a:t>』</a:t>
            </a:r>
            <a:r>
              <a:rPr lang="ja-JP" altLang="en-US" dirty="0" smtClean="0"/>
              <a:t>　岩波新書　</a:t>
            </a:r>
            <a:r>
              <a:rPr lang="en-US" altLang="ja-JP" dirty="0" smtClean="0"/>
              <a:t>2012</a:t>
            </a:r>
            <a:r>
              <a:rPr lang="ja-JP" altLang="en-US" dirty="0" smtClean="0"/>
              <a:t>年</a:t>
            </a:r>
            <a:endParaRPr lang="en-US" altLang="ja-JP" dirty="0" smtClean="0"/>
          </a:p>
          <a:p>
            <a:r>
              <a:rPr kumimoji="1" lang="ja-JP" altLang="en-US" dirty="0" smtClean="0"/>
              <a:t>大内裕和編著　</a:t>
            </a:r>
            <a:r>
              <a:rPr kumimoji="1" lang="en-US" altLang="ja-JP" dirty="0" smtClean="0"/>
              <a:t>『</a:t>
            </a:r>
            <a:r>
              <a:rPr kumimoji="1" lang="ja-JP" altLang="en-US" dirty="0" smtClean="0"/>
              <a:t>愛国心と教育</a:t>
            </a:r>
            <a:r>
              <a:rPr kumimoji="1" lang="en-US" altLang="ja-JP" dirty="0" smtClean="0"/>
              <a:t>』</a:t>
            </a:r>
            <a:r>
              <a:rPr kumimoji="1" lang="ja-JP" altLang="en-US" dirty="0" smtClean="0"/>
              <a:t>日本図書センター　</a:t>
            </a:r>
            <a:r>
              <a:rPr kumimoji="1" lang="en-US" altLang="ja-JP" dirty="0" smtClean="0"/>
              <a:t>2007</a:t>
            </a:r>
            <a:r>
              <a:rPr kumimoji="1" lang="ja-JP" altLang="en-US" dirty="0" smtClean="0"/>
              <a:t>年</a:t>
            </a:r>
            <a:endParaRPr kumimoji="1" lang="en-US" altLang="ja-JP" dirty="0" smtClean="0"/>
          </a:p>
          <a:p>
            <a:r>
              <a:rPr lang="ja-JP" altLang="en-US" dirty="0" smtClean="0"/>
              <a:t>田辺俊介編著　</a:t>
            </a:r>
            <a:r>
              <a:rPr lang="en-US" altLang="ja-JP" dirty="0" smtClean="0"/>
              <a:t>『</a:t>
            </a:r>
            <a:r>
              <a:rPr lang="ja-JP" altLang="en-US" dirty="0" smtClean="0"/>
              <a:t>外国人へのまなざしと政治意識　社会調査で読み解く日本のナショナリズム</a:t>
            </a:r>
            <a:r>
              <a:rPr lang="en-US" altLang="ja-JP" dirty="0" smtClean="0"/>
              <a:t>』</a:t>
            </a:r>
            <a:r>
              <a:rPr lang="ja-JP" altLang="en-US" dirty="0" smtClean="0"/>
              <a:t>勁草書房　</a:t>
            </a:r>
            <a:r>
              <a:rPr lang="en-US" altLang="ja-JP" dirty="0" smtClean="0"/>
              <a:t>2011</a:t>
            </a:r>
            <a:r>
              <a:rPr lang="ja-JP" altLang="en-US" dirty="0" smtClean="0"/>
              <a:t>年</a:t>
            </a:r>
            <a:endParaRPr kumimoji="1" lang="en-US" altLang="ja-JP" dirty="0" smtClean="0"/>
          </a:p>
          <a:p>
            <a:r>
              <a:rPr lang="ja-JP" altLang="en-US" dirty="0" smtClean="0"/>
              <a:t>朝日新聞</a:t>
            </a:r>
            <a:endParaRPr lang="en-US" altLang="ja-JP" dirty="0" smtClean="0"/>
          </a:p>
          <a:p>
            <a:r>
              <a:rPr lang="ja-JP" altLang="en-US" dirty="0" smtClean="0"/>
              <a:t>文部科学省</a:t>
            </a:r>
            <a:r>
              <a:rPr lang="en-US" altLang="ja-JP" dirty="0" smtClean="0">
                <a:hlinkClick r:id="rId3"/>
              </a:rPr>
              <a:t>http://www.mext.go.jp/b_menu/kihon/houan.htm</a:t>
            </a:r>
            <a:endParaRPr lang="en-US" altLang="ja-JP" dirty="0" smtClean="0"/>
          </a:p>
          <a:p>
            <a:r>
              <a:rPr lang="en-US" altLang="ja-JP" dirty="0" smtClean="0"/>
              <a:t>http://www1.jca.apc.org/antihinokimi/archive/chronology/sengo2/tsuchi_shiryo.htm</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発表の方向性</a:t>
            </a:r>
            <a:endParaRPr kumimoji="1" lang="ja-JP" altLang="en-US" dirty="0"/>
          </a:p>
        </p:txBody>
      </p:sp>
      <p:sp>
        <p:nvSpPr>
          <p:cNvPr id="3" name="コンテンツ プレースホルダ 2"/>
          <p:cNvSpPr>
            <a:spLocks noGrp="1"/>
          </p:cNvSpPr>
          <p:nvPr>
            <p:ph idx="1"/>
          </p:nvPr>
        </p:nvSpPr>
        <p:spPr/>
        <p:txBody>
          <a:bodyPr/>
          <a:lstStyle/>
          <a:p>
            <a:r>
              <a:rPr lang="ja-JP" altLang="en-US" sz="3600" dirty="0" smtClean="0">
                <a:solidFill>
                  <a:srgbClr val="0033CC"/>
                </a:solidFill>
              </a:rPr>
              <a:t>「国を愛する」ことと「国を愛することを強制する」ことは違う。</a:t>
            </a:r>
            <a:endParaRPr lang="en-US" altLang="ja-JP" sz="3600" dirty="0" smtClean="0">
              <a:solidFill>
                <a:srgbClr val="0033CC"/>
              </a:solidFill>
            </a:endParaRPr>
          </a:p>
          <a:p>
            <a:endParaRPr lang="en-US" altLang="ja-JP" dirty="0" smtClean="0"/>
          </a:p>
          <a:p>
            <a:r>
              <a:rPr lang="ja-JP" altLang="en-US" dirty="0" smtClean="0"/>
              <a:t>ナショナリズム教育ではなくて、子供たちが自発的に国を愛するきっかけになる教育とは・・　　</a:t>
            </a:r>
            <a:endParaRPr lang="en-US" altLang="ja-JP" dirty="0" smtClean="0"/>
          </a:p>
          <a:p>
            <a:endParaRPr lang="en-US" altLang="ja-JP" dirty="0" smtClean="0"/>
          </a:p>
          <a:p>
            <a:pPr>
              <a:buNone/>
            </a:pPr>
            <a:r>
              <a:rPr lang="ja-JP" altLang="en-US" dirty="0" smtClean="0"/>
              <a:t>　その際、国旗・国歌をどのように扱っていくか。</a:t>
            </a:r>
            <a:endParaRPr lang="en-US" altLang="ja-JP" dirty="0" smtClean="0"/>
          </a:p>
          <a:p>
            <a:endParaRPr kumimoji="1"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もくじ</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kumimoji="1" lang="en-US" altLang="ja-JP" dirty="0" smtClean="0"/>
              <a:t>1</a:t>
            </a:r>
            <a:r>
              <a:rPr kumimoji="1" lang="ja-JP" altLang="en-US" dirty="0" err="1" smtClean="0"/>
              <a:t>．</a:t>
            </a:r>
            <a:r>
              <a:rPr kumimoji="1" lang="ja-JP" altLang="en-US" dirty="0" smtClean="0"/>
              <a:t>はじめに</a:t>
            </a:r>
            <a:r>
              <a:rPr kumimoji="1" lang="en-US" altLang="ja-JP" dirty="0" smtClean="0"/>
              <a:t> </a:t>
            </a:r>
            <a:r>
              <a:rPr lang="en-US" altLang="ja-JP" dirty="0" smtClean="0"/>
              <a:t>‐</a:t>
            </a:r>
            <a:r>
              <a:rPr lang="ja-JP" altLang="en-US" dirty="0" smtClean="0"/>
              <a:t>教育基本法改正</a:t>
            </a:r>
            <a:endParaRPr lang="en-US" altLang="ja-JP" dirty="0" smtClean="0"/>
          </a:p>
          <a:p>
            <a:pPr>
              <a:buNone/>
            </a:pPr>
            <a:r>
              <a:rPr lang="ja-JP" altLang="en-US" dirty="0" smtClean="0"/>
              <a:t>　　　　　　</a:t>
            </a:r>
            <a:r>
              <a:rPr lang="en-US" altLang="ja-JP" dirty="0" smtClean="0"/>
              <a:t>‐</a:t>
            </a:r>
            <a:r>
              <a:rPr kumimoji="1" lang="ja-JP" altLang="en-US" dirty="0" smtClean="0"/>
              <a:t>今大阪で</a:t>
            </a:r>
            <a:endParaRPr kumimoji="1" lang="en-US" altLang="ja-JP" dirty="0" smtClean="0"/>
          </a:p>
          <a:p>
            <a:pPr>
              <a:buNone/>
            </a:pPr>
            <a:r>
              <a:rPr lang="en-US" altLang="ja-JP" dirty="0" smtClean="0"/>
              <a:t>2</a:t>
            </a:r>
            <a:r>
              <a:rPr lang="ja-JP" altLang="en-US" dirty="0" err="1" smtClean="0"/>
              <a:t>．</a:t>
            </a:r>
            <a:r>
              <a:rPr lang="ja-JP" altLang="en-US" dirty="0" smtClean="0"/>
              <a:t>論点の整理</a:t>
            </a:r>
            <a:r>
              <a:rPr lang="en-US" altLang="ja-JP" dirty="0" smtClean="0"/>
              <a:t>‐</a:t>
            </a:r>
            <a:r>
              <a:rPr lang="ja-JP" altLang="en-US" dirty="0" smtClean="0"/>
              <a:t>教育現場における服務規律</a:t>
            </a:r>
            <a:endParaRPr lang="en-US" altLang="ja-JP" dirty="0" smtClean="0"/>
          </a:p>
          <a:p>
            <a:pPr>
              <a:buNone/>
            </a:pPr>
            <a:r>
              <a:rPr lang="ja-JP" altLang="en-US" dirty="0" smtClean="0"/>
              <a:t>　　　　　　　</a:t>
            </a:r>
            <a:r>
              <a:rPr lang="en-US" altLang="ja-JP" dirty="0" smtClean="0"/>
              <a:t>‐</a:t>
            </a:r>
            <a:r>
              <a:rPr lang="ja-JP" altLang="en-US" dirty="0" smtClean="0"/>
              <a:t>教育とナショナリズム</a:t>
            </a:r>
            <a:endParaRPr lang="en-US" altLang="ja-JP" dirty="0" smtClean="0"/>
          </a:p>
          <a:p>
            <a:pPr>
              <a:buNone/>
            </a:pPr>
            <a:r>
              <a:rPr lang="en-US" altLang="ja-JP" dirty="0" smtClean="0"/>
              <a:t>3</a:t>
            </a:r>
            <a:r>
              <a:rPr lang="ja-JP" altLang="en-US" dirty="0" err="1" smtClean="0"/>
              <a:t>．</a:t>
            </a:r>
            <a:r>
              <a:rPr lang="ja-JP" altLang="en-US" dirty="0" smtClean="0"/>
              <a:t>まとめ・考察</a:t>
            </a:r>
            <a:endParaRPr lang="en-US" altLang="ja-JP" dirty="0" smtClean="0"/>
          </a:p>
          <a:p>
            <a:pPr>
              <a:buNone/>
            </a:pPr>
            <a:r>
              <a:rPr lang="en-US" altLang="ja-JP" dirty="0" smtClean="0"/>
              <a:t>4</a:t>
            </a:r>
            <a:r>
              <a:rPr lang="ja-JP" altLang="en-US" dirty="0" err="1" smtClean="0"/>
              <a:t>．</a:t>
            </a:r>
            <a:r>
              <a:rPr lang="ja-JP" altLang="en-US" dirty="0" smtClean="0"/>
              <a:t>意見</a:t>
            </a:r>
            <a:endParaRPr lang="en-US" altLang="ja-JP" dirty="0" smtClean="0"/>
          </a:p>
          <a:p>
            <a:pPr>
              <a:buNone/>
            </a:pPr>
            <a:r>
              <a:rPr lang="en-US" altLang="ja-JP" dirty="0" smtClean="0"/>
              <a:t>5</a:t>
            </a:r>
            <a:r>
              <a:rPr lang="ja-JP" altLang="en-US" dirty="0" err="1" smtClean="0"/>
              <a:t>．</a:t>
            </a:r>
            <a:r>
              <a:rPr lang="ja-JP" altLang="en-US" dirty="0" smtClean="0"/>
              <a:t>提案</a:t>
            </a:r>
            <a:endParaRPr lang="en-US" altLang="ja-JP" dirty="0" smtClean="0"/>
          </a:p>
          <a:p>
            <a:pPr>
              <a:buNone/>
            </a:pPr>
            <a:r>
              <a:rPr lang="en-US" altLang="ja-JP" dirty="0" smtClean="0"/>
              <a:t>6</a:t>
            </a:r>
            <a:r>
              <a:rPr lang="ja-JP" altLang="en-US" dirty="0" err="1" smtClean="0"/>
              <a:t>．</a:t>
            </a:r>
            <a:r>
              <a:rPr lang="ja-JP" altLang="en-US" dirty="0" smtClean="0"/>
              <a:t>論点</a:t>
            </a:r>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はじめに①</a:t>
            </a:r>
            <a:endParaRPr kumimoji="1" lang="ja-JP" altLang="en-US" dirty="0"/>
          </a:p>
        </p:txBody>
      </p:sp>
      <p:sp>
        <p:nvSpPr>
          <p:cNvPr id="3" name="コンテンツ プレースホルダ 2"/>
          <p:cNvSpPr>
            <a:spLocks noGrp="1"/>
          </p:cNvSpPr>
          <p:nvPr>
            <p:ph idx="1"/>
          </p:nvPr>
        </p:nvSpPr>
        <p:spPr/>
        <p:txBody>
          <a:bodyPr/>
          <a:lstStyle/>
          <a:p>
            <a:r>
              <a:rPr lang="ja-JP" altLang="en-US" sz="3200" u="sng" dirty="0" smtClean="0"/>
              <a:t>教育基本法改正（</a:t>
            </a:r>
            <a:r>
              <a:rPr lang="en-US" altLang="ja-JP" sz="3200" u="sng" dirty="0" smtClean="0"/>
              <a:t>2006</a:t>
            </a:r>
            <a:r>
              <a:rPr lang="ja-JP" altLang="en-US" sz="3200" u="sng" dirty="0" smtClean="0"/>
              <a:t>年）</a:t>
            </a:r>
            <a:endParaRPr lang="en-US" altLang="ja-JP" sz="3200" u="sng" dirty="0" smtClean="0"/>
          </a:p>
          <a:p>
            <a:pPr>
              <a:buNone/>
            </a:pPr>
            <a:endParaRPr lang="en-US" altLang="ja-JP" dirty="0" smtClean="0"/>
          </a:p>
          <a:p>
            <a:pPr>
              <a:buNone/>
            </a:pPr>
            <a:r>
              <a:rPr lang="ja-JP" altLang="en-US" dirty="0" smtClean="0"/>
              <a:t>追加された文章</a:t>
            </a:r>
            <a:endParaRPr lang="en-US" altLang="ja-JP" dirty="0" smtClean="0"/>
          </a:p>
          <a:p>
            <a:r>
              <a:rPr lang="ja-JP" altLang="en-US" dirty="0" smtClean="0"/>
              <a:t>前文　</a:t>
            </a:r>
            <a:r>
              <a:rPr lang="ja-JP" altLang="en-US" b="1" dirty="0" smtClean="0"/>
              <a:t>伝統の継承</a:t>
            </a:r>
            <a:endParaRPr lang="en-US" altLang="ja-JP" b="1" dirty="0" smtClean="0"/>
          </a:p>
          <a:p>
            <a:r>
              <a:rPr lang="ja-JP" altLang="en-US" dirty="0" smtClean="0"/>
              <a:t>（教育の目標）第二条　</a:t>
            </a:r>
            <a:endParaRPr lang="en-US" altLang="ja-JP" dirty="0" smtClean="0"/>
          </a:p>
          <a:p>
            <a:pPr>
              <a:buNone/>
            </a:pPr>
            <a:r>
              <a:rPr lang="ja-JP" altLang="en-US" dirty="0" smtClean="0"/>
              <a:t>五．</a:t>
            </a:r>
            <a:r>
              <a:rPr lang="ja-JP" altLang="en-US" b="1" dirty="0" smtClean="0"/>
              <a:t>伝統と文化を尊重し、それらをはぐくんできた我が国と郷土を愛するとともに、他国を尊重し、国際社会の平和と発展に寄与する態度を養うこと。</a:t>
            </a:r>
            <a:endParaRPr kumimoji="1" lang="ja-JP" altLang="en-US" b="1"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はじめに②</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国旗及び国歌に関する法律（</a:t>
            </a:r>
            <a:r>
              <a:rPr lang="en-US" altLang="ja-JP" dirty="0" smtClean="0"/>
              <a:t>1999</a:t>
            </a:r>
            <a:r>
              <a:rPr lang="ja-JP" altLang="en-US" dirty="0" smtClean="0"/>
              <a:t>年</a:t>
            </a:r>
            <a:r>
              <a:rPr lang="en-US" altLang="ja-JP" dirty="0" smtClean="0"/>
              <a:t>8</a:t>
            </a:r>
            <a:r>
              <a:rPr lang="ja-JP" altLang="en-US" dirty="0" smtClean="0"/>
              <a:t>月施行）</a:t>
            </a:r>
            <a:endParaRPr lang="en-US" altLang="ja-JP" dirty="0" smtClean="0"/>
          </a:p>
          <a:p>
            <a:r>
              <a:rPr lang="ja-JP" altLang="en-US" dirty="0" smtClean="0"/>
              <a:t>東京都　「</a:t>
            </a:r>
            <a:r>
              <a:rPr lang="en-US" altLang="ja-JP" dirty="0" smtClean="0"/>
              <a:t>10.23</a:t>
            </a:r>
            <a:r>
              <a:rPr lang="ja-JP" altLang="en-US" dirty="0" smtClean="0"/>
              <a:t>通達」（</a:t>
            </a:r>
            <a:r>
              <a:rPr lang="en-US" altLang="ja-JP" dirty="0" smtClean="0"/>
              <a:t>2003</a:t>
            </a:r>
            <a:r>
              <a:rPr lang="ja-JP" altLang="en-US" dirty="0" smtClean="0"/>
              <a:t>年</a:t>
            </a:r>
            <a:r>
              <a:rPr lang="en-US" altLang="ja-JP" dirty="0" smtClean="0"/>
              <a:t>10</a:t>
            </a:r>
            <a:r>
              <a:rPr lang="ja-JP" altLang="en-US" dirty="0" smtClean="0"/>
              <a:t>月</a:t>
            </a:r>
            <a:r>
              <a:rPr lang="en-US" altLang="ja-JP" dirty="0" smtClean="0"/>
              <a:t>23</a:t>
            </a:r>
            <a:r>
              <a:rPr lang="ja-JP" altLang="en-US" dirty="0" smtClean="0"/>
              <a:t>日）</a:t>
            </a:r>
            <a:endParaRPr lang="en-US" altLang="ja-JP" dirty="0" smtClean="0"/>
          </a:p>
          <a:p>
            <a:r>
              <a:rPr lang="ja-JP" altLang="en-US" dirty="0" smtClean="0"/>
              <a:t>大阪府「君が代起立条例」（</a:t>
            </a:r>
            <a:r>
              <a:rPr lang="en-US" altLang="ja-JP" dirty="0" smtClean="0"/>
              <a:t>2011</a:t>
            </a:r>
            <a:r>
              <a:rPr lang="ja-JP" altLang="en-US" dirty="0" smtClean="0"/>
              <a:t>年</a:t>
            </a:r>
            <a:r>
              <a:rPr lang="en-US" altLang="ja-JP" dirty="0" smtClean="0"/>
              <a:t>6</a:t>
            </a:r>
            <a:r>
              <a:rPr lang="ja-JP" altLang="en-US" dirty="0" smtClean="0"/>
              <a:t>月可決）</a:t>
            </a:r>
            <a:endParaRPr lang="en-US" altLang="ja-JP" dirty="0" smtClean="0"/>
          </a:p>
          <a:p>
            <a:r>
              <a:rPr lang="ja-JP" altLang="en-US" dirty="0" smtClean="0"/>
              <a:t>大阪市「国歌起立条例」（</a:t>
            </a:r>
            <a:r>
              <a:rPr lang="en-US" altLang="ja-JP" dirty="0" smtClean="0"/>
              <a:t>2012</a:t>
            </a:r>
            <a:r>
              <a:rPr lang="ja-JP" altLang="en-US" dirty="0" smtClean="0"/>
              <a:t>年</a:t>
            </a:r>
            <a:r>
              <a:rPr lang="en-US" altLang="ja-JP" dirty="0" smtClean="0"/>
              <a:t>2</a:t>
            </a:r>
            <a:r>
              <a:rPr lang="ja-JP" altLang="en-US" dirty="0" smtClean="0"/>
              <a:t>月可決）</a:t>
            </a:r>
            <a:endParaRPr lang="en-US" altLang="ja-JP" dirty="0" smtClean="0"/>
          </a:p>
          <a:p>
            <a:pPr>
              <a:buNone/>
            </a:pPr>
            <a:endParaRPr lang="en-US" altLang="ja-JP" dirty="0" smtClean="0"/>
          </a:p>
          <a:p>
            <a:endParaRPr kumimoji="1" lang="en-US" altLang="ja-JP" dirty="0"/>
          </a:p>
          <a:p>
            <a:endParaRPr kumimoji="1" lang="en-US" altLang="ja-JP" dirty="0" smtClean="0"/>
          </a:p>
        </p:txBody>
      </p:sp>
      <p:pic>
        <p:nvPicPr>
          <p:cNvPr id="4" name="図 3"/>
          <p:cNvPicPr>
            <a:picLocks noChangeAspect="1"/>
          </p:cNvPicPr>
          <p:nvPr/>
        </p:nvPicPr>
        <p:blipFill>
          <a:blip r:embed="rId3"/>
          <a:stretch>
            <a:fillRect/>
          </a:stretch>
        </p:blipFill>
        <p:spPr>
          <a:xfrm>
            <a:off x="5220072" y="4293096"/>
            <a:ext cx="3492500" cy="23241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はじめに②</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大阪　</a:t>
            </a:r>
            <a:r>
              <a:rPr lang="ja-JP" altLang="ja-JP" dirty="0" smtClean="0"/>
              <a:t>君が代条例の骨子</a:t>
            </a:r>
          </a:p>
          <a:p>
            <a:r>
              <a:rPr lang="ja-JP" altLang="ja-JP" dirty="0" smtClean="0"/>
              <a:t>目的</a:t>
            </a:r>
            <a:r>
              <a:rPr lang="ja-JP" altLang="en-US" dirty="0" smtClean="0"/>
              <a:t>：</a:t>
            </a:r>
            <a:r>
              <a:rPr lang="ja-JP" altLang="ja-JP" dirty="0" smtClean="0">
                <a:solidFill>
                  <a:srgbClr val="FF0000"/>
                </a:solidFill>
              </a:rPr>
              <a:t>府民が伝統と文化を尊重し、我が国と郷土を愛する意識の高揚に資する</a:t>
            </a:r>
            <a:r>
              <a:rPr lang="ja-JP" altLang="ja-JP" dirty="0" smtClean="0"/>
              <a:t>とともに、</a:t>
            </a:r>
            <a:r>
              <a:rPr lang="ja-JP" altLang="ja-JP" dirty="0" smtClean="0">
                <a:solidFill>
                  <a:srgbClr val="0033CC"/>
                </a:solidFill>
              </a:rPr>
              <a:t>府立学校、府内の市町村立学校における服務規律の厳格化を図る</a:t>
            </a:r>
          </a:p>
          <a:p>
            <a:r>
              <a:rPr lang="ja-JP" altLang="en-US" dirty="0" smtClean="0"/>
              <a:t>内容：</a:t>
            </a:r>
            <a:r>
              <a:rPr lang="en-US" altLang="ja-JP" dirty="0" smtClean="0"/>
              <a:t>①</a:t>
            </a:r>
            <a:r>
              <a:rPr lang="ja-JP" altLang="ja-JP" dirty="0" smtClean="0"/>
              <a:t>国旗掲揚</a:t>
            </a:r>
            <a:r>
              <a:rPr lang="ja-JP" altLang="en-US" dirty="0" smtClean="0"/>
              <a:t>（</a:t>
            </a:r>
            <a:r>
              <a:rPr lang="ja-JP" altLang="ja-JP" dirty="0" smtClean="0"/>
              <a:t>府の施設で執務時間に国旗を掲げる</a:t>
            </a:r>
            <a:r>
              <a:rPr lang="ja-JP" altLang="en-US" dirty="0" smtClean="0"/>
              <a:t>）</a:t>
            </a:r>
            <a:r>
              <a:rPr lang="en-US" altLang="ja-JP" dirty="0" smtClean="0"/>
              <a:t>②</a:t>
            </a:r>
            <a:r>
              <a:rPr lang="ja-JP" altLang="ja-JP" b="1" dirty="0" smtClean="0"/>
              <a:t>国歌</a:t>
            </a:r>
            <a:r>
              <a:rPr lang="ja-JP" altLang="ja-JP" dirty="0" smtClean="0"/>
              <a:t>斉唱</a:t>
            </a:r>
            <a:r>
              <a:rPr lang="ja-JP" altLang="en-US" dirty="0" smtClean="0"/>
              <a:t>（</a:t>
            </a:r>
            <a:r>
              <a:rPr lang="ja-JP" altLang="ja-JP" dirty="0" smtClean="0"/>
              <a:t>学校の行事で行われる</a:t>
            </a:r>
            <a:r>
              <a:rPr lang="ja-JP" altLang="ja-JP" b="1" dirty="0" smtClean="0"/>
              <a:t>国歌</a:t>
            </a:r>
            <a:r>
              <a:rPr lang="ja-JP" altLang="ja-JP" dirty="0" smtClean="0"/>
              <a:t>斉唱では、教職員は起立により斉唱を行う</a:t>
            </a:r>
            <a:r>
              <a:rPr lang="ja-JP" altLang="en-US" dirty="0" smtClean="0"/>
              <a:t>）</a:t>
            </a:r>
            <a:endParaRPr lang="ja-JP" altLang="ja-JP" dirty="0" smtClean="0"/>
          </a:p>
          <a:p>
            <a:endParaRPr kumimoji="1" lang="en-US" altLang="ja-JP" dirty="0" smtClean="0"/>
          </a:p>
          <a:p>
            <a:r>
              <a:rPr kumimoji="1" lang="en-US" altLang="ja-JP" dirty="0" smtClean="0"/>
              <a:t>2011</a:t>
            </a:r>
            <a:r>
              <a:rPr kumimoji="1" lang="ja-JP" altLang="en-US" dirty="0" smtClean="0"/>
              <a:t>年度卒業式　不起立者含め</a:t>
            </a:r>
            <a:r>
              <a:rPr kumimoji="1" lang="en-US" altLang="ja-JP" u="sng" dirty="0" smtClean="0"/>
              <a:t>32</a:t>
            </a:r>
            <a:r>
              <a:rPr kumimoji="1" lang="ja-JP" altLang="en-US" u="sng" dirty="0" smtClean="0"/>
              <a:t>人を戒告処分</a:t>
            </a:r>
            <a:endParaRPr kumimoji="1" lang="en-US" altLang="ja-JP" u="sng" dirty="0" smtClean="0"/>
          </a:p>
          <a:p>
            <a:pPr>
              <a:buNone/>
            </a:pPr>
            <a:r>
              <a:rPr kumimoji="1" lang="ja-JP" altLang="en-US" dirty="0" smtClean="0"/>
              <a:t>→約</a:t>
            </a:r>
            <a:r>
              <a:rPr kumimoji="1" lang="en-US" altLang="ja-JP" dirty="0" smtClean="0"/>
              <a:t>30</a:t>
            </a:r>
            <a:r>
              <a:rPr kumimoji="1" lang="ja-JP" altLang="en-US" dirty="0" smtClean="0"/>
              <a:t>分の研修</a:t>
            </a:r>
            <a:r>
              <a:rPr lang="ja-JP" altLang="en-US" dirty="0"/>
              <a:t>と</a:t>
            </a:r>
            <a:r>
              <a:rPr lang="ja-JP" altLang="en-US" dirty="0" smtClean="0"/>
              <a:t>、誓約書への署名・捺印</a:t>
            </a:r>
            <a:endParaRPr lang="en-US" altLang="ja-JP" dirty="0" smtClean="0"/>
          </a:p>
          <a:p>
            <a:r>
              <a:rPr lang="ja-JP" altLang="en-US" dirty="0" smtClean="0"/>
              <a:t>大阪　教育基本条例：職務命令に</a:t>
            </a:r>
            <a:r>
              <a:rPr lang="ja-JP" altLang="ja-JP" dirty="0" smtClean="0"/>
              <a:t>３回違反した場合、標準的な処分は免職</a:t>
            </a:r>
            <a:endParaRPr lang="en-US" altLang="ja-JP" dirty="0" smtClean="0"/>
          </a:p>
          <a:p>
            <a:endParaRPr kumimoji="1" lang="en-US" altLang="ja-JP" dirty="0" smtClean="0"/>
          </a:p>
        </p:txBody>
      </p:sp>
    </p:spTree>
    <p:extLst>
      <p:ext uri="{BB962C8B-B14F-4D97-AF65-F5344CB8AC3E}">
        <p14:creationId xmlns:p14="http://schemas.microsoft.com/office/powerpoint/2010/main" val="25820394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この事例がはらむ論点</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kumimoji="1" lang="ja-JP" altLang="en-US" b="1" u="sng" dirty="0" smtClean="0"/>
              <a:t>１．国旗</a:t>
            </a:r>
            <a:r>
              <a:rPr kumimoji="1" lang="en-US" altLang="ja-JP" b="1" u="sng" dirty="0" smtClean="0"/>
              <a:t>•</a:t>
            </a:r>
            <a:r>
              <a:rPr kumimoji="1" lang="ja-JP" altLang="en-US" b="1" u="sng" dirty="0" smtClean="0"/>
              <a:t>国歌そのものの意味</a:t>
            </a:r>
            <a:endParaRPr kumimoji="1" lang="en-US" altLang="ja-JP" b="1" u="sng" dirty="0" smtClean="0"/>
          </a:p>
          <a:p>
            <a:pPr marL="109728" indent="0">
              <a:buNone/>
            </a:pPr>
            <a:r>
              <a:rPr kumimoji="1" lang="ja-JP" altLang="en-US" dirty="0" smtClean="0"/>
              <a:t>（国旗</a:t>
            </a:r>
            <a:r>
              <a:rPr kumimoji="1" lang="en-US" altLang="ja-JP" dirty="0" smtClean="0"/>
              <a:t>•</a:t>
            </a:r>
            <a:r>
              <a:rPr kumimoji="1" lang="ja-JP" altLang="en-US" dirty="0" smtClean="0"/>
              <a:t>国歌は日の丸</a:t>
            </a:r>
            <a:r>
              <a:rPr kumimoji="1" lang="en-US" altLang="ja-JP" dirty="0" smtClean="0"/>
              <a:t>•</a:t>
            </a:r>
            <a:r>
              <a:rPr kumimoji="1" lang="ja-JP" altLang="en-US" dirty="0" smtClean="0"/>
              <a:t>君が代がふさわしいのか、そもそも国旗</a:t>
            </a:r>
            <a:r>
              <a:rPr kumimoji="1" lang="en-US" altLang="ja-JP" dirty="0" smtClean="0"/>
              <a:t>•</a:t>
            </a:r>
            <a:r>
              <a:rPr kumimoji="1" lang="ja-JP" altLang="en-US" dirty="0" smtClean="0"/>
              <a:t>国歌は必要かなど</a:t>
            </a:r>
            <a:r>
              <a:rPr lang="ja-JP" altLang="en-US" dirty="0" smtClean="0"/>
              <a:t>）</a:t>
            </a:r>
            <a:endParaRPr lang="en-US" altLang="ja-JP" dirty="0" smtClean="0"/>
          </a:p>
          <a:p>
            <a:pPr>
              <a:buNone/>
            </a:pPr>
            <a:r>
              <a:rPr kumimoji="1" lang="ja-JP" altLang="en-US" b="1" u="sng" dirty="0" smtClean="0">
                <a:solidFill>
                  <a:srgbClr val="0000FF"/>
                </a:solidFill>
              </a:rPr>
              <a:t>２．教育現場における服務規律</a:t>
            </a:r>
            <a:endParaRPr kumimoji="1" lang="en-US" altLang="ja-JP" b="1" u="sng" dirty="0" smtClean="0">
              <a:solidFill>
                <a:srgbClr val="0000FF"/>
              </a:solidFill>
            </a:endParaRPr>
          </a:p>
          <a:p>
            <a:pPr marL="109728" indent="0">
              <a:buNone/>
            </a:pPr>
            <a:r>
              <a:rPr lang="ja-JP" altLang="en-US" dirty="0" smtClean="0"/>
              <a:t>（教師の思想</a:t>
            </a:r>
            <a:r>
              <a:rPr lang="en-US" altLang="ja-JP" dirty="0" smtClean="0"/>
              <a:t>•</a:t>
            </a:r>
            <a:r>
              <a:rPr lang="ja-JP" altLang="en-US" dirty="0" smtClean="0"/>
              <a:t>良心の自由、教育の自由（政治の教育への不当介入？）</a:t>
            </a:r>
            <a:r>
              <a:rPr lang="ja-JP" altLang="en-US" dirty="0" err="1" smtClean="0"/>
              <a:t>、</a:t>
            </a:r>
            <a:r>
              <a:rPr lang="ja-JP" altLang="en-US" dirty="0" smtClean="0"/>
              <a:t>物言わぬ従順な教師）</a:t>
            </a:r>
            <a:endParaRPr kumimoji="1" lang="en-US" altLang="ja-JP" dirty="0" smtClean="0"/>
          </a:p>
          <a:p>
            <a:pPr>
              <a:buNone/>
            </a:pPr>
            <a:r>
              <a:rPr lang="ja-JP" altLang="en-US" b="1" u="sng" dirty="0" smtClean="0">
                <a:solidFill>
                  <a:srgbClr val="FF0000"/>
                </a:solidFill>
              </a:rPr>
              <a:t>３．教育とナショナリズム</a:t>
            </a:r>
            <a:endParaRPr lang="en-US" altLang="ja-JP" b="1" u="sng" dirty="0" smtClean="0">
              <a:solidFill>
                <a:srgbClr val="FF0000"/>
              </a:solidFill>
            </a:endParaRPr>
          </a:p>
          <a:p>
            <a:pPr marL="109728" indent="0">
              <a:buNone/>
            </a:pPr>
            <a:r>
              <a:rPr lang="ja-JP" altLang="en-US" dirty="0" smtClean="0"/>
              <a:t>（</a:t>
            </a:r>
            <a:r>
              <a:rPr lang="ja-JP" altLang="en-US" dirty="0"/>
              <a:t>学校行事</a:t>
            </a:r>
            <a:r>
              <a:rPr lang="ja-JP" altLang="en-US" dirty="0" smtClean="0"/>
              <a:t>で実施する教育的意義？国旗・国歌の目的→国・文化の尊重、国を愛する？）</a:t>
            </a:r>
            <a:endParaRPr lang="en-US" altLang="ja-JP" dirty="0"/>
          </a:p>
          <a:p>
            <a:pPr marL="109728" indent="0">
              <a:buNone/>
            </a:pPr>
            <a:endParaRPr lang="en-US" altLang="ja-JP" dirty="0" smtClean="0"/>
          </a:p>
        </p:txBody>
      </p:sp>
    </p:spTree>
    <p:extLst>
      <p:ext uri="{BB962C8B-B14F-4D97-AF65-F5344CB8AC3E}">
        <p14:creationId xmlns:p14="http://schemas.microsoft.com/office/powerpoint/2010/main" val="15207120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Left)">
                                      <p:cBhvr>
                                        <p:cTn id="23" dur="500"/>
                                        <p:tgtEl>
                                          <p:spTgt spid="3">
                                            <p:txEl>
                                              <p:pRg st="4" end="4"/>
                                            </p:txEl>
                                          </p:spTgt>
                                        </p:tgtEl>
                                      </p:cBhvr>
                                    </p:animEffect>
                                  </p:childTnLst>
                                </p:cTn>
                              </p:par>
                              <p:par>
                                <p:cTn id="24" presetID="18" presetClass="entr" presetSubtype="12"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trips(down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3100" b="1" u="sng" dirty="0" smtClean="0">
                <a:solidFill>
                  <a:srgbClr val="0000FF"/>
                </a:solidFill>
              </a:rPr>
              <a:t>２．教育現場における服務規律</a:t>
            </a:r>
            <a:r>
              <a:rPr lang="en-US" altLang="ja-JP" b="1" u="sng" dirty="0" smtClean="0">
                <a:solidFill>
                  <a:srgbClr val="0000FF"/>
                </a:solidFill>
              </a:rPr>
              <a:t/>
            </a:r>
            <a:br>
              <a:rPr lang="en-US" altLang="ja-JP" b="1" u="sng" dirty="0" smtClean="0">
                <a:solidFill>
                  <a:srgbClr val="0000FF"/>
                </a:solidFill>
              </a:rPr>
            </a:br>
            <a:r>
              <a:rPr lang="ja-JP" altLang="en-US" dirty="0" smtClean="0">
                <a:solidFill>
                  <a:schemeClr val="tx1"/>
                </a:solidFill>
              </a:rPr>
              <a:t>～</a:t>
            </a:r>
            <a:r>
              <a:rPr kumimoji="1" lang="ja-JP" altLang="en-US" dirty="0" smtClean="0"/>
              <a:t>橋本氏の発言から～</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sz="2200" dirty="0" smtClean="0"/>
              <a:t>「</a:t>
            </a:r>
            <a:r>
              <a:rPr lang="ja-JP" altLang="ja-JP" sz="2200" dirty="0" smtClean="0"/>
              <a:t>一</a:t>
            </a:r>
            <a:r>
              <a:rPr lang="ja-JP" altLang="ja-JP" sz="2200" dirty="0"/>
              <a:t>教員がルールを無視して座るなんて言ったら民主国家は成り立たない。不起立教員は公務員をやめなきゃ」</a:t>
            </a:r>
            <a:r>
              <a:rPr lang="ja-JP" altLang="ja-JP" dirty="0"/>
              <a:t>「</a:t>
            </a:r>
            <a:r>
              <a:rPr lang="ja-JP" altLang="ja-JP" b="1" u="sng" dirty="0"/>
              <a:t>教育で一番重要なことはルールを守ること。自分の考え方と違っても社会のルールに従う。</a:t>
            </a:r>
            <a:r>
              <a:rPr lang="ja-JP" altLang="ja-JP" sz="2200" dirty="0"/>
              <a:t>これを教員が子どもに教えられないでどうするのか」（３月１４日、記者会見で）</a:t>
            </a:r>
          </a:p>
          <a:p>
            <a:r>
              <a:rPr lang="ja-JP" altLang="ja-JP" sz="2200" dirty="0" smtClean="0"/>
              <a:t>「</a:t>
            </a:r>
            <a:r>
              <a:rPr lang="ja-JP" altLang="ja-JP" sz="2200" dirty="0"/>
              <a:t>当たり前のことをわからない人が教育現場にいるのがおかしい。思想・信条の問題ではなく</a:t>
            </a:r>
            <a:r>
              <a:rPr lang="ja-JP" altLang="ja-JP" dirty="0"/>
              <a:t>、</a:t>
            </a:r>
            <a:r>
              <a:rPr lang="ja-JP" altLang="ja-JP" b="1" u="sng" dirty="0"/>
              <a:t>服務規律の問題。</a:t>
            </a:r>
            <a:r>
              <a:rPr lang="ja-JP" altLang="ja-JP" sz="2200" dirty="0"/>
              <a:t>教育委員会はきちっとマネジメントしてほしい」　（３月２１日、記者会見で</a:t>
            </a:r>
            <a:r>
              <a:rPr lang="ja-JP" altLang="ja-JP" sz="2200" dirty="0" smtClean="0"/>
              <a:t>）</a:t>
            </a:r>
            <a:endParaRPr lang="en-US" altLang="ja-JP" sz="2200" dirty="0"/>
          </a:p>
          <a:p>
            <a:r>
              <a:rPr lang="ja-JP" altLang="ja-JP" sz="2400" dirty="0" smtClean="0"/>
              <a:t>「</a:t>
            </a:r>
            <a:r>
              <a:rPr lang="ja-JP" altLang="ja-JP" sz="2400" dirty="0"/>
              <a:t>いくら校長の権限を強化し、予算を充実しても、組織の神経系統である指揮命令が機能しなければ組織マネジメントは成立しない。その象徴的な事象</a:t>
            </a:r>
            <a:r>
              <a:rPr lang="ja-JP" altLang="ja-JP" sz="2400" dirty="0" smtClean="0"/>
              <a:t>が</a:t>
            </a:r>
            <a:r>
              <a:rPr lang="ja-JP" altLang="en-US" sz="2400" dirty="0" smtClean="0"/>
              <a:t>国歌</a:t>
            </a:r>
            <a:r>
              <a:rPr lang="ja-JP" altLang="ja-JP" sz="2400" dirty="0" smtClean="0"/>
              <a:t>起立</a:t>
            </a:r>
            <a:r>
              <a:rPr lang="ja-JP" altLang="ja-JP" sz="2400" dirty="0"/>
              <a:t>条例だ」（府教育委員に配った資料）</a:t>
            </a:r>
          </a:p>
          <a:p>
            <a:pPr marL="109728" indent="0">
              <a:buNone/>
            </a:pPr>
            <a:endParaRPr lang="en-US" altLang="ja-JP" sz="2400" dirty="0" smtClean="0"/>
          </a:p>
          <a:p>
            <a:pPr marL="109728" indent="0">
              <a:buNone/>
            </a:pPr>
            <a:r>
              <a:rPr lang="en-US" altLang="ja-JP" dirty="0" smtClean="0"/>
              <a:t>→</a:t>
            </a:r>
            <a:r>
              <a:rPr lang="ja-JP" altLang="en-US" dirty="0" smtClean="0"/>
              <a:t>公務員（教師）として国歌を歌うのは</a:t>
            </a:r>
            <a:r>
              <a:rPr lang="ja-JP" altLang="en-US" b="1" dirty="0">
                <a:solidFill>
                  <a:srgbClr val="0000FF"/>
                </a:solidFill>
              </a:rPr>
              <a:t>あたりまえ</a:t>
            </a:r>
            <a:endParaRPr lang="en-US" altLang="ja-JP" b="1" dirty="0">
              <a:solidFill>
                <a:srgbClr val="0000FF"/>
              </a:solidFill>
            </a:endParaRPr>
          </a:p>
          <a:p>
            <a:pPr marL="109728" indent="0">
              <a:buNone/>
            </a:pPr>
            <a:r>
              <a:rPr lang="en-US" altLang="ja-JP" dirty="0" smtClean="0"/>
              <a:t>→</a:t>
            </a:r>
            <a:r>
              <a:rPr lang="ja-JP" altLang="en-US" b="1" dirty="0" smtClean="0">
                <a:solidFill>
                  <a:srgbClr val="0000FF"/>
                </a:solidFill>
              </a:rPr>
              <a:t>ルール</a:t>
            </a:r>
            <a:r>
              <a:rPr lang="ja-JP" altLang="en-US" dirty="0" smtClean="0"/>
              <a:t>だから守る</a:t>
            </a:r>
            <a:endParaRPr lang="ja-JP" altLang="ja-JP" dirty="0"/>
          </a:p>
          <a:p>
            <a:endParaRPr kumimoji="1" lang="ja-JP" altLang="en-US" dirty="0"/>
          </a:p>
        </p:txBody>
      </p:sp>
      <p:pic>
        <p:nvPicPr>
          <p:cNvPr id="4" name="図 3"/>
          <p:cNvPicPr>
            <a:picLocks noChangeAspect="1"/>
          </p:cNvPicPr>
          <p:nvPr/>
        </p:nvPicPr>
        <p:blipFill>
          <a:blip r:embed="rId3"/>
          <a:stretch>
            <a:fillRect/>
          </a:stretch>
        </p:blipFill>
        <p:spPr>
          <a:xfrm>
            <a:off x="6228184" y="404664"/>
            <a:ext cx="1944216" cy="1800200"/>
          </a:xfrm>
          <a:prstGeom prst="rect">
            <a:avLst/>
          </a:prstGeom>
        </p:spPr>
      </p:pic>
    </p:spTree>
    <p:extLst>
      <p:ext uri="{BB962C8B-B14F-4D97-AF65-F5344CB8AC3E}">
        <p14:creationId xmlns:p14="http://schemas.microsoft.com/office/powerpoint/2010/main" val="42236583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strips(downLeft)">
                                      <p:cBhvr>
                                        <p:cTn id="7" dur="500"/>
                                        <p:tgtEl>
                                          <p:spTgt spid="3">
                                            <p:txEl>
                                              <p:pRg st="4" end="4"/>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strips(downLeft)">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908720"/>
            <a:ext cx="8229600" cy="1066800"/>
          </a:xfrm>
        </p:spPr>
        <p:txBody>
          <a:bodyPr>
            <a:normAutofit fontScale="90000"/>
          </a:bodyPr>
          <a:lstStyle/>
          <a:p>
            <a:r>
              <a:rPr kumimoji="1" lang="en-US" altLang="ja-JP" dirty="0" smtClean="0"/>
              <a:t/>
            </a:r>
            <a:br>
              <a:rPr kumimoji="1" lang="en-US" altLang="ja-JP" dirty="0" smtClean="0"/>
            </a:br>
            <a:r>
              <a:rPr lang="en-US" altLang="ja-JP" dirty="0" smtClean="0"/>
              <a:t/>
            </a:r>
            <a:br>
              <a:rPr lang="en-US" altLang="ja-JP" dirty="0" smtClean="0"/>
            </a:br>
            <a:r>
              <a:rPr lang="ja-JP" altLang="en-US" sz="3100" b="1" u="sng" dirty="0" smtClean="0">
                <a:solidFill>
                  <a:srgbClr val="FF0000"/>
                </a:solidFill>
              </a:rPr>
              <a:t>３．教育とナショナリズム</a:t>
            </a:r>
            <a:r>
              <a:rPr lang="en-US" altLang="ja-JP" dirty="0" smtClean="0"/>
              <a:t/>
            </a:r>
            <a:br>
              <a:rPr lang="en-US" altLang="ja-JP" dirty="0" smtClean="0"/>
            </a:br>
            <a:r>
              <a:rPr lang="ja-JP" altLang="en-US" dirty="0" smtClean="0"/>
              <a:t>～橋本氏</a:t>
            </a:r>
            <a:r>
              <a:rPr kumimoji="1" lang="ja-JP" altLang="en-US" dirty="0" smtClean="0"/>
              <a:t>「あたりまえ」の根拠～</a:t>
            </a:r>
            <a:r>
              <a:rPr kumimoji="1" lang="en-US" altLang="ja-JP" dirty="0" smtClean="0"/>
              <a:t/>
            </a:r>
            <a:br>
              <a:rPr kumimoji="1" lang="en-US" altLang="ja-JP" dirty="0" smtClean="0"/>
            </a:br>
            <a:r>
              <a:rPr lang="ja-JP" altLang="en-US" sz="3100" dirty="0"/>
              <a:t>	</a:t>
            </a:r>
            <a:br>
              <a:rPr lang="ja-JP" altLang="en-US" sz="3100" dirty="0"/>
            </a:br>
            <a:endParaRPr kumimoji="1" lang="ja-JP" altLang="en-US" sz="3100" dirty="0"/>
          </a:p>
        </p:txBody>
      </p:sp>
      <p:sp>
        <p:nvSpPr>
          <p:cNvPr id="3" name="コンテンツ プレースホルダー 2"/>
          <p:cNvSpPr>
            <a:spLocks noGrp="1"/>
          </p:cNvSpPr>
          <p:nvPr>
            <p:ph idx="1"/>
          </p:nvPr>
        </p:nvSpPr>
        <p:spPr/>
        <p:txBody>
          <a:bodyPr/>
          <a:lstStyle/>
          <a:p>
            <a:r>
              <a:rPr lang="ja-JP" altLang="ja-JP" dirty="0" smtClean="0"/>
              <a:t>グローバル化</a:t>
            </a:r>
            <a:r>
              <a:rPr lang="ja-JP" altLang="ja-JP" dirty="0"/>
              <a:t>が進み、他国に接する機会が</a:t>
            </a:r>
            <a:r>
              <a:rPr lang="ja-JP" altLang="ja-JP" dirty="0" smtClean="0"/>
              <a:t>増え</a:t>
            </a:r>
            <a:r>
              <a:rPr lang="ja-JP" altLang="en-US" dirty="0" smtClean="0"/>
              <a:t>、</a:t>
            </a:r>
            <a:r>
              <a:rPr lang="ja-JP" altLang="ja-JP" dirty="0" smtClean="0"/>
              <a:t>外国人</a:t>
            </a:r>
            <a:r>
              <a:rPr lang="ja-JP" altLang="ja-JP" dirty="0"/>
              <a:t>労働者もどんどん受け入れるようになった。そうした時代に、一つのルールというか、</a:t>
            </a:r>
            <a:r>
              <a:rPr lang="ja-JP" altLang="ja-JP" u="sng" dirty="0"/>
              <a:t>国旗・国歌という統合の象徴をしっかり持つことが、他国から人を受け入れ、市場を開放していくための必要条件になってくる</a:t>
            </a:r>
            <a:r>
              <a:rPr lang="ja-JP" altLang="ja-JP" dirty="0"/>
              <a:t>と思うんです。</a:t>
            </a:r>
          </a:p>
          <a:p>
            <a:r>
              <a:rPr lang="ja-JP" altLang="ja-JP" dirty="0"/>
              <a:t>学習指導要領で、日の丸・君が代は「国旗・国歌だときちんと教えましょう」となっている。 </a:t>
            </a:r>
            <a:r>
              <a:rPr lang="ja-JP" altLang="en-US" dirty="0" smtClean="0"/>
              <a:t>（</a:t>
            </a:r>
            <a:r>
              <a:rPr lang="en-US" altLang="ja-JP" dirty="0" smtClean="0"/>
              <a:t>2011</a:t>
            </a:r>
            <a:r>
              <a:rPr lang="ja-JP" altLang="en-US" dirty="0" smtClean="0"/>
              <a:t>年</a:t>
            </a:r>
            <a:r>
              <a:rPr lang="ja-JP" altLang="ja-JP" dirty="0" smtClean="0"/>
              <a:t>6</a:t>
            </a:r>
            <a:r>
              <a:rPr lang="ja-JP" altLang="en-US" dirty="0" smtClean="0"/>
              <a:t>月</a:t>
            </a:r>
            <a:r>
              <a:rPr lang="en-US" altLang="ja-JP" dirty="0" smtClean="0"/>
              <a:t>28</a:t>
            </a:r>
            <a:r>
              <a:rPr lang="ja-JP" altLang="en-US" dirty="0" smtClean="0"/>
              <a:t>日朝日新聞）	</a:t>
            </a:r>
            <a:endParaRPr lang="en-US" altLang="ja-JP" dirty="0" smtClean="0"/>
          </a:p>
          <a:p>
            <a:endParaRPr lang="en-US" altLang="ja-JP" dirty="0" smtClean="0"/>
          </a:p>
          <a:p>
            <a:endParaRPr lang="ja-JP" altLang="en-US" dirty="0"/>
          </a:p>
        </p:txBody>
      </p:sp>
    </p:spTree>
    <p:extLst>
      <p:ext uri="{BB962C8B-B14F-4D97-AF65-F5344CB8AC3E}">
        <p14:creationId xmlns:p14="http://schemas.microsoft.com/office/powerpoint/2010/main" val="108063631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1428</TotalTime>
  <Words>1109</Words>
  <Application>Microsoft Macintosh PowerPoint</Application>
  <PresentationFormat>画面に合わせる (4:3)</PresentationFormat>
  <Paragraphs>166</Paragraphs>
  <Slides>17</Slides>
  <Notes>17</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アーバン</vt:lpstr>
      <vt:lpstr>教育とナショナリズム ‐大阪　国歌（君が代）起立条例から考える‐</vt:lpstr>
      <vt:lpstr>発表の方向性</vt:lpstr>
      <vt:lpstr>もくじ</vt:lpstr>
      <vt:lpstr>はじめに①</vt:lpstr>
      <vt:lpstr>はじめに②</vt:lpstr>
      <vt:lpstr>はじめに②</vt:lpstr>
      <vt:lpstr>この事例がはらむ論点</vt:lpstr>
      <vt:lpstr>２．教育現場における服務規律 ～橋本氏の発言から～</vt:lpstr>
      <vt:lpstr>  ３．教育とナショナリズム ～橋本氏「あたりまえ」の根拠～   </vt:lpstr>
      <vt:lpstr>３．教育とナショナリズム  ～教育基本法改正　政府の狙い～</vt:lpstr>
      <vt:lpstr>君が代条例とナショナリズム教育 まとめ・考察</vt:lpstr>
      <vt:lpstr>「国を愛する」ことと「国を愛することを強制する」ことは違う</vt:lpstr>
      <vt:lpstr>意見</vt:lpstr>
      <vt:lpstr>提案</vt:lpstr>
      <vt:lpstr>論点</vt:lpstr>
      <vt:lpstr>PowerPoint プレゼンテーション</vt:lpstr>
      <vt:lpstr>参考文献・資料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ナショナリズムと教育 ‐大阪市　君が代条例から考える‐</dc:title>
  <dc:creator>yoshie</dc:creator>
  <cp:lastModifiedBy>神戸大学</cp:lastModifiedBy>
  <cp:revision>29</cp:revision>
  <cp:lastPrinted>2012-11-19T03:06:21Z</cp:lastPrinted>
  <dcterms:created xsi:type="dcterms:W3CDTF">2012-11-12T02:10:55Z</dcterms:created>
  <dcterms:modified xsi:type="dcterms:W3CDTF">2012-11-19T03:26:57Z</dcterms:modified>
</cp:coreProperties>
</file>