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8" r:id="rId3"/>
    <p:sldId id="257" r:id="rId4"/>
    <p:sldId id="258" r:id="rId5"/>
    <p:sldId id="264" r:id="rId6"/>
    <p:sldId id="261" r:id="rId7"/>
    <p:sldId id="269" r:id="rId8"/>
    <p:sldId id="259" r:id="rId9"/>
    <p:sldId id="266" r:id="rId10"/>
    <p:sldId id="260" r:id="rId11"/>
    <p:sldId id="265" r:id="rId12"/>
    <p:sldId id="267" r:id="rId13"/>
    <p:sldId id="263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3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09883-A93C-46DC-8BB5-AB015A293F75}" type="datetimeFigureOut">
              <a:rPr kumimoji="1" lang="ja-JP" altLang="en-US" smtClean="0"/>
              <a:pPr/>
              <a:t>2012/1/7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0251F-0CA6-435F-9583-76CA95B27EB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0251F-0CA6-435F-9583-76CA95B27EB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0251F-0CA6-435F-9583-76CA95B27EBC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197B8-7C72-4712-A5CC-CC3BF484F213}" type="datetimeFigureOut">
              <a:rPr kumimoji="1" lang="ja-JP" altLang="en-US" smtClean="0"/>
              <a:pPr/>
              <a:t>2012/1/7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8EDE-F2F8-4982-ADD3-F895EE560C8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197B8-7C72-4712-A5CC-CC3BF484F213}" type="datetimeFigureOut">
              <a:rPr kumimoji="1" lang="ja-JP" altLang="en-US" smtClean="0"/>
              <a:pPr/>
              <a:t>2012/1/7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8EDE-F2F8-4982-ADD3-F895EE560C8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197B8-7C72-4712-A5CC-CC3BF484F213}" type="datetimeFigureOut">
              <a:rPr kumimoji="1" lang="ja-JP" altLang="en-US" smtClean="0"/>
              <a:pPr/>
              <a:t>2012/1/7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8EDE-F2F8-4982-ADD3-F895EE560C8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197B8-7C72-4712-A5CC-CC3BF484F213}" type="datetimeFigureOut">
              <a:rPr kumimoji="1" lang="ja-JP" altLang="en-US" smtClean="0"/>
              <a:pPr/>
              <a:t>2012/1/7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8EDE-F2F8-4982-ADD3-F895EE560C8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197B8-7C72-4712-A5CC-CC3BF484F213}" type="datetimeFigureOut">
              <a:rPr kumimoji="1" lang="ja-JP" altLang="en-US" smtClean="0"/>
              <a:pPr/>
              <a:t>2012/1/7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8EDE-F2F8-4982-ADD3-F895EE560C8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197B8-7C72-4712-A5CC-CC3BF484F213}" type="datetimeFigureOut">
              <a:rPr kumimoji="1" lang="ja-JP" altLang="en-US" smtClean="0"/>
              <a:pPr/>
              <a:t>2012/1/7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8EDE-F2F8-4982-ADD3-F895EE560C8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197B8-7C72-4712-A5CC-CC3BF484F213}" type="datetimeFigureOut">
              <a:rPr kumimoji="1" lang="ja-JP" altLang="en-US" smtClean="0"/>
              <a:pPr/>
              <a:t>2012/1/7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8EDE-F2F8-4982-ADD3-F895EE560C8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197B8-7C72-4712-A5CC-CC3BF484F213}" type="datetimeFigureOut">
              <a:rPr kumimoji="1" lang="ja-JP" altLang="en-US" smtClean="0"/>
              <a:pPr/>
              <a:t>2012/1/7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8EDE-F2F8-4982-ADD3-F895EE560C8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197B8-7C72-4712-A5CC-CC3BF484F213}" type="datetimeFigureOut">
              <a:rPr kumimoji="1" lang="ja-JP" altLang="en-US" smtClean="0"/>
              <a:pPr/>
              <a:t>2012/1/7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8EDE-F2F8-4982-ADD3-F895EE560C8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197B8-7C72-4712-A5CC-CC3BF484F213}" type="datetimeFigureOut">
              <a:rPr kumimoji="1" lang="ja-JP" altLang="en-US" smtClean="0"/>
              <a:pPr/>
              <a:t>2012/1/7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18EDE-F2F8-4982-ADD3-F895EE560C8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つの角を丸めた四角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197B8-7C72-4712-A5CC-CC3BF484F213}" type="datetimeFigureOut">
              <a:rPr kumimoji="1" lang="ja-JP" altLang="en-US" smtClean="0"/>
              <a:pPr/>
              <a:t>2012/1/7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E218EDE-F2F8-4982-ADD3-F895EE560C8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10" name="フリーフォーム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フリーフォーム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F197B8-7C72-4712-A5CC-CC3BF484F213}" type="datetimeFigureOut">
              <a:rPr kumimoji="1" lang="ja-JP" altLang="en-US" smtClean="0"/>
              <a:pPr/>
              <a:t>2012/1/7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218EDE-F2F8-4982-ADD3-F895EE560C8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フリーフォーム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フリーフォーム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4400" dirty="0" smtClean="0"/>
              <a:t>東</a:t>
            </a:r>
            <a:r>
              <a:rPr lang="ja-JP" altLang="en-US" sz="4400" dirty="0" smtClean="0"/>
              <a:t>アジア</a:t>
            </a:r>
            <a:r>
              <a:rPr lang="ja-JP" altLang="en-US" sz="4400" dirty="0" smtClean="0"/>
              <a:t>に共同体は必要か</a:t>
            </a:r>
            <a:endParaRPr kumimoji="1" lang="ja-JP" altLang="en-US" sz="4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33400" y="3933056"/>
            <a:ext cx="7854696" cy="1048080"/>
          </a:xfrm>
        </p:spPr>
        <p:txBody>
          <a:bodyPr/>
          <a:lstStyle/>
          <a:p>
            <a:r>
              <a:rPr lang="en-US" altLang="ja-JP" dirty="0" smtClean="0">
                <a:latin typeface="Century" pitchFamily="18" charset="0"/>
              </a:rPr>
              <a:t>0916637c</a:t>
            </a:r>
            <a:r>
              <a:rPr lang="ja-JP" altLang="en-US" dirty="0" smtClean="0">
                <a:latin typeface="Century" pitchFamily="18" charset="0"/>
              </a:rPr>
              <a:t>　山本　剛　</a:t>
            </a:r>
            <a:endParaRPr kumimoji="1" lang="ja-JP" altLang="en-US" dirty="0"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94352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東アジア共同体構想の問題点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7678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・歴史問題　</a:t>
            </a:r>
            <a:r>
              <a:rPr lang="en-US" altLang="ja-JP" sz="2400" dirty="0" smtClean="0">
                <a:latin typeface="HG明朝B" pitchFamily="17" charset="-128"/>
                <a:ea typeface="HG明朝B" pitchFamily="17" charset="-128"/>
              </a:rPr>
              <a:t>ex)</a:t>
            </a: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大東亜共栄圏、中国侵略、日韓併合</a:t>
            </a:r>
            <a:r>
              <a:rPr lang="en-US" altLang="ja-JP" sz="2400" dirty="0" smtClean="0">
                <a:latin typeface="HG明朝B" pitchFamily="17" charset="-128"/>
                <a:ea typeface="HG明朝B" pitchFamily="17" charset="-128"/>
              </a:rPr>
              <a:t>etc…</a:t>
            </a:r>
          </a:p>
          <a:p>
            <a:pPr>
              <a:buNone/>
            </a:pP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・イニシアティブの問題</a:t>
            </a:r>
            <a:r>
              <a:rPr lang="en-US" altLang="ja-JP" sz="2400" dirty="0" smtClean="0">
                <a:latin typeface="HG明朝B" pitchFamily="17" charset="-128"/>
                <a:ea typeface="HG明朝B" pitchFamily="17" charset="-128"/>
              </a:rPr>
              <a:t>…</a:t>
            </a: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日本 </a:t>
            </a:r>
            <a:r>
              <a:rPr lang="en-US" altLang="ja-JP" sz="2400" dirty="0" smtClean="0">
                <a:latin typeface="HG明朝B" pitchFamily="17" charset="-128"/>
                <a:ea typeface="HG明朝B" pitchFamily="17" charset="-128"/>
              </a:rPr>
              <a:t>or </a:t>
            </a: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中国 </a:t>
            </a:r>
            <a:r>
              <a:rPr lang="en-US" altLang="ja-JP" sz="2400" dirty="0" smtClean="0">
                <a:latin typeface="HG明朝B" pitchFamily="17" charset="-128"/>
                <a:ea typeface="HG明朝B" pitchFamily="17" charset="-128"/>
              </a:rPr>
              <a:t>or </a:t>
            </a:r>
            <a:r>
              <a:rPr lang="en-US" altLang="ja-JP" sz="2400" dirty="0" smtClean="0">
                <a:latin typeface="Century" pitchFamily="18" charset="0"/>
                <a:ea typeface="HG明朝B" pitchFamily="17" charset="-128"/>
              </a:rPr>
              <a:t>ASEAN</a:t>
            </a:r>
            <a:endParaRPr lang="ja-JP" altLang="en-US" sz="24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・地理的問題</a:t>
            </a:r>
            <a:endParaRPr lang="en-US" altLang="ja-JP" sz="24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・構築プロセスの問題</a:t>
            </a:r>
          </a:p>
          <a:p>
            <a:pPr>
              <a:buNone/>
            </a:pP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　 拘束力のある制度や、共通規則の憲章や法律の</a:t>
            </a: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作成</a:t>
            </a:r>
            <a:endParaRPr lang="en-US" altLang="ja-JP" sz="24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endParaRPr lang="ja-JP" altLang="en-US" sz="24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・細部にわたる制度設計と運用の問題</a:t>
            </a:r>
          </a:p>
          <a:p>
            <a:pPr>
              <a:buNone/>
            </a:pP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　　・共産党の一党支配の中国やベトナムが三権分立を承認できるか。　</a:t>
            </a:r>
          </a:p>
          <a:p>
            <a:pPr>
              <a:buNone/>
            </a:pP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　　・</a:t>
            </a:r>
            <a:r>
              <a:rPr lang="en-US" altLang="ja-JP" sz="2000" dirty="0" smtClean="0">
                <a:latin typeface="HG明朝B" pitchFamily="17" charset="-128"/>
                <a:ea typeface="HG明朝B" pitchFamily="17" charset="-128"/>
              </a:rPr>
              <a:t>3</a:t>
            </a: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機関をどこに設定するか。</a:t>
            </a:r>
          </a:p>
          <a:p>
            <a:pPr>
              <a:buNone/>
            </a:pP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　　・構成員をどのように選任するか。</a:t>
            </a:r>
          </a:p>
          <a:p>
            <a:pPr>
              <a:buNone/>
            </a:pP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　　・どこの法律を根拠に運営していくか。</a:t>
            </a:r>
            <a:endParaRPr lang="en-US" altLang="ja-JP" sz="20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en-US" altLang="ja-JP" sz="2000" dirty="0" smtClean="0">
                <a:latin typeface="HG明朝B" pitchFamily="17" charset="-128"/>
                <a:ea typeface="HG明朝B" pitchFamily="17" charset="-128"/>
              </a:rPr>
              <a:t>   </a:t>
            </a:r>
            <a:endParaRPr lang="ja-JP" altLang="en-US" sz="20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endParaRPr kumimoji="1" lang="ja-JP" altLang="en-US" sz="2400" dirty="0">
              <a:latin typeface="+mn-ea"/>
            </a:endParaRPr>
          </a:p>
        </p:txBody>
      </p:sp>
      <p:pic>
        <p:nvPicPr>
          <p:cNvPr id="4" name="図 3" descr="旭日旗~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5013176"/>
            <a:ext cx="2376264" cy="1584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648072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/>
              <a:t>日・中・南北朝鮮・台湾での統合案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中国・日本・南北朝鮮・台湾での</a:t>
            </a:r>
            <a:r>
              <a:rPr lang="en-US" altLang="ja-JP" sz="2000" dirty="0" smtClean="0">
                <a:latin typeface="HG明朝B" pitchFamily="17" charset="-128"/>
                <a:ea typeface="HG明朝B" pitchFamily="17" charset="-128"/>
              </a:rPr>
              <a:t>EU</a:t>
            </a: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型の政治統合が</a:t>
            </a: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目標</a:t>
            </a:r>
            <a:endParaRPr lang="en-US" altLang="ja-JP" sz="20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endParaRPr kumimoji="1" lang="en-US" altLang="ja-JP" sz="20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kumimoji="1" lang="ja-JP" altLang="en-US" sz="2000" dirty="0" smtClean="0">
                <a:latin typeface="HG明朝B" pitchFamily="17" charset="-128"/>
                <a:ea typeface="HG明朝B" pitchFamily="17" charset="-128"/>
              </a:rPr>
              <a:t>共通点</a:t>
            </a:r>
            <a:endParaRPr kumimoji="1" lang="en-US" altLang="ja-JP" sz="20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　　ほぼ同じエートスを持つ。　</a:t>
            </a:r>
            <a:r>
              <a:rPr lang="en-US" altLang="ja-JP" sz="2000" dirty="0" smtClean="0">
                <a:latin typeface="HG明朝B" pitchFamily="17" charset="-128"/>
                <a:ea typeface="HG明朝B" pitchFamily="17" charset="-128"/>
              </a:rPr>
              <a:t>Ex)</a:t>
            </a: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漢字圏</a:t>
            </a:r>
            <a:r>
              <a:rPr lang="en-US" altLang="ja-JP" sz="2000" dirty="0" smtClean="0">
                <a:latin typeface="HG明朝B" pitchFamily="17" charset="-128"/>
                <a:ea typeface="HG明朝B" pitchFamily="17" charset="-128"/>
              </a:rPr>
              <a:t>,</a:t>
            </a: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儒教圏</a:t>
            </a:r>
            <a:endParaRPr lang="en-US" altLang="ja-JP" sz="20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問題点</a:t>
            </a:r>
            <a:endParaRPr lang="en-US" altLang="ja-JP" sz="20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　　・歴史問題：太平洋戦争時の日本軍　</a:t>
            </a:r>
            <a:endParaRPr lang="en-US" altLang="ja-JP" sz="20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　　・政体の違い：資本主義と社会主義</a:t>
            </a:r>
            <a:endParaRPr lang="en-US" altLang="ja-JP" sz="20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　　・規模の問題：中国の巨大さ</a:t>
            </a:r>
            <a:endParaRPr lang="en-US" altLang="ja-JP" sz="20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　　・防衛問題：共同体軍の創設、日米安保の廃棄</a:t>
            </a:r>
            <a:endParaRPr lang="en-US" altLang="ja-JP" sz="20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　　・首都：独立した地域が良い</a:t>
            </a:r>
            <a:endParaRPr lang="en-US" altLang="ja-JP" sz="20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　　・共通語：教育レベルの均一化が必要</a:t>
            </a:r>
            <a:endParaRPr lang="en-US" altLang="ja-JP" sz="20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　　・基準、規格：水準を規制・統一</a:t>
            </a:r>
            <a:endParaRPr lang="en-US" altLang="ja-JP" sz="20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　　・通貨：貨幣の交換比率の調整が必要</a:t>
            </a:r>
            <a:endParaRPr lang="en-US" altLang="ja-JP" sz="20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　　</a:t>
            </a:r>
            <a:endParaRPr lang="en-US" altLang="ja-JP" sz="20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kumimoji="1" lang="ja-JP" altLang="en-US" sz="2400" dirty="0" smtClean="0">
                <a:latin typeface="HG明朝B" pitchFamily="17" charset="-128"/>
                <a:ea typeface="HG明朝B" pitchFamily="17" charset="-128"/>
              </a:rPr>
              <a:t>　　</a:t>
            </a:r>
            <a:endParaRPr kumimoji="1" lang="ja-JP" altLang="en-US" sz="2400" dirty="0">
              <a:latin typeface="HG明朝B" pitchFamily="17" charset="-128"/>
              <a:ea typeface="HG明朝B" pitchFamily="17" charset="-128"/>
            </a:endParaRPr>
          </a:p>
        </p:txBody>
      </p:sp>
      <p:pic>
        <p:nvPicPr>
          <p:cNvPr id="4" name="図 3" descr="korea_0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4581128"/>
            <a:ext cx="1728192" cy="1296144"/>
          </a:xfrm>
          <a:prstGeom prst="rect">
            <a:avLst/>
          </a:prstGeom>
        </p:spPr>
      </p:pic>
      <p:pic>
        <p:nvPicPr>
          <p:cNvPr id="5" name="図 4" descr="260px-Flag_of_the_Republic_of_China_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3429000"/>
            <a:ext cx="1406860" cy="936103"/>
          </a:xfrm>
          <a:prstGeom prst="rect">
            <a:avLst/>
          </a:prstGeom>
        </p:spPr>
      </p:pic>
      <p:pic>
        <p:nvPicPr>
          <p:cNvPr id="6" name="図 5" descr="imgeb557ba7zik0zj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6296" y="3212976"/>
            <a:ext cx="1728192" cy="1153517"/>
          </a:xfrm>
          <a:prstGeom prst="rect">
            <a:avLst/>
          </a:prstGeom>
        </p:spPr>
      </p:pic>
      <p:pic>
        <p:nvPicPr>
          <p:cNvPr id="7" name="図 6" descr="2055582917_9ba18623_3c68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36296" y="1772816"/>
            <a:ext cx="1691680" cy="1268760"/>
          </a:xfrm>
          <a:prstGeom prst="rect">
            <a:avLst/>
          </a:prstGeom>
        </p:spPr>
      </p:pic>
      <p:pic>
        <p:nvPicPr>
          <p:cNvPr id="8" name="図 7" descr="imagesCAMWN1KK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580112" y="5445224"/>
            <a:ext cx="1440160" cy="9583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4807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おわりに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sz="2400" dirty="0" smtClean="0">
                <a:latin typeface="HG明朝B" pitchFamily="17" charset="-128"/>
                <a:ea typeface="HG明朝B" pitchFamily="17" charset="-128"/>
              </a:rPr>
              <a:t>・現在の東アジアでの</a:t>
            </a:r>
            <a:r>
              <a:rPr kumimoji="1" lang="en-US" altLang="ja-JP" sz="2400" dirty="0" smtClean="0">
                <a:latin typeface="HG明朝B" pitchFamily="17" charset="-128"/>
                <a:ea typeface="HG明朝B" pitchFamily="17" charset="-128"/>
              </a:rPr>
              <a:t>EU</a:t>
            </a:r>
            <a:r>
              <a:rPr kumimoji="1" lang="ja-JP" altLang="en-US" sz="2400" dirty="0" smtClean="0">
                <a:latin typeface="HG明朝B" pitchFamily="17" charset="-128"/>
                <a:ea typeface="HG明朝B" pitchFamily="17" charset="-128"/>
              </a:rPr>
              <a:t>型の統合は困難</a:t>
            </a:r>
            <a:endParaRPr kumimoji="1" lang="en-US" altLang="ja-JP" sz="24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≪理由≫</a:t>
            </a:r>
            <a:endParaRPr kumimoji="1" lang="en-US" altLang="ja-JP" sz="24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　・各国に共通した意思がない</a:t>
            </a:r>
            <a:endParaRPr lang="en-US" altLang="ja-JP" sz="24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　・地理的問題</a:t>
            </a:r>
            <a:endParaRPr lang="en-US" altLang="ja-JP" sz="24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　</a:t>
            </a: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・</a:t>
            </a:r>
            <a:r>
              <a:rPr lang="en-US" altLang="ja-JP" sz="2400" dirty="0" smtClean="0">
                <a:latin typeface="Century" pitchFamily="18" charset="0"/>
                <a:ea typeface="HG明朝B" pitchFamily="17" charset="-128"/>
              </a:rPr>
              <a:t>EU</a:t>
            </a: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の</a:t>
            </a: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混迷　</a:t>
            </a:r>
            <a:endParaRPr lang="en-US" altLang="ja-JP" sz="24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kumimoji="1" lang="ja-JP" altLang="en-US" sz="2400" dirty="0" smtClean="0">
                <a:latin typeface="HG明朝B" pitchFamily="17" charset="-128"/>
                <a:ea typeface="HG明朝B" pitchFamily="17" charset="-128"/>
              </a:rPr>
              <a:t>　・アメリカの存在</a:t>
            </a:r>
            <a:endParaRPr kumimoji="1" lang="en-US" altLang="ja-JP" sz="24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endParaRPr lang="en-US" altLang="ja-JP" sz="24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・自由</a:t>
            </a: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貿易協定</a:t>
            </a:r>
            <a:r>
              <a:rPr kumimoji="1" lang="ja-JP" altLang="en-US" sz="2400" dirty="0" smtClean="0">
                <a:latin typeface="HG明朝B" pitchFamily="17" charset="-128"/>
                <a:ea typeface="HG明朝B" pitchFamily="17" charset="-128"/>
              </a:rPr>
              <a:t>は必要</a:t>
            </a:r>
            <a:r>
              <a:rPr kumimoji="1" lang="ja-JP" altLang="en-US" sz="2400" dirty="0" smtClean="0">
                <a:latin typeface="HG明朝B" pitchFamily="17" charset="-128"/>
                <a:ea typeface="HG明朝B" pitchFamily="17" charset="-128"/>
              </a:rPr>
              <a:t>→</a:t>
            </a:r>
            <a:r>
              <a:rPr lang="en-US" altLang="ja-JP" sz="2400" dirty="0" smtClean="0">
                <a:latin typeface="Century" pitchFamily="18" charset="0"/>
                <a:ea typeface="HG明朝B" pitchFamily="17" charset="-128"/>
              </a:rPr>
              <a:t>EAFTA</a:t>
            </a:r>
            <a:r>
              <a:rPr kumimoji="1" lang="ja-JP" altLang="en-US" sz="2400" dirty="0" smtClean="0">
                <a:latin typeface="HG明朝B" pitchFamily="17" charset="-128"/>
                <a:ea typeface="HG明朝B" pitchFamily="17" charset="-128"/>
              </a:rPr>
              <a:t>の創設</a:t>
            </a: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　</a:t>
            </a:r>
            <a:endParaRPr lang="en-US" altLang="ja-JP" sz="24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kumimoji="1" lang="ja-JP" altLang="en-US" sz="2400" dirty="0" smtClean="0">
                <a:latin typeface="HG明朝B" pitchFamily="17" charset="-128"/>
                <a:ea typeface="HG明朝B" pitchFamily="17" charset="-128"/>
              </a:rPr>
              <a:t>　</a:t>
            </a:r>
            <a:r>
              <a:rPr kumimoji="1" lang="ja-JP" altLang="en-US" sz="2400" dirty="0" smtClean="0">
                <a:latin typeface="HG明朝B" pitchFamily="17" charset="-128"/>
                <a:ea typeface="HG明朝B" pitchFamily="17" charset="-128"/>
              </a:rPr>
              <a:t>　（日中韓の世論は</a:t>
            </a:r>
            <a:r>
              <a:rPr lang="en-US" altLang="ja-JP" sz="2400" dirty="0" smtClean="0">
                <a:latin typeface="Century" pitchFamily="18" charset="0"/>
                <a:ea typeface="HG明朝B" pitchFamily="17" charset="-128"/>
              </a:rPr>
              <a:t>FTA</a:t>
            </a:r>
            <a:r>
              <a:rPr lang="ja-JP" altLang="en-US" sz="2400" dirty="0" smtClean="0">
                <a:latin typeface="Century" pitchFamily="18" charset="0"/>
                <a:ea typeface="HG明朝B" pitchFamily="17" charset="-128"/>
              </a:rPr>
              <a:t>に肯定的）</a:t>
            </a:r>
            <a:endParaRPr kumimoji="1" lang="en-US" altLang="ja-JP" sz="24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endParaRPr kumimoji="1" lang="en-US" altLang="ja-JP" sz="24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・本格的な地域統合はまず日中韓で行うべき</a:t>
            </a:r>
            <a:endParaRPr kumimoji="1" lang="ja-JP" altLang="en-US" sz="2400" dirty="0">
              <a:latin typeface="HG明朝B" pitchFamily="17" charset="-128"/>
              <a:ea typeface="HG明朝B" pitchFamily="1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79435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参考文献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r>
              <a:rPr kumimoji="1" lang="en-US" altLang="ja-JP" sz="2000" dirty="0" smtClean="0">
                <a:latin typeface="+mn-ea"/>
              </a:rPr>
              <a:t>『EU</a:t>
            </a:r>
            <a:r>
              <a:rPr kumimoji="1" lang="ja-JP" altLang="en-US" sz="2000" dirty="0" smtClean="0">
                <a:latin typeface="+mn-ea"/>
              </a:rPr>
              <a:t>の知識</a:t>
            </a:r>
            <a:r>
              <a:rPr kumimoji="1" lang="en-US" altLang="ja-JP" sz="2000" dirty="0" smtClean="0">
                <a:latin typeface="+mn-ea"/>
              </a:rPr>
              <a:t>』</a:t>
            </a:r>
            <a:r>
              <a:rPr kumimoji="1" lang="ja-JP" altLang="en-US" sz="2000" dirty="0" smtClean="0">
                <a:latin typeface="+mn-ea"/>
              </a:rPr>
              <a:t>　藤井良広 </a:t>
            </a:r>
            <a:r>
              <a:rPr lang="ja-JP" altLang="en-US" sz="2000" dirty="0" smtClean="0">
                <a:latin typeface="+mn-ea"/>
              </a:rPr>
              <a:t>日本経済新聞出版社　</a:t>
            </a:r>
            <a:r>
              <a:rPr lang="en-US" altLang="ja-JP" sz="2000" dirty="0" smtClean="0">
                <a:latin typeface="+mn-ea"/>
              </a:rPr>
              <a:t>2010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kumimoji="1" lang="ja-JP" altLang="en-US" sz="2000" dirty="0" smtClean="0">
                <a:latin typeface="+mn-ea"/>
              </a:rPr>
              <a:t> </a:t>
            </a:r>
            <a:endParaRPr kumimoji="1" lang="en-US" altLang="ja-JP" sz="2000" dirty="0" smtClean="0">
              <a:latin typeface="+mn-ea"/>
            </a:endParaRPr>
          </a:p>
          <a:p>
            <a:r>
              <a:rPr lang="en-US" altLang="ja-JP" sz="2000" dirty="0" smtClean="0">
                <a:latin typeface="+mn-ea"/>
              </a:rPr>
              <a:t>『</a:t>
            </a:r>
            <a:r>
              <a:rPr lang="ja-JP" altLang="en-US" sz="2000" dirty="0" smtClean="0">
                <a:latin typeface="+mn-ea"/>
              </a:rPr>
              <a:t>欧州連合</a:t>
            </a:r>
            <a:r>
              <a:rPr lang="en-US" altLang="ja-JP" sz="2000" dirty="0" smtClean="0">
                <a:latin typeface="+mn-ea"/>
              </a:rPr>
              <a:t>』</a:t>
            </a:r>
            <a:r>
              <a:rPr lang="ja-JP" altLang="en-US" sz="2000" dirty="0" smtClean="0">
                <a:latin typeface="+mn-ea"/>
              </a:rPr>
              <a:t>　庄司克宏　岩波書店　</a:t>
            </a:r>
            <a:r>
              <a:rPr lang="en-US" altLang="ja-JP" sz="2000" dirty="0" smtClean="0">
                <a:latin typeface="+mn-ea"/>
              </a:rPr>
              <a:t>2010</a:t>
            </a:r>
          </a:p>
          <a:p>
            <a:r>
              <a:rPr lang="en-US" altLang="ja-JP" sz="2000" dirty="0" smtClean="0">
                <a:latin typeface="+mn-ea"/>
              </a:rPr>
              <a:t>『</a:t>
            </a:r>
            <a:r>
              <a:rPr lang="ja-JP" altLang="en-US" sz="2000" dirty="0" smtClean="0">
                <a:latin typeface="+mn-ea"/>
              </a:rPr>
              <a:t>欧州統合の半世紀と東アジア共同体</a:t>
            </a:r>
            <a:r>
              <a:rPr lang="en-US" altLang="ja-JP" sz="2000" dirty="0" smtClean="0">
                <a:latin typeface="+mn-ea"/>
              </a:rPr>
              <a:t>』</a:t>
            </a:r>
            <a:r>
              <a:rPr lang="ja-JP" altLang="en-US" sz="2000" dirty="0" smtClean="0">
                <a:latin typeface="+mn-ea"/>
              </a:rPr>
              <a:t>　廣田功　</a:t>
            </a:r>
            <a:r>
              <a:rPr lang="en-US" altLang="ja-JP" sz="2000" dirty="0" smtClean="0">
                <a:latin typeface="+mn-ea"/>
              </a:rPr>
              <a:t>2009</a:t>
            </a:r>
          </a:p>
          <a:p>
            <a:r>
              <a:rPr kumimoji="1" lang="en-US" altLang="ja-JP" sz="2000" dirty="0" smtClean="0">
                <a:latin typeface="+mn-ea"/>
              </a:rPr>
              <a:t>『</a:t>
            </a:r>
            <a:r>
              <a:rPr kumimoji="1" lang="ja-JP" altLang="en-US" sz="2000" dirty="0" smtClean="0">
                <a:latin typeface="+mn-ea"/>
              </a:rPr>
              <a:t>拡大ヨーロッパの挑戦</a:t>
            </a:r>
            <a:r>
              <a:rPr kumimoji="1" lang="en-US" altLang="ja-JP" sz="2000" dirty="0" smtClean="0">
                <a:latin typeface="+mn-ea"/>
              </a:rPr>
              <a:t>』</a:t>
            </a:r>
            <a:r>
              <a:rPr kumimoji="1" lang="ja-JP" altLang="en-US" sz="2000" dirty="0" smtClean="0">
                <a:latin typeface="+mn-ea"/>
              </a:rPr>
              <a:t>　羽場久</a:t>
            </a:r>
            <a:r>
              <a:rPr lang="ja-JP" altLang="en-US" sz="2000" dirty="0" smtClean="0"/>
              <a:t>美</a:t>
            </a:r>
            <a:r>
              <a:rPr kumimoji="1" lang="ja-JP" altLang="en-US" sz="2000" dirty="0" smtClean="0">
                <a:latin typeface="+mn-ea"/>
              </a:rPr>
              <a:t>子　中公書店　</a:t>
            </a:r>
            <a:r>
              <a:rPr kumimoji="1" lang="en-US" altLang="ja-JP" sz="2000" dirty="0" smtClean="0">
                <a:latin typeface="+mn-ea"/>
              </a:rPr>
              <a:t>2006</a:t>
            </a:r>
          </a:p>
          <a:p>
            <a:r>
              <a:rPr lang="en-US" altLang="ja-JP" sz="2000" dirty="0" smtClean="0">
                <a:latin typeface="+mn-ea"/>
              </a:rPr>
              <a:t>『</a:t>
            </a:r>
            <a:r>
              <a:rPr lang="ja-JP" altLang="en-US" sz="2000" dirty="0" smtClean="0">
                <a:latin typeface="+mn-ea"/>
              </a:rPr>
              <a:t>日本にできることは何か</a:t>
            </a:r>
            <a:r>
              <a:rPr lang="en-US" altLang="ja-JP" sz="2000" dirty="0" smtClean="0">
                <a:latin typeface="+mn-ea"/>
              </a:rPr>
              <a:t>』</a:t>
            </a:r>
            <a:r>
              <a:rPr lang="ja-JP" altLang="en-US" sz="2000" dirty="0" smtClean="0">
                <a:latin typeface="+mn-ea"/>
              </a:rPr>
              <a:t>　森嶋通夫　岩波書店　</a:t>
            </a:r>
            <a:r>
              <a:rPr lang="en-US" altLang="ja-JP" sz="2000" dirty="0" smtClean="0">
                <a:latin typeface="+mn-ea"/>
              </a:rPr>
              <a:t>2001</a:t>
            </a:r>
            <a:endParaRPr kumimoji="1" lang="ja-JP" altLang="en-US" sz="20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792088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はじめに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pPr>
              <a:buNone/>
            </a:pPr>
            <a:r>
              <a:rPr kumimoji="1" lang="ja-JP" altLang="en-US" dirty="0" smtClean="0"/>
              <a:t>・地域主義が進展する中、東アジアはこのままで良いのかを</a:t>
            </a:r>
            <a:r>
              <a:rPr kumimoji="1" lang="en-US" altLang="ja-JP" dirty="0" smtClean="0"/>
              <a:t>EU</a:t>
            </a:r>
            <a:r>
              <a:rPr lang="ja-JP" altLang="en-US" dirty="0" smtClean="0"/>
              <a:t>を参考に</a:t>
            </a:r>
            <a:r>
              <a:rPr kumimoji="1" lang="ja-JP" altLang="en-US" dirty="0" smtClean="0"/>
              <a:t>考え</a:t>
            </a:r>
            <a:r>
              <a:rPr lang="ja-JP" altLang="en-US" dirty="0" smtClean="0"/>
              <a:t>る。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pic>
        <p:nvPicPr>
          <p:cNvPr id="4" name="図 3" descr="06_0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1988840"/>
            <a:ext cx="4752528" cy="46584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22344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EU</a:t>
            </a:r>
            <a:r>
              <a:rPr lang="ja-JP" altLang="en-US" dirty="0" smtClean="0"/>
              <a:t>の歴史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ja-JP" sz="2000" dirty="0" smtClean="0">
                <a:latin typeface="HG明朝B" pitchFamily="17" charset="-128"/>
                <a:ea typeface="HG明朝B" pitchFamily="17" charset="-128"/>
              </a:rPr>
              <a:t>1950.</a:t>
            </a: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シューマン宣言</a:t>
            </a:r>
            <a:endParaRPr lang="en-US" altLang="ja-JP" sz="20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en-US" altLang="ja-JP" sz="2000" dirty="0" smtClean="0">
                <a:latin typeface="HG明朝B" pitchFamily="17" charset="-128"/>
                <a:ea typeface="HG明朝B" pitchFamily="17" charset="-128"/>
              </a:rPr>
              <a:t>1952.</a:t>
            </a: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欧州石炭鉄鋼共同体 </a:t>
            </a:r>
            <a:endParaRPr lang="en-US" altLang="ja-JP" sz="20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en-US" altLang="ja-JP" sz="2000" dirty="0" smtClean="0">
                <a:latin typeface="HG明朝B" pitchFamily="17" charset="-128"/>
                <a:ea typeface="HG明朝B" pitchFamily="17" charset="-128"/>
              </a:rPr>
              <a:t>1957.</a:t>
            </a: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ローマ条約 </a:t>
            </a:r>
            <a:r>
              <a:rPr lang="en-US" altLang="ja-JP" sz="2000" dirty="0" smtClean="0">
                <a:latin typeface="HG明朝B" pitchFamily="17" charset="-128"/>
                <a:ea typeface="HG明朝B" pitchFamily="17" charset="-128"/>
              </a:rPr>
              <a:t>:</a:t>
            </a: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欧州経済共同体・欧州原子力共同体</a:t>
            </a:r>
            <a:endParaRPr lang="en-US" altLang="ja-JP" sz="20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en-US" altLang="ja-JP" sz="2000" dirty="0" smtClean="0">
                <a:latin typeface="HG明朝B" pitchFamily="17" charset="-128"/>
                <a:ea typeface="HG明朝B" pitchFamily="17" charset="-128"/>
              </a:rPr>
              <a:t>1967.</a:t>
            </a: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ヨーロッパ共同体</a:t>
            </a:r>
            <a:endParaRPr lang="en-US" altLang="ja-JP" sz="20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en-US" altLang="ja-JP" sz="2000" dirty="0" smtClean="0">
                <a:latin typeface="HG明朝B" pitchFamily="17" charset="-128"/>
                <a:ea typeface="HG明朝B" pitchFamily="17" charset="-128"/>
              </a:rPr>
              <a:t>1973.</a:t>
            </a: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第</a:t>
            </a:r>
            <a:r>
              <a:rPr lang="en-US" altLang="ja-JP" sz="2000" dirty="0" smtClean="0">
                <a:latin typeface="HG明朝B" pitchFamily="17" charset="-128"/>
                <a:ea typeface="HG明朝B" pitchFamily="17" charset="-128"/>
              </a:rPr>
              <a:t>1</a:t>
            </a: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次拡大：アイルランド、イギリス、デンマーク</a:t>
            </a:r>
            <a:endParaRPr lang="en-US" altLang="ja-JP" sz="20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en-US" altLang="ja-JP" sz="2000" dirty="0" smtClean="0">
                <a:latin typeface="HG明朝B" pitchFamily="17" charset="-128"/>
                <a:ea typeface="HG明朝B" pitchFamily="17" charset="-128"/>
              </a:rPr>
              <a:t>1981.</a:t>
            </a: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第</a:t>
            </a:r>
            <a:r>
              <a:rPr lang="en-US" altLang="ja-JP" sz="2000" dirty="0" smtClean="0">
                <a:latin typeface="HG明朝B" pitchFamily="17" charset="-128"/>
                <a:ea typeface="HG明朝B" pitchFamily="17" charset="-128"/>
              </a:rPr>
              <a:t>2</a:t>
            </a: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次拡大：ギリシャ</a:t>
            </a:r>
            <a:endParaRPr lang="en-US" altLang="ja-JP" sz="20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en-US" altLang="ja-JP" sz="2000" dirty="0" smtClean="0">
                <a:latin typeface="HG明朝B" pitchFamily="17" charset="-128"/>
                <a:ea typeface="HG明朝B" pitchFamily="17" charset="-128"/>
              </a:rPr>
              <a:t>1985.</a:t>
            </a: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域内市場統合白書：非関税障壁の除去</a:t>
            </a:r>
            <a:endParaRPr lang="en-US" altLang="ja-JP" sz="20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en-US" altLang="ja-JP" sz="2000" dirty="0" smtClean="0">
                <a:latin typeface="HG明朝B" pitchFamily="17" charset="-128"/>
                <a:ea typeface="HG明朝B" pitchFamily="17" charset="-128"/>
              </a:rPr>
              <a:t>1986.</a:t>
            </a: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第</a:t>
            </a:r>
            <a:r>
              <a:rPr lang="en-US" altLang="ja-JP" sz="2000" dirty="0" smtClean="0">
                <a:latin typeface="HG明朝B" pitchFamily="17" charset="-128"/>
                <a:ea typeface="HG明朝B" pitchFamily="17" charset="-128"/>
              </a:rPr>
              <a:t>3</a:t>
            </a: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次拡大：スペイン、ポルトガル</a:t>
            </a:r>
            <a:endParaRPr lang="en-US" altLang="ja-JP" sz="20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en-US" altLang="ja-JP" sz="2000" dirty="0" smtClean="0">
                <a:latin typeface="HG明朝B" pitchFamily="17" charset="-128"/>
                <a:ea typeface="HG明朝B" pitchFamily="17" charset="-128"/>
              </a:rPr>
              <a:t>1987.</a:t>
            </a: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単一欧州議定書</a:t>
            </a:r>
            <a:endParaRPr lang="en-US" altLang="ja-JP" sz="20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en-US" altLang="ja-JP" sz="2000" dirty="0" smtClean="0">
                <a:latin typeface="HG明朝B" pitchFamily="17" charset="-128"/>
                <a:ea typeface="HG明朝B" pitchFamily="17" charset="-128"/>
              </a:rPr>
              <a:t>1993.</a:t>
            </a: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マーストリヒト条約</a:t>
            </a: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：</a:t>
            </a:r>
            <a:r>
              <a:rPr lang="en-US" altLang="ja-JP" sz="2000" dirty="0" smtClean="0">
                <a:latin typeface="Century" pitchFamily="18" charset="0"/>
                <a:ea typeface="HG明朝B" pitchFamily="17" charset="-128"/>
              </a:rPr>
              <a:t>EU</a:t>
            </a: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成立</a:t>
            </a:r>
            <a:endParaRPr lang="en-US" altLang="ja-JP" sz="20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en-US" altLang="ja-JP" sz="2000" dirty="0" smtClean="0">
                <a:latin typeface="HG明朝B" pitchFamily="17" charset="-128"/>
                <a:ea typeface="HG明朝B" pitchFamily="17" charset="-128"/>
              </a:rPr>
              <a:t>1995.</a:t>
            </a: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第</a:t>
            </a:r>
            <a:r>
              <a:rPr lang="en-US" altLang="ja-JP" sz="2000" dirty="0" smtClean="0">
                <a:latin typeface="HG明朝B" pitchFamily="17" charset="-128"/>
                <a:ea typeface="HG明朝B" pitchFamily="17" charset="-128"/>
              </a:rPr>
              <a:t>4</a:t>
            </a: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次拡大：オーストリア、フィンランド、スウェーデン</a:t>
            </a:r>
            <a:endParaRPr lang="en-US" altLang="ja-JP" sz="20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en-US" altLang="ja-JP" sz="2000" dirty="0" smtClean="0">
                <a:latin typeface="HG明朝B" pitchFamily="17" charset="-128"/>
                <a:ea typeface="HG明朝B" pitchFamily="17" charset="-128"/>
              </a:rPr>
              <a:t>1997.</a:t>
            </a: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アムステルダム条約</a:t>
            </a:r>
            <a:endParaRPr lang="en-US" altLang="ja-JP" sz="20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en-US" altLang="ja-JP" sz="2000" dirty="0" smtClean="0">
                <a:latin typeface="HG明朝B" pitchFamily="17" charset="-128"/>
                <a:ea typeface="HG明朝B" pitchFamily="17" charset="-128"/>
              </a:rPr>
              <a:t>1999.</a:t>
            </a: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ユーロ導入</a:t>
            </a:r>
            <a:endParaRPr lang="en-US" altLang="ja-JP" sz="20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en-US" altLang="ja-JP" sz="2000" dirty="0" smtClean="0">
                <a:latin typeface="HG明朝B" pitchFamily="17" charset="-128"/>
                <a:ea typeface="HG明朝B" pitchFamily="17" charset="-128"/>
              </a:rPr>
              <a:t>2003.</a:t>
            </a: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ニース条約</a:t>
            </a:r>
            <a:endParaRPr lang="en-US" altLang="ja-JP" sz="20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en-US" altLang="ja-JP" sz="2000" dirty="0" smtClean="0">
                <a:latin typeface="HG明朝B" pitchFamily="17" charset="-128"/>
                <a:ea typeface="HG明朝B" pitchFamily="17" charset="-128"/>
              </a:rPr>
              <a:t>2004.</a:t>
            </a: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第</a:t>
            </a:r>
            <a:r>
              <a:rPr lang="en-US" altLang="ja-JP" sz="2000" dirty="0" smtClean="0">
                <a:latin typeface="HG明朝B" pitchFamily="17" charset="-128"/>
                <a:ea typeface="HG明朝B" pitchFamily="17" charset="-128"/>
              </a:rPr>
              <a:t>5</a:t>
            </a: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次拡大：中・東欧と地中海</a:t>
            </a:r>
            <a:r>
              <a:rPr lang="en-US" altLang="ja-JP" sz="2000" dirty="0" smtClean="0">
                <a:latin typeface="HG明朝B" pitchFamily="17" charset="-128"/>
                <a:ea typeface="HG明朝B" pitchFamily="17" charset="-128"/>
              </a:rPr>
              <a:t>10</a:t>
            </a: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ヶ国</a:t>
            </a:r>
            <a:endParaRPr lang="en-US" altLang="ja-JP" sz="20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en-US" altLang="ja-JP" sz="2000" dirty="0" smtClean="0">
                <a:latin typeface="HG明朝B" pitchFamily="17" charset="-128"/>
                <a:ea typeface="HG明朝B" pitchFamily="17" charset="-128"/>
              </a:rPr>
              <a:t>2007.</a:t>
            </a: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第</a:t>
            </a:r>
            <a:r>
              <a:rPr lang="en-US" altLang="ja-JP" sz="2000" dirty="0" smtClean="0">
                <a:latin typeface="HG明朝B" pitchFamily="17" charset="-128"/>
                <a:ea typeface="HG明朝B" pitchFamily="17" charset="-128"/>
              </a:rPr>
              <a:t>6</a:t>
            </a: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次拡大：ルーマニア、ブルガリア</a:t>
            </a:r>
            <a:endParaRPr lang="en-US" altLang="ja-JP" sz="20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en-US" altLang="ja-JP" sz="2000" dirty="0" smtClean="0">
                <a:latin typeface="HG明朝B" pitchFamily="17" charset="-128"/>
                <a:ea typeface="HG明朝B" pitchFamily="17" charset="-128"/>
              </a:rPr>
              <a:t>2009.</a:t>
            </a: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リスボン条約</a:t>
            </a:r>
            <a:endParaRPr lang="en-US" altLang="ja-JP" sz="20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endParaRPr lang="en-US" altLang="ja-JP" dirty="0" smtClean="0">
              <a:latin typeface="Century" pitchFamily="18" charset="0"/>
              <a:ea typeface="ＭＳ 明朝" pitchFamily="17" charset="-128"/>
            </a:endParaRPr>
          </a:p>
          <a:p>
            <a:pPr>
              <a:buNone/>
            </a:pPr>
            <a:endParaRPr lang="en-US" altLang="ja-JP" dirty="0" smtClean="0">
              <a:latin typeface="Century" pitchFamily="18" charset="0"/>
              <a:ea typeface="ＭＳ 明朝" pitchFamily="17" charset="-128"/>
            </a:endParaRPr>
          </a:p>
          <a:p>
            <a:pPr>
              <a:buNone/>
            </a:pPr>
            <a:endParaRPr lang="en-US" altLang="ja-JP" dirty="0" smtClean="0">
              <a:latin typeface="Century" pitchFamily="18" charset="0"/>
              <a:ea typeface="ＭＳ 明朝" pitchFamily="17" charset="-128"/>
            </a:endParaRPr>
          </a:p>
          <a:p>
            <a:pPr>
              <a:buNone/>
            </a:pPr>
            <a:endParaRPr lang="en-US" altLang="ja-JP" dirty="0" smtClean="0">
              <a:latin typeface="Century" pitchFamily="18" charset="0"/>
              <a:ea typeface="ＭＳ 明朝" pitchFamily="17" charset="-128"/>
            </a:endParaRPr>
          </a:p>
        </p:txBody>
      </p:sp>
      <p:pic>
        <p:nvPicPr>
          <p:cNvPr id="4" name="図 3" descr="200px-Flag_of_Europe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260648"/>
            <a:ext cx="1905000" cy="1266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722344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統合</a:t>
            </a:r>
            <a:r>
              <a:rPr kumimoji="1" lang="ja-JP" altLang="en-US" dirty="0" smtClean="0"/>
              <a:t>の</a:t>
            </a:r>
            <a:r>
              <a:rPr lang="ja-JP" altLang="en-US" dirty="0" smtClean="0"/>
              <a:t>メリット・デメリット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kumimoji="1" lang="ja-JP" altLang="en-US" sz="2400" dirty="0" smtClean="0">
                <a:latin typeface="HG明朝B" pitchFamily="17" charset="-128"/>
                <a:ea typeface="HG明朝B" pitchFamily="17" charset="-128"/>
              </a:rPr>
              <a:t>メリット</a:t>
            </a:r>
            <a:endParaRPr kumimoji="1" lang="en-US" altLang="ja-JP" sz="24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  ・共通市場による経済効果　</a:t>
            </a:r>
            <a:r>
              <a:rPr lang="en-US" altLang="ja-JP" sz="2400" dirty="0" smtClean="0">
                <a:latin typeface="HG明朝B" pitchFamily="17" charset="-128"/>
                <a:ea typeface="HG明朝B" pitchFamily="17" charset="-128"/>
              </a:rPr>
              <a:t>ex</a:t>
            </a: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）貿易促進　</a:t>
            </a:r>
            <a:endParaRPr lang="en-US" altLang="ja-JP" sz="24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  ・歴史問題の解消　</a:t>
            </a:r>
            <a:r>
              <a:rPr lang="en-US" altLang="ja-JP" sz="2400" dirty="0" smtClean="0">
                <a:latin typeface="HG明朝B" pitchFamily="17" charset="-128"/>
                <a:ea typeface="HG明朝B" pitchFamily="17" charset="-128"/>
              </a:rPr>
              <a:t>ex)</a:t>
            </a: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紛争予防</a:t>
            </a:r>
          </a:p>
          <a:p>
            <a:pPr>
              <a:buNone/>
            </a:pP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　・規格統一 </a:t>
            </a:r>
            <a:r>
              <a:rPr lang="en-US" altLang="ja-JP" sz="2400" dirty="0" smtClean="0">
                <a:latin typeface="HG明朝B" pitchFamily="17" charset="-128"/>
                <a:ea typeface="HG明朝B" pitchFamily="17" charset="-128"/>
              </a:rPr>
              <a:t>ex)</a:t>
            </a: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信号、道路標識、鉄道</a:t>
            </a:r>
            <a:r>
              <a:rPr lang="en-US" altLang="ja-JP" sz="2400" dirty="0" smtClean="0">
                <a:latin typeface="HG明朝B" pitchFamily="17" charset="-128"/>
                <a:ea typeface="HG明朝B" pitchFamily="17" charset="-128"/>
              </a:rPr>
              <a:t>etc…</a:t>
            </a:r>
          </a:p>
          <a:p>
            <a:pPr>
              <a:buNone/>
            </a:pP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　・シェンゲン協定による自由移動　</a:t>
            </a:r>
            <a:r>
              <a:rPr lang="en-US" altLang="ja-JP" sz="2400" dirty="0" smtClean="0">
                <a:latin typeface="HG明朝B" pitchFamily="17" charset="-128"/>
                <a:ea typeface="HG明朝B" pitchFamily="17" charset="-128"/>
              </a:rPr>
              <a:t>ex)</a:t>
            </a: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ビザなし入国　</a:t>
            </a:r>
            <a:endParaRPr lang="en-US" altLang="ja-JP" sz="24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　・コペンハーゲン基準によるコンディショナリティ効果</a:t>
            </a:r>
            <a:endParaRPr lang="en-US" altLang="ja-JP" sz="24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endParaRPr lang="en-US" altLang="ja-JP" sz="24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デメリット</a:t>
            </a:r>
            <a:endParaRPr lang="en-US" altLang="ja-JP" sz="24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　・移民の大量流入　</a:t>
            </a:r>
            <a:r>
              <a:rPr lang="en-US" altLang="ja-JP" sz="2400" dirty="0" smtClean="0">
                <a:latin typeface="HG明朝B" pitchFamily="17" charset="-128"/>
                <a:ea typeface="HG明朝B" pitchFamily="17" charset="-128"/>
              </a:rPr>
              <a:t>ex)</a:t>
            </a: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イスラム問題</a:t>
            </a:r>
            <a:endParaRPr lang="en-US" altLang="ja-JP" sz="24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　・民主主義の赤字　</a:t>
            </a:r>
            <a:endParaRPr lang="en-US" altLang="ja-JP" sz="24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　・経済格差　</a:t>
            </a:r>
            <a:r>
              <a:rPr lang="en-US" altLang="ja-JP" sz="2400" dirty="0" smtClean="0">
                <a:latin typeface="HG明朝B" pitchFamily="17" charset="-128"/>
                <a:ea typeface="HG明朝B" pitchFamily="17" charset="-128"/>
              </a:rPr>
              <a:t>ex)</a:t>
            </a: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失業問題</a:t>
            </a:r>
            <a:endParaRPr lang="en-US" altLang="ja-JP" sz="24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　</a:t>
            </a:r>
          </a:p>
          <a:p>
            <a:pPr>
              <a:buNone/>
            </a:pP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648072"/>
          </a:xfrm>
        </p:spPr>
        <p:txBody>
          <a:bodyPr>
            <a:noAutofit/>
          </a:bodyPr>
          <a:lstStyle/>
          <a:p>
            <a:r>
              <a:rPr kumimoji="1" lang="ja-JP" altLang="en-US" sz="4000" dirty="0" smtClean="0"/>
              <a:t>ユーロからみる通貨統合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278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ja-JP" altLang="en-US" dirty="0" smtClean="0">
                <a:latin typeface="HG明朝B" pitchFamily="17" charset="-128"/>
                <a:ea typeface="HG明朝B" pitchFamily="17" charset="-128"/>
              </a:rPr>
              <a:t>メリット</a:t>
            </a:r>
            <a:endParaRPr lang="en-US" altLang="ja-JP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dirty="0" smtClean="0">
                <a:latin typeface="HG明朝B" pitchFamily="17" charset="-128"/>
                <a:ea typeface="HG明朝B" pitchFamily="17" charset="-128"/>
              </a:rPr>
              <a:t>　・域内の為替リスク回避</a:t>
            </a:r>
            <a:endParaRPr lang="en-US" altLang="ja-JP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dirty="0" smtClean="0">
                <a:latin typeface="HG明朝B" pitchFamily="17" charset="-128"/>
                <a:ea typeface="HG明朝B" pitchFamily="17" charset="-128"/>
              </a:rPr>
              <a:t>　・為替手数料の節約</a:t>
            </a:r>
            <a:endParaRPr lang="en-US" altLang="ja-JP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dirty="0" smtClean="0">
                <a:latin typeface="HG明朝B" pitchFamily="17" charset="-128"/>
                <a:ea typeface="HG明朝B" pitchFamily="17" charset="-128"/>
              </a:rPr>
              <a:t>　・財サービスの比較容易化</a:t>
            </a:r>
            <a:endParaRPr lang="en-US" altLang="ja-JP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endParaRPr lang="en-US" altLang="ja-JP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dirty="0" smtClean="0">
                <a:latin typeface="HG明朝B" pitchFamily="17" charset="-128"/>
                <a:ea typeface="HG明朝B" pitchFamily="17" charset="-128"/>
              </a:rPr>
              <a:t>デメリット</a:t>
            </a:r>
            <a:endParaRPr lang="en-US" altLang="ja-JP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dirty="0" smtClean="0">
                <a:latin typeface="HG明朝B" pitchFamily="17" charset="-128"/>
                <a:ea typeface="HG明朝B" pitchFamily="17" charset="-128"/>
              </a:rPr>
              <a:t>　・</a:t>
            </a:r>
            <a:r>
              <a:rPr lang="ja-JP" altLang="en-US" dirty="0" smtClean="0">
                <a:latin typeface="HG明朝B" pitchFamily="17" charset="-128"/>
                <a:ea typeface="HG明朝B" pitchFamily="17" charset="-128"/>
              </a:rPr>
              <a:t>財政政策</a:t>
            </a:r>
            <a:r>
              <a:rPr lang="en-US" altLang="ja-JP" dirty="0" smtClean="0">
                <a:latin typeface="HG明朝B" pitchFamily="17" charset="-128"/>
                <a:ea typeface="HG明朝B" pitchFamily="17" charset="-128"/>
              </a:rPr>
              <a:t>…</a:t>
            </a:r>
            <a:r>
              <a:rPr lang="ja-JP" altLang="en-US" dirty="0" smtClean="0">
                <a:latin typeface="HG明朝B" pitchFamily="17" charset="-128"/>
                <a:ea typeface="HG明朝B" pitchFamily="17" charset="-128"/>
              </a:rPr>
              <a:t>「経済収斂基準」の存在</a:t>
            </a:r>
            <a:endParaRPr lang="en-US" altLang="ja-JP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dirty="0" smtClean="0">
                <a:latin typeface="HG明朝B" pitchFamily="17" charset="-128"/>
                <a:ea typeface="HG明朝B" pitchFamily="17" charset="-128"/>
              </a:rPr>
              <a:t>　　　　　　　　→ ギリシャの債務問題　</a:t>
            </a:r>
            <a:endParaRPr lang="en-US" altLang="ja-JP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dirty="0" smtClean="0">
                <a:latin typeface="HG明朝B" pitchFamily="17" charset="-128"/>
                <a:ea typeface="HG明朝B" pitchFamily="17" charset="-128"/>
              </a:rPr>
              <a:t>　・</a:t>
            </a:r>
            <a:r>
              <a:rPr lang="ja-JP" altLang="en-US" dirty="0" smtClean="0">
                <a:latin typeface="HG明朝B" pitchFamily="17" charset="-128"/>
                <a:ea typeface="HG明朝B" pitchFamily="17" charset="-128"/>
              </a:rPr>
              <a:t>各国独自の金融政策がとれない。</a:t>
            </a:r>
            <a:endParaRPr lang="en-US" altLang="ja-JP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dirty="0" smtClean="0">
                <a:latin typeface="HG明朝B" pitchFamily="17" charset="-128"/>
                <a:ea typeface="HG明朝B" pitchFamily="17" charset="-128"/>
              </a:rPr>
              <a:t>　　</a:t>
            </a:r>
            <a:r>
              <a:rPr lang="ja-JP" altLang="en-US" dirty="0" smtClean="0">
                <a:latin typeface="HG明朝B" pitchFamily="17" charset="-128"/>
                <a:ea typeface="HG明朝B" pitchFamily="17" charset="-128"/>
              </a:rPr>
              <a:t>　</a:t>
            </a:r>
            <a:r>
              <a:rPr lang="en-US" altLang="ja-JP" dirty="0" smtClean="0">
                <a:latin typeface="HG明朝B" pitchFamily="17" charset="-128"/>
                <a:ea typeface="HG明朝B" pitchFamily="17" charset="-128"/>
              </a:rPr>
              <a:t>…</a:t>
            </a:r>
            <a:r>
              <a:rPr lang="ja-JP" altLang="en-US" dirty="0" smtClean="0">
                <a:latin typeface="HG明朝B" pitchFamily="17" charset="-128"/>
                <a:ea typeface="HG明朝B" pitchFamily="17" charset="-128"/>
              </a:rPr>
              <a:t>金融政策</a:t>
            </a:r>
            <a:r>
              <a:rPr lang="ja-JP" altLang="en-US" dirty="0" smtClean="0">
                <a:latin typeface="HG明朝B" pitchFamily="17" charset="-128"/>
                <a:ea typeface="HG明朝B" pitchFamily="17" charset="-128"/>
              </a:rPr>
              <a:t>は欧州中央銀行</a:t>
            </a:r>
            <a:r>
              <a:rPr lang="en-US" altLang="ja-JP" dirty="0" smtClean="0">
                <a:latin typeface="Century" pitchFamily="18" charset="0"/>
                <a:ea typeface="HG明朝B" pitchFamily="17" charset="-128"/>
              </a:rPr>
              <a:t>(ECB</a:t>
            </a:r>
            <a:r>
              <a:rPr lang="en-US" altLang="ja-JP" dirty="0" smtClean="0">
                <a:latin typeface="Century" pitchFamily="18" charset="0"/>
                <a:ea typeface="HG明朝B" pitchFamily="17" charset="-128"/>
              </a:rPr>
              <a:t>)</a:t>
            </a:r>
            <a:r>
              <a:rPr lang="ja-JP" altLang="en-US" dirty="0" smtClean="0">
                <a:latin typeface="HG明朝B" pitchFamily="17" charset="-128"/>
                <a:ea typeface="HG明朝B" pitchFamily="17" charset="-128"/>
              </a:rPr>
              <a:t>が</a:t>
            </a:r>
            <a:r>
              <a:rPr lang="ja-JP" altLang="en-US" dirty="0" smtClean="0">
                <a:latin typeface="HG明朝B" pitchFamily="17" charset="-128"/>
                <a:ea typeface="HG明朝B" pitchFamily="17" charset="-128"/>
              </a:rPr>
              <a:t>行う。</a:t>
            </a:r>
            <a:endParaRPr lang="en-US" altLang="ja-JP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kumimoji="1" lang="ja-JP" altLang="en-US" dirty="0" smtClean="0">
                <a:latin typeface="ＭＳ 明朝" pitchFamily="17" charset="-128"/>
                <a:ea typeface="ＭＳ 明朝" pitchFamily="17" charset="-128"/>
              </a:rPr>
              <a:t>　</a:t>
            </a:r>
            <a:endParaRPr kumimoji="1" lang="ja-JP" altLang="en-US" dirty="0">
              <a:latin typeface="ＭＳ 明朝" pitchFamily="17" charset="-128"/>
              <a:ea typeface="ＭＳ 明朝" pitchFamily="17" charset="-128"/>
            </a:endParaRPr>
          </a:p>
        </p:txBody>
      </p:sp>
      <p:pic>
        <p:nvPicPr>
          <p:cNvPr id="4" name="図 3" descr="Euro_banknot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1052736"/>
            <a:ext cx="2969262" cy="22687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65033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ギリシャ危機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9118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sz="2400" dirty="0" smtClean="0">
                <a:latin typeface="HG明朝B" pitchFamily="17" charset="-128"/>
                <a:ea typeface="HG明朝B" pitchFamily="17" charset="-128"/>
              </a:rPr>
              <a:t>「ソブリン・リスク」</a:t>
            </a:r>
            <a:endParaRPr kumimoji="1" lang="en-US" altLang="ja-JP" sz="24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kumimoji="1" lang="ja-JP" altLang="en-US" sz="2400" dirty="0" smtClean="0">
                <a:latin typeface="HG明朝B" pitchFamily="17" charset="-128"/>
                <a:ea typeface="HG明朝B" pitchFamily="17" charset="-128"/>
              </a:rPr>
              <a:t>　個別国の財政リスクが</a:t>
            </a:r>
            <a:r>
              <a:rPr kumimoji="1" lang="en-US" altLang="ja-JP" sz="2400" dirty="0" smtClean="0">
                <a:latin typeface="HG明朝B" pitchFamily="17" charset="-128"/>
                <a:ea typeface="HG明朝B" pitchFamily="17" charset="-128"/>
              </a:rPr>
              <a:t>EU</a:t>
            </a:r>
            <a:r>
              <a:rPr kumimoji="1" lang="ja-JP" altLang="en-US" sz="2400" dirty="0" smtClean="0">
                <a:latin typeface="HG明朝B" pitchFamily="17" charset="-128"/>
                <a:ea typeface="HG明朝B" pitchFamily="17" charset="-128"/>
              </a:rPr>
              <a:t>の統合に悪影響を及ぼす問題</a:t>
            </a:r>
            <a:endParaRPr kumimoji="1" lang="en-US" altLang="ja-JP" sz="24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endParaRPr lang="en-US" altLang="ja-JP" sz="24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・ギリシャ通貨危機</a:t>
            </a:r>
            <a:endParaRPr lang="en-US" altLang="ja-JP" sz="24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　　</a:t>
            </a:r>
            <a:r>
              <a:rPr lang="en-US" altLang="ja-JP" sz="2400" dirty="0" smtClean="0">
                <a:latin typeface="HG明朝B" pitchFamily="17" charset="-128"/>
                <a:ea typeface="HG明朝B" pitchFamily="17" charset="-128"/>
              </a:rPr>
              <a:t>2009.</a:t>
            </a: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政権交代</a:t>
            </a:r>
            <a:r>
              <a:rPr lang="en-US" altLang="ja-JP" sz="2400" dirty="0" smtClean="0">
                <a:latin typeface="HG明朝B" pitchFamily="17" charset="-128"/>
                <a:ea typeface="HG明朝B" pitchFamily="17" charset="-128"/>
              </a:rPr>
              <a:t>:</a:t>
            </a: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前政権の財政赤字粉飾が発覚</a:t>
            </a:r>
            <a:endParaRPr lang="en-US" altLang="ja-JP" sz="24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en-US" altLang="ja-JP" sz="2400" dirty="0" smtClean="0">
                <a:latin typeface="HG明朝B" pitchFamily="17" charset="-128"/>
                <a:ea typeface="HG明朝B" pitchFamily="17" charset="-128"/>
              </a:rPr>
              <a:t>   </a:t>
            </a: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　→ ギリシャ国債を買っていた</a:t>
            </a:r>
            <a:r>
              <a:rPr lang="en-US" altLang="ja-JP" sz="2400" dirty="0" smtClean="0">
                <a:latin typeface="HG明朝B" pitchFamily="17" charset="-128"/>
                <a:ea typeface="HG明朝B" pitchFamily="17" charset="-128"/>
              </a:rPr>
              <a:t>EU</a:t>
            </a: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諸国に打撃</a:t>
            </a:r>
            <a:endParaRPr lang="en-US" altLang="ja-JP" sz="24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　　デフォルトの可能性 → 国債価格の下落・利回り</a:t>
            </a: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上昇</a:t>
            </a:r>
            <a:endParaRPr lang="en-US" altLang="ja-JP" sz="24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　</a:t>
            </a:r>
            <a:endParaRPr lang="en-US" altLang="ja-JP" sz="24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・</a:t>
            </a:r>
            <a:r>
              <a:rPr lang="en-US" altLang="ja-JP" sz="2400" dirty="0" smtClean="0">
                <a:latin typeface="Century" pitchFamily="18" charset="0"/>
                <a:ea typeface="HG明朝B" pitchFamily="17" charset="-128"/>
              </a:rPr>
              <a:t>PIIGS</a:t>
            </a: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：</a:t>
            </a: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財政赤字を抱えるユーロ圏の国々</a:t>
            </a:r>
            <a:endParaRPr lang="en-US" altLang="ja-JP" sz="24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　　ポルトガル、イタリア、</a:t>
            </a: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アイルランド</a:t>
            </a:r>
            <a:endParaRPr lang="en-US" altLang="ja-JP" sz="24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　</a:t>
            </a: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　</a:t>
            </a: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ギリシャ</a:t>
            </a: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、</a:t>
            </a:r>
            <a:r>
              <a:rPr lang="ja-JP" altLang="en-US" sz="2400" dirty="0" smtClean="0">
                <a:latin typeface="HG明朝B" pitchFamily="17" charset="-128"/>
                <a:ea typeface="HG明朝B" pitchFamily="17" charset="-128"/>
              </a:rPr>
              <a:t>スペイン</a:t>
            </a:r>
            <a:endParaRPr lang="en-US" altLang="ja-JP" sz="2400" dirty="0" smtClean="0">
              <a:latin typeface="HG明朝B" pitchFamily="17" charset="-128"/>
              <a:ea typeface="HG明朝B" pitchFamily="17" charset="-128"/>
            </a:endParaRPr>
          </a:p>
        </p:txBody>
      </p:sp>
      <p:pic>
        <p:nvPicPr>
          <p:cNvPr id="4" name="図 3" descr="imgdbbaf332zik0zj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188640"/>
            <a:ext cx="2376264" cy="16897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2234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東アジア共同体とは？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2400" dirty="0" smtClean="0">
                <a:latin typeface="+mn-ea"/>
              </a:rPr>
              <a:t>・東アジア各国が政治、経済、安全保障などの分野で連携し地域統合を目指す構想。</a:t>
            </a:r>
            <a:endParaRPr lang="en-US" altLang="ja-JP" sz="2400" dirty="0" smtClean="0">
              <a:latin typeface="+mn-ea"/>
            </a:endParaRPr>
          </a:p>
          <a:p>
            <a:pPr>
              <a:buNone/>
            </a:pPr>
            <a:endParaRPr lang="en-US" altLang="ja-JP" sz="2400" dirty="0" smtClean="0">
              <a:latin typeface="+mn-ea"/>
            </a:endParaRPr>
          </a:p>
          <a:p>
            <a:pPr>
              <a:buNone/>
            </a:pPr>
            <a:r>
              <a:rPr lang="ja-JP" altLang="en-US" sz="2400" dirty="0" smtClean="0">
                <a:latin typeface="+mn-ea"/>
              </a:rPr>
              <a:t>・参加国には、日中韓やＡＳＥＡＮ加盟国を想定</a:t>
            </a:r>
            <a:endParaRPr lang="en-US" altLang="ja-JP" sz="2400" dirty="0" smtClean="0">
              <a:latin typeface="+mn-ea"/>
            </a:endParaRPr>
          </a:p>
          <a:p>
            <a:pPr>
              <a:buNone/>
            </a:pPr>
            <a:endParaRPr lang="ja-JP" altLang="en-US" sz="2400" dirty="0" smtClean="0">
              <a:latin typeface="+mn-ea"/>
            </a:endParaRPr>
          </a:p>
          <a:p>
            <a:pPr>
              <a:buNone/>
            </a:pPr>
            <a:r>
              <a:rPr lang="ja-JP" altLang="en-US" sz="2400" dirty="0" smtClean="0">
                <a:latin typeface="+mn-ea"/>
              </a:rPr>
              <a:t>・域内関税の撤廃、資本の移動自由化、共通通貨の導入など、単一地域経済圏の形成が最終目標。</a:t>
            </a:r>
            <a:endParaRPr lang="en-US" altLang="ja-JP" sz="2400" dirty="0" smtClean="0">
              <a:latin typeface="+mn-ea"/>
            </a:endParaRPr>
          </a:p>
          <a:p>
            <a:pPr>
              <a:buNone/>
            </a:pPr>
            <a:endParaRPr lang="en-US" altLang="ja-JP" sz="2400" dirty="0" smtClean="0">
              <a:latin typeface="+mn-ea"/>
            </a:endParaRPr>
          </a:p>
          <a:p>
            <a:pPr>
              <a:buNone/>
            </a:pPr>
            <a:r>
              <a:rPr kumimoji="1" lang="ja-JP" altLang="en-US" sz="2400" dirty="0" smtClean="0">
                <a:latin typeface="+mn-ea"/>
              </a:rPr>
              <a:t>・</a:t>
            </a:r>
            <a:r>
              <a:rPr kumimoji="1" lang="en-US" altLang="ja-JP" sz="2400" dirty="0" smtClean="0">
                <a:latin typeface="+mn-ea"/>
              </a:rPr>
              <a:t>2002</a:t>
            </a:r>
            <a:r>
              <a:rPr kumimoji="1" lang="ja-JP" altLang="en-US" sz="2400" dirty="0" smtClean="0">
                <a:latin typeface="+mn-ea"/>
              </a:rPr>
              <a:t>年には小泉首相が提唱し現在の民主党のマニュフェス</a:t>
            </a:r>
            <a:r>
              <a:rPr lang="ja-JP" altLang="en-US" sz="2400" dirty="0" smtClean="0">
                <a:latin typeface="+mn-ea"/>
              </a:rPr>
              <a:t>トにも記載</a:t>
            </a:r>
            <a:endParaRPr kumimoji="1" lang="ja-JP" altLang="en-US" sz="24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3668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東アジア共同体構想の進展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dirty="0" smtClean="0">
                <a:latin typeface="Century" pitchFamily="18" charset="0"/>
                <a:ea typeface="ＭＳ 明朝" pitchFamily="17" charset="-128"/>
              </a:rPr>
              <a:t>1997.</a:t>
            </a:r>
            <a:r>
              <a:rPr lang="ja-JP" altLang="ja-JP" dirty="0" smtClean="0">
                <a:latin typeface="Century" pitchFamily="18" charset="0"/>
                <a:ea typeface="ＭＳ 明朝" pitchFamily="17" charset="-128"/>
              </a:rPr>
              <a:t>アジア通貨危機</a:t>
            </a:r>
            <a:r>
              <a:rPr lang="en-US" altLang="ja-JP" dirty="0" smtClean="0">
                <a:latin typeface="Century" pitchFamily="18" charset="0"/>
                <a:ea typeface="ＭＳ 明朝" pitchFamily="17" charset="-128"/>
              </a:rPr>
              <a:t> </a:t>
            </a:r>
            <a:r>
              <a:rPr lang="ja-JP" altLang="en-US" dirty="0" smtClean="0">
                <a:latin typeface="Century" pitchFamily="18" charset="0"/>
                <a:ea typeface="ＭＳ 明朝" pitchFamily="17" charset="-128"/>
              </a:rPr>
              <a:t>→ 脆弱な金融基盤が露呈</a:t>
            </a:r>
            <a:endParaRPr lang="ja-JP" altLang="ja-JP" dirty="0" smtClean="0">
              <a:latin typeface="Century" pitchFamily="18" charset="0"/>
              <a:ea typeface="ＭＳ 明朝" pitchFamily="17" charset="-128"/>
            </a:endParaRPr>
          </a:p>
          <a:p>
            <a:pPr>
              <a:buNone/>
            </a:pPr>
            <a:r>
              <a:rPr lang="en-US" altLang="ja-JP" dirty="0" smtClean="0">
                <a:latin typeface="Century" pitchFamily="18" charset="0"/>
                <a:ea typeface="ＭＳ 明朝" pitchFamily="17" charset="-128"/>
              </a:rPr>
              <a:t>1997.12</a:t>
            </a:r>
            <a:r>
              <a:rPr lang="ja-JP" altLang="ja-JP" dirty="0" smtClean="0">
                <a:latin typeface="Century" pitchFamily="18" charset="0"/>
                <a:ea typeface="ＭＳ 明朝" pitchFamily="17" charset="-128"/>
              </a:rPr>
              <a:t>　第一回</a:t>
            </a:r>
            <a:r>
              <a:rPr lang="en-US" altLang="ja-JP" dirty="0" smtClean="0">
                <a:latin typeface="Century" pitchFamily="18" charset="0"/>
                <a:ea typeface="ＭＳ 明朝" pitchFamily="17" charset="-128"/>
              </a:rPr>
              <a:t>ASEAN</a:t>
            </a:r>
            <a:r>
              <a:rPr lang="ja-JP" altLang="ja-JP" dirty="0" smtClean="0">
                <a:latin typeface="Century" pitchFamily="18" charset="0"/>
                <a:ea typeface="ＭＳ 明朝" pitchFamily="17" charset="-128"/>
              </a:rPr>
              <a:t>＋</a:t>
            </a:r>
            <a:r>
              <a:rPr lang="en-US" altLang="ja-JP" dirty="0" smtClean="0">
                <a:latin typeface="Century" pitchFamily="18" charset="0"/>
                <a:ea typeface="ＭＳ 明朝" pitchFamily="17" charset="-128"/>
              </a:rPr>
              <a:t>3</a:t>
            </a:r>
            <a:r>
              <a:rPr lang="ja-JP" altLang="ja-JP" dirty="0" smtClean="0">
                <a:latin typeface="Century" pitchFamily="18" charset="0"/>
                <a:ea typeface="ＭＳ 明朝" pitchFamily="17" charset="-128"/>
              </a:rPr>
              <a:t>首脳会談</a:t>
            </a:r>
          </a:p>
          <a:p>
            <a:pPr>
              <a:buNone/>
            </a:pPr>
            <a:r>
              <a:rPr lang="en-US" altLang="ja-JP" dirty="0" smtClean="0">
                <a:latin typeface="Century" pitchFamily="18" charset="0"/>
                <a:ea typeface="ＭＳ 明朝" pitchFamily="17" charset="-128"/>
              </a:rPr>
              <a:t>1998.</a:t>
            </a:r>
            <a:r>
              <a:rPr lang="ja-JP" altLang="ja-JP" dirty="0" smtClean="0">
                <a:latin typeface="Century" pitchFamily="18" charset="0"/>
                <a:ea typeface="ＭＳ 明朝" pitchFamily="17" charset="-128"/>
              </a:rPr>
              <a:t>東アジア構想グループ</a:t>
            </a:r>
            <a:r>
              <a:rPr lang="en-US" altLang="ja-JP" dirty="0" smtClean="0">
                <a:latin typeface="Century" pitchFamily="18" charset="0"/>
                <a:ea typeface="ＭＳ 明朝" pitchFamily="17" charset="-128"/>
              </a:rPr>
              <a:t>(EAVG)</a:t>
            </a:r>
            <a:endParaRPr lang="ja-JP" altLang="ja-JP" dirty="0" smtClean="0">
              <a:latin typeface="Century" pitchFamily="18" charset="0"/>
              <a:ea typeface="ＭＳ 明朝" pitchFamily="17" charset="-128"/>
            </a:endParaRPr>
          </a:p>
          <a:p>
            <a:pPr>
              <a:buNone/>
            </a:pPr>
            <a:r>
              <a:rPr lang="en-US" altLang="ja-JP" dirty="0" smtClean="0">
                <a:latin typeface="Century" pitchFamily="18" charset="0"/>
                <a:ea typeface="ＭＳ 明朝" pitchFamily="17" charset="-128"/>
              </a:rPr>
              <a:t>2001.</a:t>
            </a:r>
            <a:r>
              <a:rPr lang="ja-JP" altLang="ja-JP" dirty="0" smtClean="0">
                <a:latin typeface="Century" pitchFamily="18" charset="0"/>
                <a:ea typeface="ＭＳ 明朝" pitchFamily="17" charset="-128"/>
              </a:rPr>
              <a:t>第</a:t>
            </a:r>
            <a:r>
              <a:rPr lang="en-US" altLang="ja-JP" dirty="0" smtClean="0">
                <a:latin typeface="Century" pitchFamily="18" charset="0"/>
                <a:ea typeface="ＭＳ 明朝" pitchFamily="17" charset="-128"/>
              </a:rPr>
              <a:t>5</a:t>
            </a:r>
            <a:r>
              <a:rPr lang="ja-JP" altLang="ja-JP" dirty="0" smtClean="0">
                <a:latin typeface="Century" pitchFamily="18" charset="0"/>
                <a:ea typeface="ＭＳ 明朝" pitchFamily="17" charset="-128"/>
              </a:rPr>
              <a:t>回</a:t>
            </a:r>
            <a:r>
              <a:rPr lang="en-US" altLang="ja-JP" dirty="0" smtClean="0">
                <a:latin typeface="Century" pitchFamily="18" charset="0"/>
                <a:ea typeface="ＭＳ 明朝" pitchFamily="17" charset="-128"/>
              </a:rPr>
              <a:t>ASEAN</a:t>
            </a:r>
            <a:r>
              <a:rPr lang="ja-JP" altLang="ja-JP" dirty="0" smtClean="0">
                <a:latin typeface="Century" pitchFamily="18" charset="0"/>
                <a:ea typeface="ＭＳ 明朝" pitchFamily="17" charset="-128"/>
              </a:rPr>
              <a:t>＋</a:t>
            </a:r>
            <a:r>
              <a:rPr lang="en-US" altLang="ja-JP" dirty="0" smtClean="0">
                <a:latin typeface="Century" pitchFamily="18" charset="0"/>
                <a:ea typeface="ＭＳ 明朝" pitchFamily="17" charset="-128"/>
              </a:rPr>
              <a:t>3</a:t>
            </a:r>
            <a:r>
              <a:rPr lang="ja-JP" altLang="ja-JP" dirty="0" smtClean="0">
                <a:latin typeface="Century" pitchFamily="18" charset="0"/>
                <a:ea typeface="ＭＳ 明朝" pitchFamily="17" charset="-128"/>
              </a:rPr>
              <a:t>首脳会議</a:t>
            </a:r>
            <a:endParaRPr lang="en-US" altLang="ja-JP" dirty="0" smtClean="0">
              <a:latin typeface="Century" pitchFamily="18" charset="0"/>
              <a:ea typeface="ＭＳ 明朝" pitchFamily="17" charset="-128"/>
            </a:endParaRPr>
          </a:p>
          <a:p>
            <a:pPr>
              <a:buNone/>
            </a:pPr>
            <a:r>
              <a:rPr lang="ja-JP" altLang="en-US" dirty="0" smtClean="0">
                <a:latin typeface="Century" pitchFamily="18" charset="0"/>
                <a:ea typeface="ＭＳ 明朝" pitchFamily="17" charset="-128"/>
              </a:rPr>
              <a:t>　　　→ 東アジア共同体創設が提言される</a:t>
            </a:r>
            <a:endParaRPr lang="ja-JP" altLang="ja-JP" dirty="0" smtClean="0">
              <a:latin typeface="Century" pitchFamily="18" charset="0"/>
              <a:ea typeface="ＭＳ 明朝" pitchFamily="17" charset="-128"/>
            </a:endParaRPr>
          </a:p>
          <a:p>
            <a:pPr>
              <a:buNone/>
            </a:pPr>
            <a:r>
              <a:rPr lang="en-US" altLang="ja-JP" dirty="0" smtClean="0">
                <a:latin typeface="Century" pitchFamily="18" charset="0"/>
                <a:ea typeface="ＭＳ 明朝" pitchFamily="17" charset="-128"/>
              </a:rPr>
              <a:t>2002.</a:t>
            </a:r>
            <a:r>
              <a:rPr lang="ja-JP" altLang="ja-JP" dirty="0" smtClean="0">
                <a:latin typeface="Century" pitchFamily="18" charset="0"/>
                <a:ea typeface="ＭＳ 明朝" pitchFamily="17" charset="-128"/>
              </a:rPr>
              <a:t>第</a:t>
            </a:r>
            <a:r>
              <a:rPr lang="en-US" altLang="ja-JP" dirty="0" smtClean="0">
                <a:latin typeface="Century" pitchFamily="18" charset="0"/>
                <a:ea typeface="ＭＳ 明朝" pitchFamily="17" charset="-128"/>
              </a:rPr>
              <a:t>6</a:t>
            </a:r>
            <a:r>
              <a:rPr lang="ja-JP" altLang="ja-JP" dirty="0" smtClean="0">
                <a:latin typeface="Century" pitchFamily="18" charset="0"/>
                <a:ea typeface="ＭＳ 明朝" pitchFamily="17" charset="-128"/>
              </a:rPr>
              <a:t>回</a:t>
            </a:r>
            <a:r>
              <a:rPr lang="en-US" altLang="ja-JP" dirty="0" smtClean="0">
                <a:latin typeface="Century" pitchFamily="18" charset="0"/>
                <a:ea typeface="ＭＳ 明朝" pitchFamily="17" charset="-128"/>
              </a:rPr>
              <a:t>ASEAN</a:t>
            </a:r>
            <a:r>
              <a:rPr lang="ja-JP" altLang="ja-JP" dirty="0" smtClean="0">
                <a:latin typeface="Century" pitchFamily="18" charset="0"/>
                <a:ea typeface="ＭＳ 明朝" pitchFamily="17" charset="-128"/>
              </a:rPr>
              <a:t>＋</a:t>
            </a:r>
            <a:r>
              <a:rPr lang="en-US" altLang="ja-JP" dirty="0" smtClean="0">
                <a:latin typeface="Century" pitchFamily="18" charset="0"/>
                <a:ea typeface="ＭＳ 明朝" pitchFamily="17" charset="-128"/>
              </a:rPr>
              <a:t>3</a:t>
            </a:r>
            <a:r>
              <a:rPr lang="ja-JP" altLang="ja-JP" dirty="0" smtClean="0">
                <a:latin typeface="Century" pitchFamily="18" charset="0"/>
                <a:ea typeface="ＭＳ 明朝" pitchFamily="17" charset="-128"/>
              </a:rPr>
              <a:t>首脳会議</a:t>
            </a:r>
            <a:endParaRPr lang="en-US" altLang="ja-JP" dirty="0" smtClean="0">
              <a:latin typeface="Century" pitchFamily="18" charset="0"/>
              <a:ea typeface="ＭＳ 明朝" pitchFamily="17" charset="-128"/>
            </a:endParaRPr>
          </a:p>
          <a:p>
            <a:pPr>
              <a:buNone/>
            </a:pPr>
            <a:r>
              <a:rPr lang="ja-JP" altLang="en-US" dirty="0" smtClean="0">
                <a:latin typeface="Century" pitchFamily="18" charset="0"/>
                <a:ea typeface="ＭＳ 明朝" pitchFamily="17" charset="-128"/>
              </a:rPr>
              <a:t>　　　→ 共同体構築にむけた具体的な歩み</a:t>
            </a:r>
            <a:endParaRPr lang="en-US" altLang="ja-JP" dirty="0" smtClean="0">
              <a:latin typeface="Century" pitchFamily="18" charset="0"/>
              <a:ea typeface="ＭＳ 明朝" pitchFamily="17" charset="-128"/>
            </a:endParaRPr>
          </a:p>
          <a:p>
            <a:pPr>
              <a:buNone/>
            </a:pPr>
            <a:r>
              <a:rPr lang="en-US" altLang="ja-JP" dirty="0" smtClean="0">
                <a:latin typeface="Century" pitchFamily="18" charset="0"/>
                <a:ea typeface="ＭＳ 明朝" pitchFamily="17" charset="-128"/>
              </a:rPr>
              <a:t>2005.</a:t>
            </a:r>
            <a:r>
              <a:rPr lang="ja-JP" altLang="en-US" dirty="0" smtClean="0">
                <a:latin typeface="Century" pitchFamily="18" charset="0"/>
                <a:ea typeface="ＭＳ 明朝" pitchFamily="17" charset="-128"/>
              </a:rPr>
              <a:t>東アジアサミット → 「クアラルンプール宣言」</a:t>
            </a:r>
            <a:endParaRPr lang="ja-JP" altLang="ja-JP" dirty="0" smtClean="0">
              <a:latin typeface="Century" pitchFamily="18" charset="0"/>
              <a:ea typeface="ＭＳ 明朝" pitchFamily="17" charset="-128"/>
            </a:endParaRPr>
          </a:p>
          <a:p>
            <a:pPr>
              <a:buNone/>
            </a:pPr>
            <a:r>
              <a:rPr lang="en-US" altLang="ja-JP" dirty="0" smtClean="0">
                <a:latin typeface="Century" pitchFamily="18" charset="0"/>
                <a:ea typeface="ＭＳ 明朝" pitchFamily="17" charset="-128"/>
              </a:rPr>
              <a:t>2007.</a:t>
            </a:r>
            <a:r>
              <a:rPr lang="ja-JP" altLang="ja-JP" dirty="0" smtClean="0">
                <a:latin typeface="Century" pitchFamily="18" charset="0"/>
                <a:ea typeface="ＭＳ 明朝" pitchFamily="17" charset="-128"/>
              </a:rPr>
              <a:t>東アジア共同体結成に向け共同歩調</a:t>
            </a:r>
            <a:endParaRPr kumimoji="1" lang="ja-JP" altLang="en-US" dirty="0">
              <a:latin typeface="Century" pitchFamily="18" charset="0"/>
              <a:ea typeface="ＭＳ 明朝" pitchFamily="1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2234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アジア通貨危機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「東アジアの奇跡」</a:t>
            </a:r>
          </a:p>
          <a:p>
            <a:pPr>
              <a:buNone/>
            </a:pP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　国内資本が乏しいアジア諸国は海外からの資本借り入れ、直接投資</a:t>
            </a:r>
            <a:endParaRPr lang="en-US" altLang="ja-JP" sz="20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　　→生産した財を輸出し急成長</a:t>
            </a:r>
          </a:p>
          <a:p>
            <a:pPr>
              <a:buNone/>
            </a:pPr>
            <a:endParaRPr lang="ja-JP" altLang="en-US" sz="20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「アジア通貨危機」　</a:t>
            </a:r>
          </a:p>
          <a:p>
            <a:pPr>
              <a:buNone/>
            </a:pP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≪背景≫</a:t>
            </a:r>
          </a:p>
          <a:p>
            <a:pPr>
              <a:buNone/>
            </a:pP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ドルペッグ制：通貨価値をドルに対して固定する制度 </a:t>
            </a:r>
            <a:endParaRPr lang="en-US" altLang="ja-JP" sz="20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　　　　　　　→ 為替変動リスクの回避</a:t>
            </a:r>
          </a:p>
          <a:p>
            <a:pPr>
              <a:buNone/>
            </a:pP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　アジア諸国の通貨価値が上昇し貿易収支が赤字化</a:t>
            </a:r>
            <a:endParaRPr lang="en-US" altLang="ja-JP" sz="2000" dirty="0" smtClean="0">
              <a:latin typeface="HG明朝B" pitchFamily="17" charset="-128"/>
              <a:ea typeface="HG明朝B" pitchFamily="17" charset="-128"/>
            </a:endParaRPr>
          </a:p>
          <a:p>
            <a:pPr>
              <a:buNone/>
            </a:pPr>
            <a:r>
              <a:rPr lang="ja-JP" altLang="en-US" sz="2000" dirty="0" smtClean="0">
                <a:latin typeface="HG明朝B" pitchFamily="17" charset="-128"/>
                <a:ea typeface="HG明朝B" pitchFamily="17" charset="-128"/>
              </a:rPr>
              <a:t>　→ 外国投資家が資本を引き上げ通貨価値が下落　</a:t>
            </a:r>
          </a:p>
          <a:p>
            <a:pPr>
              <a:buNone/>
            </a:pPr>
            <a:endParaRPr lang="ja-JP" altLang="en-US" dirty="0" smtClean="0"/>
          </a:p>
          <a:p>
            <a:pPr>
              <a:buNone/>
            </a:pPr>
            <a:endParaRPr kumimoji="1" lang="ja-JP" altLang="en-US" dirty="0"/>
          </a:p>
        </p:txBody>
      </p:sp>
      <p:pic>
        <p:nvPicPr>
          <p:cNvPr id="4" name="図 3" descr="1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4149080"/>
            <a:ext cx="2376264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リゾート">
  <a:themeElements>
    <a:clrScheme name="リゾート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リゾート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リゾート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716</TotalTime>
  <Words>364</Words>
  <Application>Microsoft Office PowerPoint</Application>
  <PresentationFormat>画面に合わせる (4:3)</PresentationFormat>
  <Paragraphs>140</Paragraphs>
  <Slides>13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リゾート</vt:lpstr>
      <vt:lpstr>東アジアに共同体は必要か</vt:lpstr>
      <vt:lpstr>はじめに</vt:lpstr>
      <vt:lpstr>EUの歴史</vt:lpstr>
      <vt:lpstr>統合のメリット・デメリット</vt:lpstr>
      <vt:lpstr>ユーロからみる通貨統合</vt:lpstr>
      <vt:lpstr>ギリシャ危機</vt:lpstr>
      <vt:lpstr>東アジア共同体とは？</vt:lpstr>
      <vt:lpstr>東アジア共同体構想の進展</vt:lpstr>
      <vt:lpstr>アジア通貨危機</vt:lpstr>
      <vt:lpstr>東アジア共同体構想の問題点</vt:lpstr>
      <vt:lpstr>日・中・南北朝鮮・台湾での統合案</vt:lpstr>
      <vt:lpstr>おわりに</vt:lpstr>
      <vt:lpstr>参考文献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EUと東アジア共同体</dc:title>
  <dc:creator>Go Yamamoto</dc:creator>
  <cp:lastModifiedBy>Go Yamamoto</cp:lastModifiedBy>
  <cp:revision>86</cp:revision>
  <dcterms:created xsi:type="dcterms:W3CDTF">2011-10-30T03:42:54Z</dcterms:created>
  <dcterms:modified xsi:type="dcterms:W3CDTF">2012-01-07T10:20:49Z</dcterms:modified>
</cp:coreProperties>
</file>